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7" r:id="rId18"/>
    <p:sldId id="281" r:id="rId19"/>
    <p:sldId id="278" r:id="rId20"/>
    <p:sldId id="276" r:id="rId21"/>
    <p:sldId id="279" r:id="rId22"/>
    <p:sldId id="270" r:id="rId23"/>
    <p:sldId id="28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744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00FFA-DE68-41FC-ABF0-D5F72CEF3234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0F108-264F-419D-BBD7-B482E3835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E49B6-F7C6-4C43-98DA-F3083834AC64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78F9A-1F51-4453-8DCC-101E713E8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4FED4-B67C-4920-898B-FE243A290EC8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6B93E-5D29-4AFB-BDB2-B250D06B2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28984-D394-4F00-A1B8-DDA4EEB6C88F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92D5D-7387-43A6-9BB9-8FCC61E8C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40E23-A272-413B-9915-DF482F853840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B135B-FF12-4290-B7F1-D4232A798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21A4C-AB62-45CE-B198-93B29863F09F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8895E-8952-4CE9-9799-D6A820C82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FC63B-4F14-42DC-B118-11389E9961D8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DFBAF-BCC9-43C6-9CEB-BBBC79F96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B699-9967-488B-A8D5-8A85B28F7172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30B6A-213E-46DE-B710-D17C9519F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1EA2A-F5E3-444B-9E08-A343D1E2559C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2602-F088-4AE1-874B-D67B5886A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65103-F50A-4A3C-882F-695F264EDD8D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A1EBA-18A2-4960-9A3C-B805724CA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D53C4-3ED6-4C17-82FF-AB2895E8F3BD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FD776-D09D-4287-A5C1-AD7C02DB3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B78F57-92F4-474A-B77A-C465F67556DB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36C77B-0B82-4C9B-A7DB-F610E17CB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89" r:id="rId2"/>
    <p:sldLayoutId id="2147483696" r:id="rId3"/>
    <p:sldLayoutId id="2147483690" r:id="rId4"/>
    <p:sldLayoutId id="2147483697" r:id="rId5"/>
    <p:sldLayoutId id="2147483691" r:id="rId6"/>
    <p:sldLayoutId id="2147483692" r:id="rId7"/>
    <p:sldLayoutId id="2147483698" r:id="rId8"/>
    <p:sldLayoutId id="2147483699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9BBB5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357298"/>
            <a:ext cx="6480048" cy="428150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dirty="0" smtClean="0">
                <a:solidFill>
                  <a:srgbClr val="FF0000"/>
                </a:solidFill>
                <a:latin typeface="Cambria" pitchFamily="18" charset="0"/>
              </a:rPr>
              <a:t>«</a:t>
            </a:r>
            <a:r>
              <a:rPr lang="ru-RU" sz="6600" dirty="0" err="1" smtClean="0">
                <a:solidFill>
                  <a:srgbClr val="FF0000"/>
                </a:solidFill>
                <a:latin typeface="Cambria" pitchFamily="18" charset="0"/>
              </a:rPr>
              <a:t>ЭтУ</a:t>
            </a:r>
            <a:r>
              <a:rPr lang="ru-RU" sz="6600" dirty="0" smtClean="0">
                <a:solidFill>
                  <a:srgbClr val="FF0000"/>
                </a:solidFill>
                <a:latin typeface="Cambria" pitchFamily="18" charset="0"/>
              </a:rPr>
              <a:t> бойню затеял не бог – человек…»</a:t>
            </a:r>
            <a:endParaRPr lang="ru-RU" sz="6600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357188" y="785795"/>
            <a:ext cx="721520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4000" dirty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Но слава у этих четвероногих</a:t>
            </a:r>
          </a:p>
          <a:p>
            <a:r>
              <a:rPr lang="ru-RU" sz="4000" dirty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 недобрая.</a:t>
            </a:r>
          </a:p>
          <a:p>
            <a:pPr eaLnBrk="0" hangingPunct="0"/>
            <a:r>
              <a:rPr lang="ru-RU" sz="4000" dirty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Чем же они заслужили такую </a:t>
            </a:r>
          </a:p>
          <a:p>
            <a:pPr eaLnBrk="0" hangingPunct="0"/>
            <a:r>
              <a:rPr lang="ru-RU" sz="4000" dirty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славу у человека, </a:t>
            </a:r>
          </a:p>
          <a:p>
            <a:pPr eaLnBrk="0" hangingPunct="0"/>
            <a:r>
              <a:rPr lang="ru-RU" sz="4000" dirty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чем же они </a:t>
            </a:r>
          </a:p>
          <a:p>
            <a:pPr eaLnBrk="0" hangingPunct="0"/>
            <a:r>
              <a:rPr lang="ru-RU" sz="4000" dirty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провинились </a:t>
            </a:r>
          </a:p>
          <a:p>
            <a:pPr eaLnBrk="0" hangingPunct="0"/>
            <a:r>
              <a:rPr lang="ru-RU" sz="4000" dirty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перед ним?</a:t>
            </a:r>
            <a:endParaRPr lang="ru-RU" sz="4000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16388" name="Picture 4" descr="D:\Documents and Settings\Admin.MICROSOF-465D27\Мои документы\Мои рисунки\sdfgj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28371">
            <a:off x="5491755" y="3411534"/>
            <a:ext cx="3044717" cy="290389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642938" y="428625"/>
            <a:ext cx="792956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Cambria" pitchFamily="18" charset="0"/>
              </a:rPr>
              <a:t>Волки – хищные млекопитающие. </a:t>
            </a:r>
          </a:p>
          <a:p>
            <a:r>
              <a:rPr lang="ru-RU" sz="2000" dirty="0">
                <a:latin typeface="Cambria" pitchFamily="18" charset="0"/>
              </a:rPr>
              <a:t>Они живут парами, образуемыми </a:t>
            </a:r>
          </a:p>
          <a:p>
            <a:r>
              <a:rPr lang="ru-RU" sz="2000" dirty="0">
                <a:latin typeface="Cambria" pitchFamily="18" charset="0"/>
              </a:rPr>
              <a:t>на всю жизнь, иногда собираются в стаи. </a:t>
            </a:r>
          </a:p>
          <a:p>
            <a:r>
              <a:rPr lang="ru-RU" sz="2000" dirty="0">
                <a:latin typeface="Cambria" pitchFamily="18" charset="0"/>
              </a:rPr>
              <a:t>Наиболее многочисленны волки в степи,</a:t>
            </a:r>
          </a:p>
          <a:p>
            <a:r>
              <a:rPr lang="ru-RU" sz="2000" dirty="0">
                <a:latin typeface="Cambria" pitchFamily="18" charset="0"/>
              </a:rPr>
              <a:t> в районах вольного выпаса скота, </a:t>
            </a:r>
          </a:p>
          <a:p>
            <a:r>
              <a:rPr lang="ru-RU" sz="2000" dirty="0">
                <a:latin typeface="Cambria" pitchFamily="18" charset="0"/>
              </a:rPr>
              <a:t>потому что для них главный объект </a:t>
            </a:r>
          </a:p>
          <a:p>
            <a:r>
              <a:rPr lang="ru-RU" sz="2000" dirty="0">
                <a:latin typeface="Cambria" pitchFamily="18" charset="0"/>
              </a:rPr>
              <a:t>питания – копытные животные. Хотя</a:t>
            </a:r>
          </a:p>
          <a:p>
            <a:r>
              <a:rPr lang="ru-RU" sz="2000" dirty="0">
                <a:latin typeface="Cambria" pitchFamily="18" charset="0"/>
              </a:rPr>
              <a:t> охотятся они на сурков, зайцев, барсуков, </a:t>
            </a:r>
          </a:p>
          <a:p>
            <a:r>
              <a:rPr lang="ru-RU" sz="2000" dirty="0">
                <a:latin typeface="Cambria" pitchFamily="18" charset="0"/>
              </a:rPr>
              <a:t>лисиц и мелких грызунов. Так как волки </a:t>
            </a:r>
          </a:p>
          <a:p>
            <a:r>
              <a:rPr lang="ru-RU" sz="2000" dirty="0">
                <a:latin typeface="Cambria" pitchFamily="18" charset="0"/>
              </a:rPr>
              <a:t>Обладают  большой выносливостью и очень хорошо бегают, то добычу  они чаще всего загоняют. Летом и осенью, когда много плодов и ягод. Волки питаются ими и охотятся мало. Поедают они павших заболевших животных, выполняя роль санитара в природе. </a:t>
            </a:r>
          </a:p>
          <a:p>
            <a:r>
              <a:rPr lang="ru-RU" sz="2000" dirty="0">
                <a:latin typeface="Cambria" pitchFamily="18" charset="0"/>
              </a:rPr>
              <a:t>При большом количестве волки могут наносить ущерб домашним животным. Поэтому охота на волков разрешена в любое время года. Это и стало причиной войны, которую объявил им человек…</a:t>
            </a:r>
          </a:p>
        </p:txBody>
      </p:sp>
      <p:pic>
        <p:nvPicPr>
          <p:cNvPr id="17412" name="Picture 4" descr="D:\Documents and Settings\Admin.MICROSOF-465D27\Мои документы\Мои рисунки\erty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1725" y="214290"/>
            <a:ext cx="2962275" cy="2657475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29175" cy="11430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00B0F0"/>
                </a:solidFill>
                <a:latin typeface="Cambria" pitchFamily="18" charset="0"/>
              </a:rPr>
              <a:t>Волк - великан</a:t>
            </a: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357158" y="2357430"/>
            <a:ext cx="5643571" cy="28623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  <a:latin typeface="Cambria" pitchFamily="18" charset="0"/>
              </a:rPr>
              <a:t>Старый </a:t>
            </a:r>
            <a:r>
              <a:rPr lang="ru-RU" sz="2000" dirty="0" err="1">
                <a:solidFill>
                  <a:srgbClr val="00B050"/>
                </a:solidFill>
                <a:latin typeface="Cambria" pitchFamily="18" charset="0"/>
              </a:rPr>
              <a:t>Лобо</a:t>
            </a:r>
            <a:r>
              <a:rPr lang="ru-RU" sz="2000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Cambria" pitchFamily="18" charset="0"/>
              </a:rPr>
              <a:t> был </a:t>
            </a:r>
            <a:r>
              <a:rPr lang="ru-RU" sz="2000" dirty="0">
                <a:solidFill>
                  <a:srgbClr val="00B050"/>
                </a:solidFill>
                <a:latin typeface="Cambria" pitchFamily="18" charset="0"/>
              </a:rPr>
              <a:t>волк – великан, а его хитрость и сила </a:t>
            </a:r>
            <a:r>
              <a:rPr lang="ru-RU" sz="2000" dirty="0" smtClean="0">
                <a:solidFill>
                  <a:srgbClr val="00B050"/>
                </a:solidFill>
                <a:latin typeface="Cambria" pitchFamily="18" charset="0"/>
              </a:rPr>
              <a:t> соответствовали </a:t>
            </a:r>
            <a:r>
              <a:rPr lang="ru-RU" sz="2000" dirty="0">
                <a:solidFill>
                  <a:srgbClr val="00B050"/>
                </a:solidFill>
                <a:latin typeface="Cambria" pitchFamily="18" charset="0"/>
              </a:rPr>
              <a:t>его росту. </a:t>
            </a:r>
          </a:p>
          <a:p>
            <a:r>
              <a:rPr lang="ru-RU" sz="2000" dirty="0">
                <a:solidFill>
                  <a:srgbClr val="00B050"/>
                </a:solidFill>
                <a:latin typeface="Cambria" pitchFamily="18" charset="0"/>
              </a:rPr>
              <a:t>Его ночной вой был хорошо известен всем местным </a:t>
            </a:r>
            <a:r>
              <a:rPr lang="ru-RU" sz="2000" dirty="0" smtClean="0">
                <a:solidFill>
                  <a:srgbClr val="00B050"/>
                </a:solidFill>
                <a:latin typeface="Cambria" pitchFamily="18" charset="0"/>
              </a:rPr>
              <a:t>жителям</a:t>
            </a:r>
            <a:r>
              <a:rPr lang="ru-RU" sz="2000" dirty="0">
                <a:solidFill>
                  <a:srgbClr val="00B050"/>
                </a:solidFill>
                <a:latin typeface="Cambria" pitchFamily="18" charset="0"/>
              </a:rPr>
              <a:t>, которые узнавали его сразу. </a:t>
            </a:r>
          </a:p>
          <a:p>
            <a:r>
              <a:rPr lang="ru-RU" sz="2000" dirty="0" smtClean="0">
                <a:solidFill>
                  <a:srgbClr val="00B050"/>
                </a:solidFill>
                <a:latin typeface="Cambria" pitchFamily="18" charset="0"/>
              </a:rPr>
              <a:t>Громкий </a:t>
            </a:r>
            <a:r>
              <a:rPr lang="ru-RU" sz="2000" dirty="0">
                <a:solidFill>
                  <a:srgbClr val="00B050"/>
                </a:solidFill>
                <a:latin typeface="Cambria" pitchFamily="18" charset="0"/>
              </a:rPr>
              <a:t>рёв старого </a:t>
            </a:r>
            <a:r>
              <a:rPr lang="ru-RU" sz="2000" dirty="0" smtClean="0">
                <a:solidFill>
                  <a:srgbClr val="00B050"/>
                </a:solidFill>
                <a:latin typeface="Cambria" pitchFamily="18" charset="0"/>
              </a:rPr>
              <a:t>вожака… </a:t>
            </a:r>
            <a:r>
              <a:rPr lang="ru-RU" sz="2000" dirty="0">
                <a:solidFill>
                  <a:srgbClr val="00B050"/>
                </a:solidFill>
                <a:latin typeface="Cambria" pitchFamily="18" charset="0"/>
              </a:rPr>
              <a:t>пастухами овладевало беспокойство, и они знали, что утром им придётся узнать о новых опустошениях в стадах.</a:t>
            </a:r>
          </a:p>
        </p:txBody>
      </p:sp>
      <p:pic>
        <p:nvPicPr>
          <p:cNvPr id="18437" name="Picture 5" descr="D:\Documents and Settings\Admin.MICROSOF-465D27\Мои документы\Мои рисунки\qwe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8857" y="0"/>
            <a:ext cx="2805143" cy="3601556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0" y="2857496"/>
            <a:ext cx="5214942" cy="280076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eaLnBrk="0" hangingPunct="0"/>
            <a:r>
              <a:rPr lang="ru-RU" sz="4400" dirty="0" smtClean="0">
                <a:solidFill>
                  <a:srgbClr val="92D05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Что </a:t>
            </a:r>
            <a:r>
              <a:rPr lang="ru-RU" sz="4400" dirty="0">
                <a:solidFill>
                  <a:srgbClr val="92D05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будет делать </a:t>
            </a:r>
          </a:p>
          <a:p>
            <a:pPr algn="ctr" eaLnBrk="0" hangingPunct="0"/>
            <a:r>
              <a:rPr lang="ru-RU" sz="4400" dirty="0">
                <a:solidFill>
                  <a:srgbClr val="92D05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человек </a:t>
            </a:r>
          </a:p>
          <a:p>
            <a:pPr algn="ctr" eaLnBrk="0" hangingPunct="0"/>
            <a:r>
              <a:rPr lang="ru-RU" sz="4400" dirty="0">
                <a:solidFill>
                  <a:srgbClr val="92D05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с таким опасным животным?</a:t>
            </a:r>
            <a:endParaRPr lang="ru-RU" sz="4400" dirty="0">
              <a:solidFill>
                <a:srgbClr val="92D050"/>
              </a:solidFill>
              <a:latin typeface="Cambria" pitchFamily="18" charset="0"/>
            </a:endParaRPr>
          </a:p>
        </p:txBody>
      </p:sp>
      <p:pic>
        <p:nvPicPr>
          <p:cNvPr id="19460" name="Picture 4" descr="D:\Documents and Settings\Admin.MICROSOF-465D27\Мои документы\Мои рисунки\hjk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785794"/>
            <a:ext cx="3500462" cy="3305175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285720" y="571481"/>
            <a:ext cx="8572560" cy="62865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Cambria" pitchFamily="18" charset="0"/>
              </a:rPr>
              <a:t>Я растопил немного сыру вместе с почечным жиром только что убитой тёлки; сыр я варил в фарфоровой миске и резал костяным ножом, чтобы избежать металлического запаха. Когда смесь остыла, я разделил её на куски и, сделав отверстие в каждом куске, вложил туда большую дозу стрихнина и цианистого калия, заключённых в капсулу, не пропускающую </a:t>
            </a:r>
            <a:r>
              <a:rPr lang="ru-RU" sz="3600" dirty="0" smtClean="0">
                <a:solidFill>
                  <a:srgbClr val="FF0000"/>
                </a:solidFill>
                <a:latin typeface="Cambria" pitchFamily="18" charset="0"/>
              </a:rPr>
              <a:t>никакого </a:t>
            </a:r>
            <a:r>
              <a:rPr lang="ru-RU" sz="3600" dirty="0">
                <a:solidFill>
                  <a:srgbClr val="FF0000"/>
                </a:solidFill>
                <a:latin typeface="Cambria" pitchFamily="18" charset="0"/>
              </a:rPr>
              <a:t>запаха.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 rot="21423965">
            <a:off x="0" y="549543"/>
            <a:ext cx="4929188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r>
              <a:rPr lang="ru-RU" sz="4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- Почему люди так стремились уничтожить </a:t>
            </a:r>
            <a:r>
              <a:rPr lang="ru-RU" sz="4000" dirty="0" err="1">
                <a:latin typeface="Cambria" pitchFamily="18" charset="0"/>
                <a:ea typeface="Calibri" pitchFamily="34" charset="0"/>
                <a:cs typeface="Times New Roman" pitchFamily="18" charset="0"/>
              </a:rPr>
              <a:t>Лобо</a:t>
            </a:r>
            <a:r>
              <a:rPr lang="ru-RU" sz="4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eaLnBrk="0" hangingPunct="0"/>
            <a:r>
              <a:rPr lang="ru-RU" sz="4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- Были ли  у них основания для этого?</a:t>
            </a:r>
            <a:endParaRPr lang="ru-RU" sz="4000" dirty="0">
              <a:latin typeface="Cambria" pitchFamily="18" charset="0"/>
            </a:endParaRPr>
          </a:p>
        </p:txBody>
      </p:sp>
      <p:pic>
        <p:nvPicPr>
          <p:cNvPr id="21508" name="Picture 4" descr="D:\Documents and Settings\Admin.MICROSOF-465D27\Мои документы\Мои рисунки\erty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0"/>
            <a:ext cx="4076700" cy="6315075"/>
          </a:xfrm>
          <a:prstGeom prst="round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48" y="0"/>
            <a:ext cx="4857752" cy="6715148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   </a:t>
            </a:r>
            <a:r>
              <a:rPr lang="ru-RU" sz="4000" dirty="0" smtClean="0">
                <a:solidFill>
                  <a:srgbClr val="FFFF00"/>
                </a:solidFill>
                <a:latin typeface="Cambria" pitchFamily="18" charset="0"/>
              </a:rPr>
              <a:t>Я услыхал басистый вой…</a:t>
            </a:r>
            <a:br>
              <a:rPr lang="ru-RU" sz="4000" dirty="0" smtClean="0">
                <a:solidFill>
                  <a:srgbClr val="FFFF00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rgbClr val="FFFF00"/>
                </a:solidFill>
                <a:latin typeface="Cambria" pitchFamily="18" charset="0"/>
              </a:rPr>
              <a:t>  - А вот и он!..</a:t>
            </a:r>
            <a:endParaRPr lang="ru-RU" sz="4000" dirty="0">
              <a:solidFill>
                <a:srgbClr val="FFFF00"/>
              </a:solidFill>
              <a:latin typeface="Cambria" pitchFamily="18" charset="0"/>
            </a:endParaRPr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3352800" cy="4241800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22533" name="Picture 5" descr="D:\Documents and Settings\Admin.MICROSOF-465D27\Мои документы\Мои рисунки\jkl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4191000" cy="600075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/>
          <a:lstStyle/>
          <a:p>
            <a:pPr algn="ctr"/>
            <a:r>
              <a:rPr lang="ru-RU" sz="4400" dirty="0" smtClean="0">
                <a:latin typeface="Cambria" pitchFamily="18" charset="0"/>
              </a:rPr>
              <a:t>Красивая волчица Бланка</a:t>
            </a:r>
            <a:r>
              <a:rPr lang="en-US" sz="4400" dirty="0" smtClean="0">
                <a:latin typeface="Cambria" pitchFamily="18" charset="0"/>
              </a:rPr>
              <a:t>…</a:t>
            </a:r>
            <a:endParaRPr lang="ru-RU" sz="4400" dirty="0" smtClean="0">
              <a:latin typeface="Cambria" pitchFamily="18" charset="0"/>
            </a:endParaRPr>
          </a:p>
        </p:txBody>
      </p:sp>
      <p:pic>
        <p:nvPicPr>
          <p:cNvPr id="23556" name="Picture 4" descr="D:\Documents and Settings\Admin.MICROSOF-465D27\Мои документы\Мои рисунки\yuio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9"/>
            <a:ext cx="9144000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 rot="21302882">
            <a:off x="285751" y="428625"/>
            <a:ext cx="4071936" cy="35394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Cambria" pitchFamily="18" charset="0"/>
              </a:rPr>
              <a:t>Последовала </a:t>
            </a:r>
            <a:r>
              <a:rPr lang="ru-RU" sz="3200" dirty="0">
                <a:solidFill>
                  <a:srgbClr val="FF0000"/>
                </a:solidFill>
                <a:latin typeface="Cambria" pitchFamily="18" charset="0"/>
              </a:rPr>
              <a:t>неизбежная </a:t>
            </a:r>
            <a:r>
              <a:rPr lang="ru-RU" sz="3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ambria" pitchFamily="18" charset="0"/>
              </a:rPr>
              <a:t>трагедия</a:t>
            </a:r>
            <a:r>
              <a:rPr lang="ru-RU" sz="3200" dirty="0">
                <a:solidFill>
                  <a:srgbClr val="FF0000"/>
                </a:solidFill>
                <a:latin typeface="Cambria" pitchFamily="18" charset="0"/>
              </a:rPr>
              <a:t>, воспоминания о которой </a:t>
            </a:r>
            <a:endParaRPr lang="en-US" sz="3200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Cambria" pitchFamily="18" charset="0"/>
              </a:rPr>
              <a:t>заставляло</a:t>
            </a:r>
            <a:endParaRPr lang="en-US" sz="3200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Cambria" pitchFamily="18" charset="0"/>
              </a:rPr>
              <a:t>не </a:t>
            </a:r>
            <a:r>
              <a:rPr lang="ru-RU" sz="3200" dirty="0">
                <a:solidFill>
                  <a:srgbClr val="FF0000"/>
                </a:solidFill>
                <a:latin typeface="Cambria" pitchFamily="18" charset="0"/>
              </a:rPr>
              <a:t>раз содрогнуться. </a:t>
            </a:r>
          </a:p>
        </p:txBody>
      </p:sp>
      <p:pic>
        <p:nvPicPr>
          <p:cNvPr id="24580" name="Picture 4" descr="D:\Documents and Settings\Admin.MICROSOF-465D27\Мои документы\Мои рисунки\sw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36390">
            <a:off x="4286248" y="1577457"/>
            <a:ext cx="4000528" cy="4866188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Cambria" pitchFamily="18" charset="0"/>
              </a:rPr>
              <a:t>Быть может, он надеялся найти её или хотел отомстить…</a:t>
            </a:r>
            <a:endParaRPr lang="ru-RU" dirty="0">
              <a:latin typeface="Cambria" pitchFamily="18" charset="0"/>
            </a:endParaRPr>
          </a:p>
        </p:txBody>
      </p:sp>
      <p:pic>
        <p:nvPicPr>
          <p:cNvPr id="25604" name="Picture 4" descr="D:\Documents and Settings\Admin.MICROSOF-465D27\Мои документы\Мои рисунки\rg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8639175" cy="521970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rgbClr val="92D05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Канадский писатель, натуралист, художник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sz="36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92D05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Эрнест </a:t>
            </a:r>
            <a:endParaRPr lang="ru-RU" sz="3600" dirty="0" smtClean="0">
              <a:solidFill>
                <a:srgbClr val="92D050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ctr" eaLnBrk="0" hangingPunct="0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92D05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92D05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Сетон</a:t>
            </a:r>
            <a:r>
              <a:rPr lang="ru-RU" sz="3600" b="1" dirty="0" smtClean="0">
                <a:solidFill>
                  <a:srgbClr val="92D05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  - Томпсон</a:t>
            </a:r>
          </a:p>
          <a:p>
            <a:pPr marL="0" indent="0"/>
            <a:endParaRPr lang="ru-RU" dirty="0" smtClean="0">
              <a:latin typeface="Cambria" pitchFamily="18" charset="0"/>
            </a:endParaRPr>
          </a:p>
          <a:p>
            <a:pPr marL="0" indent="0"/>
            <a:endParaRPr lang="ru-RU" sz="3200" b="1" dirty="0" smtClean="0">
              <a:latin typeface="Cambria" pitchFamily="18" charset="0"/>
              <a:ea typeface="Calibri" pitchFamily="34" charset="0"/>
              <a:cs typeface="Calibri" pitchFamily="34" charset="0"/>
            </a:endParaRPr>
          </a:p>
          <a:p>
            <a:pPr marL="0" indent="0"/>
            <a:r>
              <a:rPr lang="en-US" sz="3200" b="1" dirty="0" smtClean="0">
                <a:solidFill>
                  <a:srgbClr val="92D050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1860 - 1946 </a:t>
            </a:r>
            <a:r>
              <a:rPr lang="ru-RU" sz="3200" b="1" dirty="0" smtClean="0">
                <a:solidFill>
                  <a:srgbClr val="92D050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г.г.</a:t>
            </a:r>
            <a:endParaRPr lang="ru-RU" sz="3200" dirty="0" smtClean="0">
              <a:solidFill>
                <a:srgbClr val="92D050"/>
              </a:solidFill>
              <a:latin typeface="Cambria" pitchFamily="18" charset="0"/>
            </a:endParaRPr>
          </a:p>
          <a:p>
            <a:pPr marL="0" indent="0"/>
            <a:endParaRPr lang="ru-RU" dirty="0" smtClean="0"/>
          </a:p>
        </p:txBody>
      </p:sp>
      <p:pic>
        <p:nvPicPr>
          <p:cNvPr id="8197" name="Picture 5" descr="D:\Documents and Settings\Admin.MICROSOF-465D27\Мои документы\Мои рисунки\wert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66736"/>
            <a:ext cx="3657600" cy="4392891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0" y="571500"/>
            <a:ext cx="5500694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8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Он не переставал искать свою любимую, </a:t>
            </a:r>
          </a:p>
          <a:p>
            <a:pPr algn="ctr"/>
            <a:r>
              <a:rPr lang="ru-RU" sz="28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и, когда нашёл след, проложенный её телом, </a:t>
            </a:r>
          </a:p>
          <a:p>
            <a:pPr algn="ctr"/>
            <a:r>
              <a:rPr lang="ru-RU" sz="28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безрассудно бросился по её следу и попал в ловушку. </a:t>
            </a:r>
          </a:p>
        </p:txBody>
      </p:sp>
      <p:pic>
        <p:nvPicPr>
          <p:cNvPr id="26627" name="Picture 3" descr="D:\Documents and Settings\Admin.MICROSOF-465D27\Мои документы\Мои рисунки\z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88206">
            <a:off x="3400112" y="2992046"/>
            <a:ext cx="5369180" cy="3430309"/>
          </a:xfrm>
          <a:prstGeom prst="roundRect">
            <a:avLst/>
          </a:prstGeom>
          <a:noFill/>
          <a:scene3d>
            <a:camera prst="perspective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62976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Cambria" pitchFamily="18" charset="0"/>
              </a:rPr>
              <a:t>Волк, как любой представитель дикой природы, охотится, чтобы выжить и продолжать свой род.</a:t>
            </a:r>
            <a:br>
              <a:rPr lang="ru-RU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> А человек?... </a:t>
            </a:r>
            <a:br>
              <a:rPr lang="ru-RU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>  Он часто забывает о том, что всё имеет своё предназначение и создано не зря. Он помнит только о себе, своих правах и интересах. 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Cambria" pitchFamily="18" charset="0"/>
              </a:rPr>
              <a:t>Дорогие книги</a:t>
            </a:r>
            <a:endParaRPr lang="ru-RU" sz="4000" dirty="0" smtClean="0">
              <a:latin typeface="Cambria" pitchFamily="18" charset="0"/>
            </a:endParaRPr>
          </a:p>
        </p:txBody>
      </p:sp>
      <p:pic>
        <p:nvPicPr>
          <p:cNvPr id="28676" name="Picture 4" descr="D:\Documents and Settings\Admin.MICROSOF-465D27\Мои документы\Мои рисунки\qbn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00200"/>
            <a:ext cx="836295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50" cy="6369050"/>
          </a:xfrm>
        </p:spPr>
        <p:txBody>
          <a:bodyPr/>
          <a:lstStyle/>
          <a:p>
            <a:r>
              <a:rPr lang="ru-RU" sz="4400" dirty="0" smtClean="0">
                <a:solidFill>
                  <a:srgbClr val="FFC000"/>
                </a:solidFill>
                <a:latin typeface="Cambria" pitchFamily="18" charset="0"/>
              </a:rPr>
              <a:t>…Каждое из животных представляет собой драгоценное наследие, которое мы не вправе уничтожать без крайней надобности…</a:t>
            </a:r>
            <a:r>
              <a:rPr lang="ru-RU" dirty="0" smtClean="0">
                <a:solidFill>
                  <a:srgbClr val="FFC000"/>
                </a:solidFill>
                <a:latin typeface="Cambria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Cambria" pitchFamily="18" charset="0"/>
              </a:rPr>
            </a:br>
            <a:r>
              <a:rPr lang="ru-RU" dirty="0" smtClean="0">
                <a:solidFill>
                  <a:srgbClr val="FFC000"/>
                </a:solidFill>
                <a:latin typeface="Cambria" pitchFamily="18" charset="0"/>
              </a:rPr>
              <a:t>                           </a:t>
            </a:r>
            <a:br>
              <a:rPr lang="ru-RU" dirty="0" smtClean="0">
                <a:solidFill>
                  <a:srgbClr val="FFC000"/>
                </a:solidFill>
                <a:latin typeface="Cambria" pitchFamily="18" charset="0"/>
              </a:rPr>
            </a:br>
            <a:r>
              <a:rPr lang="ru-RU" dirty="0" smtClean="0">
                <a:solidFill>
                  <a:srgbClr val="FFC000"/>
                </a:solidFill>
                <a:latin typeface="Cambria" pitchFamily="18" charset="0"/>
              </a:rPr>
              <a:t>                         </a:t>
            </a:r>
            <a:r>
              <a:rPr lang="ru-RU" sz="2800" dirty="0" smtClean="0">
                <a:solidFill>
                  <a:srgbClr val="FFC000"/>
                </a:solidFill>
                <a:latin typeface="Cambria" pitchFamily="18" charset="0"/>
              </a:rPr>
              <a:t>Эрнест Сетон-Томпсон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Cambria" pitchFamily="18" charset="0"/>
              </a:rPr>
              <a:t>В 30-х годах на поросших можжевельником и сосняком холмах, по соседству и индейскими хижинами, прославленный человек – писатель, художник, натуралист – строил себе жилище. Сам начертил план постройки, сам выбирал брёвна и камни, наравне с плотниками не выпускал из рук топора. Диковатое, неуютное место он выбрал. Чтобы остаток дней прожить среди природы, ещё не растоптанной человеком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21" name="Picture 5" descr="D:\Documents and Settings\Admin.MICROSOF-465D27\Мои документы\Мои рисунки\cn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6250" y="2015331"/>
            <a:ext cx="3619500" cy="369570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6154737"/>
          </a:xfrm>
        </p:spPr>
        <p:txBody>
          <a:bodyPr/>
          <a:lstStyle/>
          <a:p>
            <a:pPr algn="ctr"/>
            <a:r>
              <a:rPr lang="ru-RU" sz="2400" dirty="0" smtClean="0">
                <a:latin typeface="Cambria" pitchFamily="18" charset="0"/>
              </a:rPr>
              <a:t>Всякий дом расскажет кое-что о хозяине. Человек не просто въехал в кем-то построенное жилище. На этом месте горел костёр возглавляемой</a:t>
            </a:r>
            <a:br>
              <a:rPr lang="ru-RU" sz="2400" dirty="0" smtClean="0">
                <a:latin typeface="Cambria" pitchFamily="18" charset="0"/>
              </a:rPr>
            </a:br>
            <a:r>
              <a:rPr lang="ru-RU" sz="2400" dirty="0" err="1" smtClean="0">
                <a:latin typeface="Cambria" pitchFamily="18" charset="0"/>
              </a:rPr>
              <a:t>Сетон</a:t>
            </a:r>
            <a:r>
              <a:rPr lang="ru-RU" sz="2400" dirty="0" smtClean="0">
                <a:latin typeface="Cambria" pitchFamily="18" charset="0"/>
              </a:rPr>
              <a:t> – Томпсоном экспедиции. Дом вышел довольно обширный, похожий на азиатский – с плоской крышей и длинным, из необтёсанных брёвен крыльцом на сваях.  Хозяин старался, чтобы жильё как можно дольше ушло от привычных стандартов: камень и выпирающие из него брёвна. Дань традиции – только колёса у входа. Всё остальное привнесено сюда вкусом и образом жизни хозяина. Окно большое и рядом совсем крошечное. На окнах наличники из тёмно-коричневых досок с резьбой. Резьба – силуэты индейцев – ярко раскрашены. Крыльцо заставлено фигурками божков, пучеглазых людей и ярко-красных сердитых медведей. </a:t>
            </a:r>
            <a:r>
              <a:rPr lang="ru-RU" sz="2400" dirty="0" err="1" smtClean="0">
                <a:latin typeface="Cambria" pitchFamily="18" charset="0"/>
              </a:rPr>
              <a:t>Сетон</a:t>
            </a:r>
            <a:r>
              <a:rPr lang="ru-RU" sz="2400" dirty="0" smtClean="0">
                <a:latin typeface="Cambria" pitchFamily="18" charset="0"/>
              </a:rPr>
              <a:t> – Томпсон свой дом называл замком…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071688" y="428625"/>
            <a:ext cx="4071937" cy="11430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FFC000"/>
                </a:solidFill>
              </a:rPr>
              <a:t> Из семейного альбома</a:t>
            </a:r>
          </a:p>
        </p:txBody>
      </p:sp>
      <p:sp>
        <p:nvSpPr>
          <p:cNvPr id="11270" name="Прямоугольник 9"/>
          <p:cNvSpPr>
            <a:spLocks noChangeArrowheads="1"/>
          </p:cNvSpPr>
          <p:nvPr/>
        </p:nvSpPr>
        <p:spPr bwMode="auto">
          <a:xfrm rot="-801122">
            <a:off x="463550" y="3529013"/>
            <a:ext cx="304165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FF00"/>
                </a:solidFill>
              </a:rPr>
              <a:t>Взгляд, усы., богатая шевелюра, </a:t>
            </a:r>
          </a:p>
          <a:p>
            <a:r>
              <a:rPr lang="ru-RU" sz="1600">
                <a:solidFill>
                  <a:srgbClr val="FFFF00"/>
                </a:solidFill>
              </a:rPr>
              <a:t>аккуратно повязанный галстук. </a:t>
            </a:r>
          </a:p>
          <a:p>
            <a:r>
              <a:rPr lang="ru-RU" sz="1600">
                <a:solidFill>
                  <a:srgbClr val="FFFF00"/>
                </a:solidFill>
              </a:rPr>
              <a:t>Это время, когда Эрнест Сетон – Томпсон уже признан, </a:t>
            </a:r>
          </a:p>
        </p:txBody>
      </p:sp>
      <p:sp>
        <p:nvSpPr>
          <p:cNvPr id="11272" name="Прямоугольник 11"/>
          <p:cNvSpPr>
            <a:spLocks noChangeArrowheads="1"/>
          </p:cNvSpPr>
          <p:nvPr/>
        </p:nvSpPr>
        <p:spPr bwMode="auto">
          <a:xfrm>
            <a:off x="5429250" y="4572000"/>
            <a:ext cx="28575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Прекрасное лицо умудрённого, всё повидавшего старца. В эти годы он пишет, что достиг славы, богатства.</a:t>
            </a:r>
          </a:p>
        </p:txBody>
      </p:sp>
      <p:sp>
        <p:nvSpPr>
          <p:cNvPr id="11273" name="Прямоугольник 13"/>
          <p:cNvSpPr>
            <a:spLocks noChangeArrowheads="1"/>
          </p:cNvSpPr>
          <p:nvPr/>
        </p:nvSpPr>
        <p:spPr bwMode="auto">
          <a:xfrm rot="404950">
            <a:off x="6264275" y="149225"/>
            <a:ext cx="2286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92D050"/>
                </a:solidFill>
              </a:rPr>
              <a:t>Общается с Марком Твеном и президентом</a:t>
            </a:r>
          </a:p>
        </p:txBody>
      </p:sp>
      <p:pic>
        <p:nvPicPr>
          <p:cNvPr id="11274" name="Picture 10" descr="D:\Documents and Settings\Admin.MICROSOF-465D27\Мои документы\Мои рисунки\ghj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1059191">
            <a:off x="198946" y="399553"/>
            <a:ext cx="2581275" cy="2743200"/>
          </a:xfrm>
          <a:prstGeom prst="roundRect">
            <a:avLst/>
          </a:prstGeom>
          <a:noFill/>
        </p:spPr>
      </p:pic>
      <p:pic>
        <p:nvPicPr>
          <p:cNvPr id="11275" name="Picture 11" descr="D:\Documents and Settings\Admin.MICROSOF-465D27\Мои документы\Мои рисунки\lk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3839">
            <a:off x="5643570" y="1142984"/>
            <a:ext cx="2924175" cy="2809875"/>
          </a:xfrm>
          <a:prstGeom prst="roundRect">
            <a:avLst/>
          </a:prstGeom>
          <a:noFill/>
        </p:spPr>
      </p:pic>
      <p:pic>
        <p:nvPicPr>
          <p:cNvPr id="11276" name="Picture 12" descr="D:\Documents and Settings\Admin.MICROSOF-465D27\Мои документы\Мои рисунки\sdf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3071810"/>
            <a:ext cx="2181225" cy="361950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571500" y="714375"/>
            <a:ext cx="8001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Это зарубежный писатель, его произведения близки каждому русскому. И переводили их на русский язык</a:t>
            </a:r>
          </a:p>
          <a:p>
            <a:pPr algn="ctr"/>
            <a:r>
              <a:rPr lang="ru-RU" sz="4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 Константин Паустовский,</a:t>
            </a:r>
          </a:p>
          <a:p>
            <a:pPr algn="ctr"/>
            <a:r>
              <a:rPr lang="ru-RU" sz="4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 Николай Чуковский, </a:t>
            </a:r>
          </a:p>
          <a:p>
            <a:pPr algn="ctr"/>
            <a:r>
              <a:rPr lang="ru-RU" sz="4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Василий Песков.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357188"/>
            <a:ext cx="6143625" cy="4286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657600" cy="498316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Один из рассказов Сетон-Томпсона – «</a:t>
            </a:r>
            <a:r>
              <a:rPr lang="ru-RU" dirty="0" err="1" smtClean="0"/>
              <a:t>Лобо</a:t>
            </a:r>
            <a:r>
              <a:rPr lang="ru-RU" dirty="0" smtClean="0"/>
              <a:t>». Это одно из любимых творений автора, где главный герой</a:t>
            </a:r>
            <a:r>
              <a:rPr lang="en-US" dirty="0" smtClean="0"/>
              <a:t> </a:t>
            </a:r>
            <a:r>
              <a:rPr lang="ru-RU" dirty="0" smtClean="0"/>
              <a:t>-  Волк.</a:t>
            </a:r>
          </a:p>
          <a:p>
            <a:endParaRPr lang="ru-RU" dirty="0" smtClean="0"/>
          </a:p>
        </p:txBody>
      </p:sp>
      <p:pic>
        <p:nvPicPr>
          <p:cNvPr id="13317" name="Picture 5" descr="D:\Documents and Settings\Admin.MICROSOF-465D27\Мои документы\Мои рисунки\mn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68964" y="1227624"/>
            <a:ext cx="2817746" cy="4898539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59404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6700" dirty="0" smtClean="0">
                <a:solidFill>
                  <a:srgbClr val="FF0000"/>
                </a:solidFill>
              </a:rPr>
              <a:t>«Чтобы </a:t>
            </a:r>
            <a:r>
              <a:rPr lang="ru-RU" sz="6700" dirty="0" smtClean="0">
                <a:solidFill>
                  <a:srgbClr val="FF0000"/>
                </a:solidFill>
              </a:rPr>
              <a:t>жизнь </a:t>
            </a:r>
            <a:r>
              <a:rPr lang="ru-RU" sz="6700" dirty="0" smtClean="0">
                <a:solidFill>
                  <a:srgbClr val="FF0000"/>
                </a:solidFill>
              </a:rPr>
              <a:t/>
            </a:r>
            <a:br>
              <a:rPr lang="ru-RU" sz="6700" dirty="0" smtClean="0">
                <a:solidFill>
                  <a:srgbClr val="FF0000"/>
                </a:solidFill>
              </a:rPr>
            </a:br>
            <a:r>
              <a:rPr lang="ru-RU" sz="6700" dirty="0" smtClean="0">
                <a:solidFill>
                  <a:srgbClr val="FF0000"/>
                </a:solidFill>
              </a:rPr>
              <a:t>улыбалась волкам, не слыхал».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                          </a:t>
            </a:r>
            <a:r>
              <a:rPr lang="ru-RU" sz="3600" dirty="0" smtClean="0"/>
              <a:t>В.Высоцкий</a:t>
            </a:r>
            <a:r>
              <a:rPr lang="ru-RU" dirty="0" smtClean="0"/>
              <a:t>           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85720" y="1214422"/>
            <a:ext cx="8572530" cy="44012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endParaRPr lang="ru-RU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- Какие ассоциации у вас вызывает слово </a:t>
            </a:r>
            <a:r>
              <a:rPr lang="ru-RU" sz="2000" dirty="0">
                <a:solidFill>
                  <a:srgbClr val="FF0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«волк»</a:t>
            </a:r>
            <a:r>
              <a:rPr lang="ru-RU" sz="2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eaLnBrk="0" hangingPunct="0"/>
            <a:r>
              <a:rPr lang="ru-RU" sz="2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- Вспомните пословицы, поговорки,</a:t>
            </a:r>
            <a:r>
              <a:rPr lang="en-US" sz="2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связанные с волками.   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ru-RU" sz="2000" dirty="0">
                <a:latin typeface="Cambria" pitchFamily="18" charset="0"/>
                <a:ea typeface="Calibri" pitchFamily="34" charset="0"/>
                <a:cs typeface="Calibri" pitchFamily="34" charset="0"/>
              </a:rPr>
              <a:t>С волками в основном связано что-то страшное, разрушительное.</a:t>
            </a:r>
            <a:endParaRPr lang="ru-RU" sz="2000" dirty="0">
              <a:latin typeface="Cambria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2000" dirty="0">
                <a:latin typeface="Cambria" pitchFamily="18" charset="0"/>
                <a:ea typeface="Calibri" pitchFamily="34" charset="0"/>
                <a:cs typeface="Calibri" pitchFamily="34" charset="0"/>
              </a:rPr>
              <a:t>В мифологии он чаще всего является воплощением </a:t>
            </a:r>
            <a:r>
              <a:rPr lang="ru-RU" sz="2000" dirty="0">
                <a:solidFill>
                  <a:srgbClr val="FF0000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зла</a:t>
            </a:r>
            <a:r>
              <a:rPr lang="ru-RU" sz="2000" dirty="0">
                <a:latin typeface="Cambria" pitchFamily="18" charset="0"/>
                <a:ea typeface="Calibri" pitchFamily="34" charset="0"/>
                <a:cs typeface="Calibri" pitchFamily="34" charset="0"/>
              </a:rPr>
              <a:t> и </a:t>
            </a:r>
            <a:r>
              <a:rPr lang="ru-RU" sz="2000" dirty="0">
                <a:solidFill>
                  <a:srgbClr val="FF0000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тьмы</a:t>
            </a:r>
            <a:r>
              <a:rPr lang="ru-RU" sz="2000" dirty="0">
                <a:latin typeface="Cambria" pitchFamily="18" charset="0"/>
                <a:ea typeface="Calibri" pitchFamily="34" charset="0"/>
                <a:cs typeface="Calibri" pitchFamily="34" charset="0"/>
              </a:rPr>
              <a:t>.</a:t>
            </a:r>
            <a:endParaRPr lang="ru-RU" sz="2000" dirty="0">
              <a:latin typeface="Cambria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2000" dirty="0">
                <a:latin typeface="Cambria" pitchFamily="18" charset="0"/>
                <a:ea typeface="Calibri" pitchFamily="34" charset="0"/>
                <a:cs typeface="Calibri" pitchFamily="34" charset="0"/>
              </a:rPr>
              <a:t>Волк – спутник греческого бога войны Ареса.</a:t>
            </a:r>
            <a:endParaRPr lang="ru-RU" sz="2000" dirty="0">
              <a:latin typeface="Cambria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2000" dirty="0">
                <a:latin typeface="Cambria" pitchFamily="18" charset="0"/>
                <a:ea typeface="Calibri" pitchFamily="34" charset="0"/>
                <a:cs typeface="Calibri" pitchFamily="34" charset="0"/>
              </a:rPr>
              <a:t>Волки служат колдунам, ведьмам. 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ru-RU" sz="2000" dirty="0">
                <a:latin typeface="Cambria" pitchFamily="18" charset="0"/>
                <a:ea typeface="Calibri" pitchFamily="34" charset="0"/>
                <a:cs typeface="Calibri" pitchFamily="34" charset="0"/>
              </a:rPr>
              <a:t>Их часто представляют оборотнями.</a:t>
            </a:r>
            <a:endParaRPr lang="ru-RU" sz="2000" dirty="0">
              <a:latin typeface="Cambria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2000" dirty="0">
                <a:latin typeface="Cambria" pitchFamily="18" charset="0"/>
                <a:ea typeface="Calibri" pitchFamily="34" charset="0"/>
                <a:cs typeface="Calibri" pitchFamily="34" charset="0"/>
              </a:rPr>
              <a:t>В устном - народном творчестве роль волка устрашающая: «Придёт серенький волчок и укусит за бочок».</a:t>
            </a:r>
          </a:p>
          <a:p>
            <a:pPr eaLnBrk="0" hangingPunct="0"/>
            <a:endParaRPr lang="ru-RU" sz="2000" dirty="0">
              <a:latin typeface="Cambria" pitchFamily="18" charset="0"/>
            </a:endParaRPr>
          </a:p>
          <a:p>
            <a:pPr eaLnBrk="0" hangingPunct="0"/>
            <a:r>
              <a:rPr lang="ru-RU" sz="2000" dirty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Хотя, нет правил без исключений:</a:t>
            </a:r>
            <a:endParaRPr lang="ru-RU" sz="2000" dirty="0">
              <a:solidFill>
                <a:srgbClr val="FFC000"/>
              </a:solidFill>
              <a:latin typeface="Cambria" pitchFamily="18" charset="0"/>
            </a:endParaRPr>
          </a:p>
          <a:p>
            <a:pPr eaLnBrk="0" hangingPunct="0"/>
            <a:r>
              <a:rPr lang="ru-RU" sz="2000" dirty="0">
                <a:latin typeface="Cambria" pitchFamily="18" charset="0"/>
                <a:ea typeface="Calibri" pitchFamily="34" charset="0"/>
                <a:cs typeface="Calibri" pitchFamily="34" charset="0"/>
              </a:rPr>
              <a:t>- Ведь именно братьям Ромулу и Рему жизнь спасла волчица.</a:t>
            </a:r>
          </a:p>
          <a:p>
            <a:pPr eaLnBrk="0" hangingPunct="0"/>
            <a:r>
              <a:rPr lang="ru-RU" sz="2000" dirty="0">
                <a:latin typeface="Cambria" pitchFamily="18" charset="0"/>
                <a:ea typeface="Calibri" pitchFamily="34" charset="0"/>
                <a:cs typeface="Calibri" pitchFamily="34" charset="0"/>
              </a:rPr>
              <a:t>- А </a:t>
            </a:r>
            <a:r>
              <a:rPr lang="ru-RU" sz="2000" dirty="0" err="1">
                <a:latin typeface="Cambria" pitchFamily="18" charset="0"/>
                <a:ea typeface="Calibri" pitchFamily="34" charset="0"/>
                <a:cs typeface="Calibri" pitchFamily="34" charset="0"/>
              </a:rPr>
              <a:t>Маугли</a:t>
            </a:r>
            <a:r>
              <a:rPr lang="ru-RU" sz="2000" dirty="0">
                <a:latin typeface="Cambria" pitchFamily="18" charset="0"/>
                <a:ea typeface="Calibri" pitchFamily="34" charset="0"/>
                <a:cs typeface="Calibri" pitchFamily="34" charset="0"/>
              </a:rPr>
              <a:t>, который тоже жил в стае …</a:t>
            </a:r>
            <a:r>
              <a:rPr lang="ru-RU" sz="2000" dirty="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365</TotalTime>
  <Words>721</Words>
  <Application>Microsoft Office PowerPoint</Application>
  <PresentationFormat>Экран (4:3)</PresentationFormat>
  <Paragraphs>76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Техническая</vt:lpstr>
      <vt:lpstr>«ЭтУ бойню затеял не бог – человек…»</vt:lpstr>
      <vt:lpstr>Канадский писатель, натуралист, художник</vt:lpstr>
      <vt:lpstr>Слайд 3</vt:lpstr>
      <vt:lpstr>Всякий дом расскажет кое-что о хозяине. Человек не просто въехал в кем-то построенное жилище. На этом месте горел костёр возглавляемой Сетон – Томпсоном экспедиции. Дом вышел довольно обширный, похожий на азиатский – с плоской крышей и длинным, из необтёсанных брёвен крыльцом на сваях.  Хозяин старался, чтобы жильё как можно дольше ушло от привычных стандартов: камень и выпирающие из него брёвна. Дань традиции – только колёса у входа. Всё остальное привнесено сюда вкусом и образом жизни хозяина. Окно большое и рядом совсем крошечное. На окнах наличники из тёмно-коричневых досок с резьбой. Резьба – силуэты индейцев – ярко раскрашены. Крыльцо заставлено фигурками божков, пучеглазых людей и ярко-красных сердитых медведей. Сетон – Томпсон свой дом называл замком… </vt:lpstr>
      <vt:lpstr> Из семейного альбома</vt:lpstr>
      <vt:lpstr>Слайд 6</vt:lpstr>
      <vt:lpstr>Слайд 7</vt:lpstr>
      <vt:lpstr>    «Чтобы жизнь  улыбалась волкам, не слыхал».                             В.Высоцкий             </vt:lpstr>
      <vt:lpstr>Слайд 9</vt:lpstr>
      <vt:lpstr>Слайд 10</vt:lpstr>
      <vt:lpstr>Слайд 11</vt:lpstr>
      <vt:lpstr>Волк - великан</vt:lpstr>
      <vt:lpstr>Слайд 13</vt:lpstr>
      <vt:lpstr>Слайд 14</vt:lpstr>
      <vt:lpstr>Слайд 15</vt:lpstr>
      <vt:lpstr>     Я услыхал басистый вой…   - А вот и он!..</vt:lpstr>
      <vt:lpstr>Красивая волчица Бланка…</vt:lpstr>
      <vt:lpstr>Слайд 18</vt:lpstr>
      <vt:lpstr>Быть может, он надеялся найти её или хотел отомстить…</vt:lpstr>
      <vt:lpstr>Слайд 20</vt:lpstr>
      <vt:lpstr>Волк, как любой представитель дикой природы, охотится, чтобы выжить и продолжать свой род.  А человек?...    Он часто забывает о том, что всё имеет своё предназначение и создано не зря. Он помнит только о себе, своих правах и интересах. </vt:lpstr>
      <vt:lpstr>Дорогие книги</vt:lpstr>
      <vt:lpstr>…Каждое из животных представляет собой драгоценное наследие, которое мы не вправе уничтожать без крайней надобности…                                                      Эрнест Сетон-Томпсон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«ЭтУ бойню затеял не бог – человек…»</dc:title>
  <dc:creator>Admin</dc:creator>
  <cp:lastModifiedBy>Admin</cp:lastModifiedBy>
  <cp:revision>42</cp:revision>
  <dcterms:created xsi:type="dcterms:W3CDTF">2011-08-20T18:10:33Z</dcterms:created>
  <dcterms:modified xsi:type="dcterms:W3CDTF">2014-03-13T21:48:00Z</dcterms:modified>
</cp:coreProperties>
</file>