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73" r:id="rId5"/>
    <p:sldId id="260" r:id="rId6"/>
    <p:sldId id="258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4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37B"/>
    <a:srgbClr val="8A0000"/>
    <a:srgbClr val="FA4912"/>
    <a:srgbClr val="FF5B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748F-D6B9-4B9C-8274-E5929ABAD46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C8598D-70D3-4C9E-B1D9-370A23CF0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748F-D6B9-4B9C-8274-E5929ABAD46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598D-70D3-4C9E-B1D9-370A23CF0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748F-D6B9-4B9C-8274-E5929ABAD46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598D-70D3-4C9E-B1D9-370A23CF0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748F-D6B9-4B9C-8274-E5929ABAD46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C8598D-70D3-4C9E-B1D9-370A23CF0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748F-D6B9-4B9C-8274-E5929ABAD46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598D-70D3-4C9E-B1D9-370A23CF0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748F-D6B9-4B9C-8274-E5929ABAD46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598D-70D3-4C9E-B1D9-370A23CF0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748F-D6B9-4B9C-8274-E5929ABAD46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C8598D-70D3-4C9E-B1D9-370A23CF0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748F-D6B9-4B9C-8274-E5929ABAD46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598D-70D3-4C9E-B1D9-370A23CF0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748F-D6B9-4B9C-8274-E5929ABAD46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598D-70D3-4C9E-B1D9-370A23CF0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748F-D6B9-4B9C-8274-E5929ABAD46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598D-70D3-4C9E-B1D9-370A23CF0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748F-D6B9-4B9C-8274-E5929ABAD46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598D-70D3-4C9E-B1D9-370A23CF0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27748F-D6B9-4B9C-8274-E5929ABAD46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C8598D-70D3-4C9E-B1D9-370A23CF0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ktinoya.ru/index.php?view=detail&amp;id=1577&amp;option=com_joomgallery&amp;Itemid=64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ktinoya.ru/index.php?view=detail&amp;id=1573&amp;option=com_joomgallery&amp;Itemid=6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6578" y="4643446"/>
            <a:ext cx="2052622" cy="15715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C:\Users\IZO\Pictures\фоны\76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Users\IZO\Desktop\васнецов\васнецов\васнецов\vjatka зима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3929066"/>
            <a:ext cx="2571768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user\Desktop\васнецов\васнецов\васнецов\800x600_FBUfwD7oZk9nDvIvR8Xp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429000"/>
            <a:ext cx="2786082" cy="275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IZO\Desktop\васнецов\васнецов\васнецов\92123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857628"/>
            <a:ext cx="235745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000364" y="285728"/>
            <a:ext cx="378619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247775" algn="l"/>
              </a:tabLst>
            </a:pPr>
            <a:r>
              <a:rPr lang="ru-RU" sz="2000" b="1" i="1" dirty="0" smtClean="0">
                <a:solidFill>
                  <a:srgbClr val="0911B7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10 марта 2015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247775" algn="l"/>
              </a:tabLst>
            </a:pPr>
            <a:endParaRPr lang="ru-RU" b="1" i="1" dirty="0" smtClean="0">
              <a:solidFill>
                <a:srgbClr val="BC2304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247775" algn="l"/>
              </a:tabLst>
            </a:pPr>
            <a:r>
              <a:rPr lang="ru-RU" b="1" i="1" dirty="0" smtClean="0">
                <a:solidFill>
                  <a:srgbClr val="BC2304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Юрий Алексеевич Васнецов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47775" algn="l"/>
              </a:tabLst>
            </a:pPr>
            <a:endParaRPr lang="ru-RU" sz="3200" b="1" i="1" dirty="0" smtClean="0">
              <a:solidFill>
                <a:srgbClr val="0911B7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47775" algn="l"/>
              </a:tabLst>
            </a:pPr>
            <a:r>
              <a:rPr lang="ru-RU" sz="1400" b="1" i="1" dirty="0" smtClean="0">
                <a:solidFill>
                  <a:srgbClr val="0911B7"/>
                </a:solidFill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400" b="1" i="1" dirty="0" smtClean="0">
                <a:solidFill>
                  <a:srgbClr val="0911B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своих рисунках я стараюсь показать уголок прекрасного мира родной русской сказки, воспитывающей в детях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47775" algn="l"/>
              </a:tabLst>
            </a:pPr>
            <a:r>
              <a:rPr lang="ru-RU" sz="1400" b="1" i="1" dirty="0" smtClean="0">
                <a:solidFill>
                  <a:srgbClr val="0911B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глубокую любовь к народу, к нашей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47775" algn="l"/>
              </a:tabLst>
            </a:pPr>
            <a:r>
              <a:rPr lang="ru-RU" sz="1400" b="1" i="1" dirty="0" smtClean="0">
                <a:solidFill>
                  <a:srgbClr val="0911B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Родине и ее щедрой природе</a:t>
            </a:r>
            <a:r>
              <a:rPr lang="ru-RU" sz="1400" b="1" i="1" dirty="0" smtClean="0">
                <a:solidFill>
                  <a:srgbClr val="0911B7"/>
                </a:solidFill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47775" algn="l"/>
              </a:tabLs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IMG_8268.JPG"/>
          <p:cNvPicPr/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14282" y="642918"/>
            <a:ext cx="2714612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C:\Users\user\Desktop\васнецов\васнецов\васнецов\1301117548_0_67330_94d74408_orig_novyy-razmer.jpe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15140" y="214290"/>
            <a:ext cx="2318999" cy="293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ZO\Pictures\Фоны\78700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1" name="Picture 3" descr="C:\Users\IZO\Pictures\васнецов\ladush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90661">
            <a:off x="521654" y="275135"/>
            <a:ext cx="2847095" cy="412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4876" y="5000636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  <a:latin typeface="Arial Black" pitchFamily="34" charset="0"/>
              </a:rPr>
              <a:t>Своеобразным итогом его многолетней деятельности стали широко известные сборники "Ладушки(1964)</a:t>
            </a:r>
            <a:endParaRPr lang="ru-RU" b="1" dirty="0">
              <a:solidFill>
                <a:srgbClr val="8A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IZO\Pictures\васнецов\Ladushki-oblozhka-225x3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428604"/>
            <a:ext cx="21431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-main-pic" descr="Картинка 7 из 8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25905">
            <a:off x="5264650" y="567846"/>
            <a:ext cx="3203329" cy="4029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Васнецов Ю.А. Радуга-дуга">
            <a:hlinkClick r:id="rId6" tooltip="&quot;Васнецов Ю.А. Радуга-дуга&quot;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728" y="3000372"/>
            <a:ext cx="335758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ZO\Pictures\Фоны\78700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075" name="Picture 3" descr="C:\Users\IZO\Pictures\васнецов\grossEMS97001186643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68860" y="321135"/>
            <a:ext cx="2928942" cy="4393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Users\IZO\Pictures\васнецов\10027339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30264">
            <a:off x="466609" y="956807"/>
            <a:ext cx="3031233" cy="4113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 descr="C:\Users\IZO\Pictures\васнецов\09labml04131461228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89162">
            <a:off x="5539026" y="902482"/>
            <a:ext cx="3127097" cy="414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28662" y="5286388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4037B"/>
                </a:solidFill>
                <a:latin typeface="Arial Black" pitchFamily="34" charset="0"/>
              </a:rPr>
              <a:t>На страницах «Радуги-дуги» (1969) мы вновь встречаемся с излюбленными васнецовскими героями, погружаемся в нарядный, праздничный мир радости, детства и счастья. </a:t>
            </a:r>
            <a:endParaRPr lang="ru-RU" b="1" dirty="0">
              <a:solidFill>
                <a:srgbClr val="14037B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ZO\Pictures\Фоны\78700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098" name="Picture 2" descr="C:\Users\IZO\Desktop\васнецов\васнецов\васнецов\138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71876"/>
            <a:ext cx="3818362" cy="3117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IZO\Desktop\васнецов\васнецов\васнецов\800x600_FBUfwD7oZk9nDvIvR8Xp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14290"/>
            <a:ext cx="2596361" cy="3299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IZO\Desktop\васнецов\васнецов\васнецов\d4a9b52beeeee2974188b44ab26cd78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214290"/>
            <a:ext cx="2571768" cy="3220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C:\Users\IZO\Desktop\васнецов\васнецов\васнецов\zajushkina izbushk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714752"/>
            <a:ext cx="4000528" cy="2931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71802" y="214291"/>
            <a:ext cx="307183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4037B"/>
                </a:solidFill>
                <a:latin typeface="Arial Black" pitchFamily="34" charset="0"/>
                <a:cs typeface="Times New Roman" pitchFamily="18" charset="0"/>
              </a:rPr>
              <a:t>Особое место занимают в творчестве Васнецова работы на сказочные темы, и, прежде всего цикл, объединенный общим названием «Русские сказки».</a:t>
            </a:r>
            <a:endParaRPr lang="ru-RU" sz="2000" b="1" dirty="0">
              <a:solidFill>
                <a:srgbClr val="14037B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ZO\Pictures\Фоны\78700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8" descr="PICT00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64161">
            <a:off x="6357950" y="642918"/>
            <a:ext cx="2314451" cy="2740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PICT00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835580">
            <a:off x="571472" y="500042"/>
            <a:ext cx="1991303" cy="2397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ICT00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721803">
            <a:off x="6191238" y="3857628"/>
            <a:ext cx="2197111" cy="263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PICT002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632254">
            <a:off x="500034" y="3571876"/>
            <a:ext cx="2359718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PICT00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68" y="3500438"/>
            <a:ext cx="2428892" cy="3079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PICT002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71802" y="928670"/>
            <a:ext cx="2176449" cy="264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000364" y="214290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ПОТЕШКИ</a:t>
            </a:r>
            <a:endParaRPr lang="ru-RU" sz="3600" b="1" i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ZO\Pictures\Фоны\78700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3" name="Picture 5" descr="C:\Users\IZO\Desktop\васнецов\васнецов\васнецов\9212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285728"/>
            <a:ext cx="2727928" cy="3100390"/>
          </a:xfrm>
          <a:prstGeom prst="rect">
            <a:avLst/>
          </a:prstGeom>
          <a:noFill/>
        </p:spPr>
      </p:pic>
      <p:pic>
        <p:nvPicPr>
          <p:cNvPr id="2051" name="Picture 3" descr="C:\Users\IZO\Desktop\васнецов\васнецов\васнецов\1400-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73204">
            <a:off x="355898" y="248545"/>
            <a:ext cx="2422644" cy="3199718"/>
          </a:xfrm>
          <a:prstGeom prst="rect">
            <a:avLst/>
          </a:prstGeom>
          <a:noFill/>
        </p:spPr>
      </p:pic>
      <p:pic>
        <p:nvPicPr>
          <p:cNvPr id="2058" name="Picture 10" descr="C:\Users\IZO\Desktop\васнецов\васнецов\васнецов\img9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4">
            <a:off x="5884427" y="3145011"/>
            <a:ext cx="3021136" cy="3286148"/>
          </a:xfrm>
          <a:prstGeom prst="rect">
            <a:avLst/>
          </a:prstGeom>
          <a:noFill/>
        </p:spPr>
      </p:pic>
      <p:pic>
        <p:nvPicPr>
          <p:cNvPr id="2055" name="Picture 7" descr="C:\Users\IZO\Desktop\васнецов\васнецов\васнецов\802692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664775">
            <a:off x="500034" y="3071810"/>
            <a:ext cx="2857520" cy="3472986"/>
          </a:xfrm>
          <a:prstGeom prst="rect">
            <a:avLst/>
          </a:prstGeom>
          <a:noFill/>
        </p:spPr>
      </p:pic>
      <p:pic>
        <p:nvPicPr>
          <p:cNvPr id="2050" name="Picture 2" descr="C:\Users\IZO\Desktop\васнецов\васнецов\васнецов\с женой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694" y="-214338"/>
            <a:ext cx="3333181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6" name="Picture 8" descr="C:\Users\IZO\Desktop\васнецов\васнецов\васнецов\100298299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5991" y="3256791"/>
            <a:ext cx="2500330" cy="336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ZO\Pictures\Фоны\78700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643306" y="571480"/>
            <a:ext cx="48577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8A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«...В детстве мне мама все книжечки, сказки читала. И няня тоже. Сказка вошла в меня... Сказке нигде не загорожено. Вот она прилетела сюда и заворожила. От радости художество народное, русское, настоящее зачиналось и шло... Мне вот дают в издательстве текст. А  бывает, что в нем сказки нет.  Бывает, что он всего-то в четыре или даже в две строки, и сказку из него не сделаешь. А я ищу сказку». 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8A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5" descr="ANd9GcQ_NyZHTtQtsfDTNUzW6JFTaN04QdKEog7HJQLYAbw-34RqnLxO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0862" y="5143512"/>
            <a:ext cx="4911666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 descr="C:\Users\IZO\Desktop\васнецов\васнецов\васнецов\_vzh_30_2.jpg"/>
          <p:cNvPicPr>
            <a:picLocks noChangeAspect="1" noChangeArrowheads="1"/>
          </p:cNvPicPr>
          <p:nvPr/>
        </p:nvPicPr>
        <p:blipFill>
          <a:blip r:embed="rId4"/>
          <a:srcRect l="30151" t="5000" r="34404" b="22142"/>
          <a:stretch>
            <a:fillRect/>
          </a:stretch>
        </p:blipFill>
        <p:spPr bwMode="auto">
          <a:xfrm>
            <a:off x="250001" y="722928"/>
            <a:ext cx="3250429" cy="4420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ZO\Pictures\Фоны\78700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714356"/>
            <a:ext cx="335758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4037B"/>
                </a:solidFill>
              </a:rPr>
              <a:t>Книга для детей без иллюстраций — это ненужный товар. Поэтому художники-иллюстраторы — достаточно известны. Многие картинки достаточно узнаваемые и мы их помним с детства. А вот что мы знаем о художниках? </a:t>
            </a:r>
          </a:p>
          <a:p>
            <a:pPr algn="ctr"/>
            <a:r>
              <a:rPr lang="ru-RU" sz="2400" b="1" dirty="0" smtClean="0">
                <a:solidFill>
                  <a:srgbClr val="14037B"/>
                </a:solidFill>
              </a:rPr>
              <a:t>Мы познакомимся  с известным художником иллюстратором детских книг </a:t>
            </a:r>
          </a:p>
          <a:p>
            <a:pPr algn="ctr"/>
            <a:r>
              <a:rPr lang="ru-RU" sz="2400" b="1" dirty="0" smtClean="0">
                <a:solidFill>
                  <a:srgbClr val="14037B"/>
                </a:solidFill>
              </a:rPr>
              <a:t>Юрием Васнецовым.</a:t>
            </a:r>
            <a:endParaRPr lang="ru-RU" sz="2400" b="1" dirty="0">
              <a:solidFill>
                <a:srgbClr val="14037B"/>
              </a:solidFill>
            </a:endParaRPr>
          </a:p>
        </p:txBody>
      </p:sp>
      <p:pic>
        <p:nvPicPr>
          <p:cNvPr id="6" name="Picture 8" descr="ANd9GcSS3v7eSYuuCe8drwLjXulu3_gd_uCjEPzxt8Mu2BFM-RwcmzsI"/>
          <p:cNvPicPr>
            <a:picLocks noChangeAspect="1" noChangeArrowheads="1"/>
          </p:cNvPicPr>
          <p:nvPr/>
        </p:nvPicPr>
        <p:blipFill>
          <a:blip r:embed="rId3"/>
          <a:srcRect t="1463" r="6068"/>
          <a:stretch>
            <a:fillRect/>
          </a:stretch>
        </p:blipFill>
        <p:spPr bwMode="auto">
          <a:xfrm>
            <a:off x="5825952" y="1071546"/>
            <a:ext cx="3318048" cy="481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ANd9GcQ_NyZHTtQtsfDTNUzW6JFTaN04QdKEog7HJQLYAbw-34RqnLxO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357694"/>
            <a:ext cx="3214710" cy="888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васнецов 1\васнецов\васнецов\0_7aaf0_46d8d992_ori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428604"/>
            <a:ext cx="2809516" cy="386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ZO\Pictures\Фоны\78700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IZO\Pictures\пластелин\вороний день\1s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85728"/>
            <a:ext cx="2852955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4143380"/>
            <a:ext cx="3786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4037B"/>
                </a:solidFill>
              </a:rPr>
              <a:t>Замечательный художник Юрий Алексеевич Васнецов (22 марта 1900 — 3 мая 1973, Ленинград) создал яркий, неповторимый мир сказочных образов, близкий и понятный каждому ребенку.</a:t>
            </a:r>
            <a:endParaRPr lang="ru-RU" sz="2000" b="1" dirty="0">
              <a:solidFill>
                <a:srgbClr val="14037B"/>
              </a:solidFill>
            </a:endParaRPr>
          </a:p>
        </p:txBody>
      </p:sp>
      <p:pic>
        <p:nvPicPr>
          <p:cNvPr id="7" name="Picture 8" descr="ANd9GcRsr7JW4mfy5qRxsB7flX7rqxVWSV51fuUW52_p3Jj918bHgFa7L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4496" y="3214686"/>
            <a:ext cx="2691740" cy="3422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5" descr="788px-Vyatka_Lobovikov_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353902"/>
            <a:ext cx="3538534" cy="2694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ZO\Pictures\Фоны\78700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васнецов\васнецов\васнецов\как на тоненький ледо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417"/>
            <a:ext cx="2786050" cy="3853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2670253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317" y="-44641"/>
            <a:ext cx="2661211" cy="3545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васнецов\васнецов\васнецов\vas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374505"/>
            <a:ext cx="2857488" cy="3534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857488" y="3357562"/>
            <a:ext cx="34290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 памяти маленького Юры на всю жизнь останутся и вышитые петухами полотенца, и расписные короба, разноцветные глиняные и деревянные кони, барашки в ярких штанишках, куклы-барыни – «от сердца, от души расписаны». Русское народное искусство он знал и любил, и это помогало ему потом рисовать свои удивительные иллюстрации к сказкам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user\Desktop\васнецов\васнецов\васнецов\imgh49384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1" y="50676"/>
            <a:ext cx="2728953" cy="352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7" descr="1725317-303b36c3c682292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2895366"/>
            <a:ext cx="2357454" cy="3962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ZO\Pictures\Фоны\78700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214290"/>
            <a:ext cx="392909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8A0000"/>
                </a:solidFill>
              </a:rPr>
              <a:t>Одержимый желанием стать художником, он в 1921 г. приехал в Петроград и поступил на живописный факультет ГСХМ, успешно закончил учебу в 1926 г.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8A0000"/>
                </a:solidFill>
              </a:rPr>
              <a:t> </a:t>
            </a:r>
          </a:p>
        </p:txBody>
      </p:sp>
      <p:pic>
        <p:nvPicPr>
          <p:cNvPr id="3074" name="Picture 2" descr="C:\Users\user\Desktop\васнецов 1\васнецов\васнецов\vasnecov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286148" cy="4087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4643446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8A0000"/>
                </a:solidFill>
              </a:rPr>
              <a:t>В поисках заработка, молодой художник начал сотрудничать с отделом детской и юношеской литературы.</a:t>
            </a:r>
            <a:endParaRPr lang="ru-RU" sz="2000" b="1" dirty="0">
              <a:solidFill>
                <a:srgbClr val="8A0000"/>
              </a:solidFill>
            </a:endParaRPr>
          </a:p>
        </p:txBody>
      </p:sp>
      <p:pic>
        <p:nvPicPr>
          <p:cNvPr id="3075" name="Picture 3" descr="C:\Users\user\Desktop\васнецов 1\васнецов\васнецов\vasnecov01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3000372"/>
            <a:ext cx="4426585" cy="2824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ZO\Pictures\Фоны\78700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4037B"/>
                </a:solidFill>
              </a:rPr>
              <a:t>В 1930-х гг. ему принесли известность иллюстрации к книжкам «Болото», «Конек-Горбунок» , «Пятьдесят поросят» К. И. Чуковского, «Три медведя» Л. И. Толстого. </a:t>
            </a:r>
            <a:endParaRPr lang="ru-RU" sz="2000" b="1" dirty="0">
              <a:solidFill>
                <a:srgbClr val="14037B"/>
              </a:solidFill>
            </a:endParaRPr>
          </a:p>
        </p:txBody>
      </p:sp>
      <p:pic>
        <p:nvPicPr>
          <p:cNvPr id="4" name="Рисунок 3" descr="Васнецов Ю.А. Три медведя">
            <a:hlinkClick r:id="rId3" tooltip="&quot;Васнецов Ю.А. Три медведя&quot;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143116"/>
            <a:ext cx="367188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0562" y="5143512"/>
            <a:ext cx="4286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4572008"/>
            <a:ext cx="492919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8A0000"/>
                </a:solidFill>
              </a:rPr>
              <a:t> </a:t>
            </a:r>
            <a:r>
              <a:rPr lang="ru-RU" b="1" dirty="0" smtClean="0">
                <a:solidFill>
                  <a:srgbClr val="14037B"/>
                </a:solidFill>
              </a:rPr>
              <a:t>П. Ершов "Конек-Горбунок" </a:t>
            </a:r>
          </a:p>
          <a:p>
            <a:endParaRPr lang="ru-RU" b="1" dirty="0" smtClean="0">
              <a:solidFill>
                <a:srgbClr val="14037B"/>
              </a:solidFill>
            </a:endParaRPr>
          </a:p>
          <a:p>
            <a:r>
              <a:rPr lang="ru-RU" b="1" dirty="0" smtClean="0">
                <a:solidFill>
                  <a:srgbClr val="14037B"/>
                </a:solidFill>
              </a:rPr>
              <a:t>Л.Толстой  "Три медведя". </a:t>
            </a:r>
          </a:p>
          <a:p>
            <a:pPr algn="ctr"/>
            <a:endParaRPr lang="ru-RU" b="1" dirty="0" smtClean="0">
              <a:solidFill>
                <a:srgbClr val="14037B"/>
              </a:solidFill>
            </a:endParaRPr>
          </a:p>
          <a:p>
            <a:pPr algn="ctr"/>
            <a:endParaRPr lang="ru-RU" sz="2000" b="1" dirty="0" smtClean="0">
              <a:solidFill>
                <a:srgbClr val="14037B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14037B"/>
                </a:solidFill>
              </a:rPr>
              <a:t>Рисунки Ю.Васнецова. 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4" descr="Васнецов Ю. Чудо-юдо-рыба-кит 196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06856" y="1071546"/>
            <a:ext cx="4937144" cy="351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ZO\Pictures\Фоны\78700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8A0000"/>
                </a:solidFill>
              </a:rPr>
              <a:t>В годы войны, проведенные сначала в Молотове (Пермь), потом в Загорске (Сергиев Посад), где он состоял главным художником Института игрушки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5072074"/>
            <a:ext cx="5000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</a:rPr>
              <a:t>Васнецов исполнил поэтичные иллюстрации к «Английским народным песенкам» С. Я. Маршака (1943).</a:t>
            </a:r>
            <a:endParaRPr lang="ru-RU" dirty="0">
              <a:solidFill>
                <a:srgbClr val="8A0000"/>
              </a:solidFill>
            </a:endParaRPr>
          </a:p>
        </p:txBody>
      </p:sp>
      <p:pic>
        <p:nvPicPr>
          <p:cNvPr id="1028" name="Picture 4" descr="C:\Users\user\Desktop\васнецов 1\васнецов\васнецов\a06_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5" y="1837272"/>
            <a:ext cx="2524723" cy="3234802"/>
          </a:xfrm>
          <a:prstGeom prst="rect">
            <a:avLst/>
          </a:prstGeom>
          <a:noFill/>
        </p:spPr>
      </p:pic>
      <p:pic>
        <p:nvPicPr>
          <p:cNvPr id="1029" name="Picture 5" descr="C:\Users\user\Desktop\васнецов 1\васнецов\васнецов\a06_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14290"/>
            <a:ext cx="3500462" cy="4362821"/>
          </a:xfrm>
          <a:prstGeom prst="rect">
            <a:avLst/>
          </a:prstGeom>
          <a:noFill/>
        </p:spPr>
      </p:pic>
      <p:pic>
        <p:nvPicPr>
          <p:cNvPr id="1030" name="Picture 6" descr="C:\Users\user\Desktop\васнецов 1\васнецов\васнецов\a06_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244174"/>
            <a:ext cx="3429024" cy="4345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ZO\Pictures\Фоны\78700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васнецов 1\васнецов\васнецов\k18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429108"/>
            <a:ext cx="700092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васнецов 1\васнецов\васнецов\vasnecov04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28604"/>
            <a:ext cx="3429024" cy="4523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:\Users\user\Desktop\васнецов 1\васнецов\васнецов\vasnecov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66"/>
            <a:ext cx="4730406" cy="3885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10" cy="830997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</a:rPr>
              <a:t>  </a:t>
            </a:r>
            <a:r>
              <a:rPr lang="ru-RU" sz="2400" b="1" dirty="0" smtClean="0">
                <a:solidFill>
                  <a:srgbClr val="8A0000"/>
                </a:solidFill>
              </a:rPr>
              <a:t>Затем к его же книжке «Кошкин дом» (1947).</a:t>
            </a:r>
            <a:endParaRPr lang="ru-RU" sz="2400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ZO\Pictures\Фоны\78700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428992" y="4214818"/>
            <a:ext cx="25003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  <a:latin typeface="Arial Black" pitchFamily="34" charset="0"/>
                <a:cs typeface="Times New Roman" pitchFamily="18" charset="0"/>
              </a:rPr>
              <a:t>Новый успех принесли ему иллюстрации к фольклорным сборникам "</a:t>
            </a:r>
            <a:r>
              <a:rPr lang="ru-RU" b="1" dirty="0" err="1" smtClean="0">
                <a:solidFill>
                  <a:srgbClr val="8A0000"/>
                </a:solidFill>
                <a:latin typeface="Arial Black" pitchFamily="34" charset="0"/>
                <a:cs typeface="Times New Roman" pitchFamily="18" charset="0"/>
              </a:rPr>
              <a:t>Чудодейное</a:t>
            </a:r>
            <a:r>
              <a:rPr lang="ru-RU" b="1" dirty="0" smtClean="0">
                <a:solidFill>
                  <a:srgbClr val="8A0000"/>
                </a:solidFill>
                <a:latin typeface="Arial Black" pitchFamily="34" charset="0"/>
                <a:cs typeface="Times New Roman" pitchFamily="18" charset="0"/>
              </a:rPr>
              <a:t> колечко" (1947)  </a:t>
            </a:r>
          </a:p>
          <a:p>
            <a:pPr algn="ctr"/>
            <a:r>
              <a:rPr lang="ru-RU" b="1" dirty="0" smtClean="0">
                <a:solidFill>
                  <a:srgbClr val="8A0000"/>
                </a:solidFill>
                <a:latin typeface="Arial Black" pitchFamily="34" charset="0"/>
                <a:cs typeface="Times New Roman" pitchFamily="18" charset="0"/>
              </a:rPr>
              <a:t>"Небылицы в лицах" (1948). </a:t>
            </a:r>
            <a:endParaRPr lang="ru-RU" b="1" dirty="0">
              <a:solidFill>
                <a:srgbClr val="8A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Picture 3" descr="C:\Users\IZO\Desktop\васнецов\васнецов\васнецов\img2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02401">
            <a:off x="293509" y="2983022"/>
            <a:ext cx="2928958" cy="364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IZO\Pictures\васнецов\9785389037977-z1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142852"/>
            <a:ext cx="3029555" cy="380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PICT002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656325">
            <a:off x="376333" y="300908"/>
            <a:ext cx="265430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IZO\Pictures\васнецов\баюшки баю народн ко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58864">
            <a:off x="6037452" y="3373730"/>
            <a:ext cx="2612954" cy="3333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IZO\Desktop\васнецов\васнецов\васнецов\img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854114">
            <a:off x="6013274" y="498443"/>
            <a:ext cx="2745323" cy="3477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1904</TotalTime>
  <Words>400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Юрий Алексеевич Васнецов</dc:title>
  <dc:creator>IZO</dc:creator>
  <cp:lastModifiedBy>user</cp:lastModifiedBy>
  <cp:revision>187</cp:revision>
  <dcterms:created xsi:type="dcterms:W3CDTF">2014-04-09T02:47:46Z</dcterms:created>
  <dcterms:modified xsi:type="dcterms:W3CDTF">2014-12-19T17:19:16Z</dcterms:modified>
</cp:coreProperties>
</file>