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72" r:id="rId5"/>
    <p:sldId id="269" r:id="rId6"/>
    <p:sldId id="270" r:id="rId7"/>
    <p:sldId id="273" r:id="rId8"/>
    <p:sldId id="259" r:id="rId9"/>
    <p:sldId id="261" r:id="rId10"/>
    <p:sldId id="262" r:id="rId11"/>
    <p:sldId id="275" r:id="rId12"/>
    <p:sldId id="277" r:id="rId13"/>
    <p:sldId id="278" r:id="rId14"/>
    <p:sldId id="264" r:id="rId15"/>
    <p:sldId id="276" r:id="rId16"/>
    <p:sldId id="271" r:id="rId17"/>
    <p:sldId id="285" r:id="rId18"/>
    <p:sldId id="279" r:id="rId19"/>
    <p:sldId id="280" r:id="rId20"/>
    <p:sldId id="281" r:id="rId21"/>
    <p:sldId id="282" r:id="rId22"/>
    <p:sldId id="283" r:id="rId23"/>
    <p:sldId id="284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87FD-C592-4003-8676-14006CE5FCE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8423-CF45-4E04-A1AD-5A4B58677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718E-66FC-4A82-9AAB-695658F218B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114F-C1AF-4FB1-BC5B-3487E6F3F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6C61-65A2-474F-99D4-6706C1BC899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02DE-884B-454E-9D22-8102DCB86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A95A-B7A1-431B-BED6-FD2CD4B0C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9E89-80D2-4E1A-A578-4AA555C78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2031-2FD1-47E7-AB1D-1F8BF527A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6E0E6-A7C5-4153-BFEC-2D66999690D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9864-AF69-4E58-A4E4-A2AEF4AD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7D27-979C-4ECB-9C37-A622B5ED78FE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4C7D-7158-4452-81E4-92C417802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71D0-1D96-434A-B9B6-F375E67AAC7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BFAF-33F9-430D-B9A6-AA089F66A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3E8-67F2-420A-AF04-E7705E0B754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40A2-6173-4518-851B-685C9C0E8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74E7-77DA-4AB9-B862-CB30CFD7C74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1976-70A7-4BC2-A044-6EBFB1FED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4C43-CA82-47CD-8196-5910FAD4622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0F8E-6368-44A9-AE2D-815103164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F54B-82B6-406C-8E5F-DFCD1622575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D6BA-3AED-4360-BDA4-EE796448B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CE46-DAE3-4D89-97C9-2B0160F55BE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D2F78-63CD-479E-9573-43D721A70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203A1-0B6A-47B5-B594-3983CBF9E7E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DFF30-2A2C-478B-96C3-0AF9FAD36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theme/skachat-prezentatsii-k-urokam/" TargetMode="External"/><Relationship Id="rId2" Type="http://schemas.openxmlformats.org/officeDocument/2006/relationships/hyperlink" Target="http://ps.1septembe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portal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056437" cy="1143000"/>
          </a:xfrm>
        </p:spPr>
        <p:txBody>
          <a:bodyPr/>
          <a:lstStyle/>
          <a:p>
            <a:pPr eaLnBrk="1" hangingPunct="1"/>
            <a:r>
              <a:rPr lang="ru-RU" b="1" smtClean="0"/>
              <a:t>А. С. Пушкин </a:t>
            </a:r>
            <a:br>
              <a:rPr lang="ru-RU" b="1" smtClean="0"/>
            </a:br>
            <a:r>
              <a:rPr lang="ru-RU" b="1" smtClean="0"/>
              <a:t>«Южные поэмы».</a:t>
            </a:r>
          </a:p>
        </p:txBody>
      </p:sp>
      <p:pic>
        <p:nvPicPr>
          <p:cNvPr id="5123" name="Содержимое 4" descr="0_9ca26_b0169c30_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5157788"/>
            <a:ext cx="1528762" cy="1503362"/>
          </a:xfrm>
        </p:spPr>
      </p:pic>
      <p:pic>
        <p:nvPicPr>
          <p:cNvPr id="5124" name="Picture 4" descr="1137_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1556792"/>
            <a:ext cx="39909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Содержимое 4" descr="0_9ca26_b0169c30_L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572000" y="5589240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Королева Ольга Олеговна,</a:t>
            </a:r>
          </a:p>
          <a:p>
            <a:r>
              <a:rPr lang="ru-RU" sz="1400" b="1" dirty="0"/>
              <a:t>Учитель русского языка и литературы</a:t>
            </a:r>
          </a:p>
          <a:p>
            <a:r>
              <a:rPr lang="ru-RU" sz="1400" b="1" dirty="0"/>
              <a:t>ГБОУ СОШ №1354 </a:t>
            </a:r>
          </a:p>
          <a:p>
            <a:r>
              <a:rPr lang="ru-RU" sz="1400" b="1" dirty="0"/>
              <a:t>с углубленным изучением английского языка</a:t>
            </a:r>
          </a:p>
          <a:p>
            <a:r>
              <a:rPr lang="ru-RU" sz="1400" b="1" dirty="0"/>
              <a:t>ЮЗАО г. Москва</a:t>
            </a: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       </a:t>
            </a:r>
            <a:r>
              <a:rPr lang="ru-RU" sz="4000" b="1" smtClean="0"/>
              <a:t>Бахчисарайский фонтан.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5076825" cy="46799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Поэма «Бахчисарайский фонтан» продолжает поиски Пушкина в жанре романтической поэмы.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/>
              <a:t>Романтическая тема в творчестве Пушкина получила два различных варианта: </a:t>
            </a:r>
            <a:r>
              <a:rPr lang="ru-RU" sz="2000" dirty="0" smtClean="0"/>
              <a:t>есть героический </a:t>
            </a:r>
            <a:r>
              <a:rPr lang="ru-RU" sz="2000" b="1" dirty="0" smtClean="0"/>
              <a:t>романтический герой </a:t>
            </a:r>
            <a:r>
              <a:rPr lang="ru-RU" sz="2000" dirty="0" smtClean="0"/>
              <a:t>(«пленник», «разбойник», «беглец»), отличающийся твёрдой волей, прошедший через жестокое испытание бурными страстями, и есть </a:t>
            </a:r>
            <a:r>
              <a:rPr lang="ru-RU" sz="2000" b="1" dirty="0" smtClean="0"/>
              <a:t>страдающий герой</a:t>
            </a:r>
            <a:r>
              <a:rPr lang="ru-RU" sz="2000" dirty="0" smtClean="0"/>
              <a:t>, в котором тонкие душевные переживания </a:t>
            </a:r>
            <a:r>
              <a:rPr lang="ru-RU" sz="2000" dirty="0" err="1" smtClean="0"/>
              <a:t>несочетаемы</a:t>
            </a:r>
            <a:r>
              <a:rPr lang="ru-RU" sz="2000" dirty="0" smtClean="0"/>
              <a:t> с жестокостью внешнего мира («изгнанник», «узник»).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Страдательное начало в романтическом характере теперь приобрело у Пушкина женское обличье.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«Бахчисарайский фонтан» разрабатывает именно этот аспект романтического героя. </a:t>
            </a:r>
          </a:p>
        </p:txBody>
      </p:sp>
      <p:pic>
        <p:nvPicPr>
          <p:cNvPr id="14341" name="Picture 2" descr="http://gallery.crimea.ua/ru/images/big/382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340768"/>
            <a:ext cx="3768725" cy="512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Содержимое 4" descr="0_9ca26_b0169c30_L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3924300" y="333375"/>
            <a:ext cx="52197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200" smtClean="0"/>
              <a:t>	Хан Гирей фигура не более чем мелодраматическая, а </a:t>
            </a:r>
            <a:r>
              <a:rPr lang="ru-RU" sz="2200" b="1" smtClean="0"/>
              <a:t>действительно главным героем является женщина, даже две — Зарема и Мария.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200" smtClean="0"/>
              <a:t>	Страдательное начало изображено в лице двух персонажей — ревнивой, страстно влюблённой Заремы и печальной, утратившей надежды и любовь Марии.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200" smtClean="0"/>
              <a:t>	</a:t>
            </a:r>
            <a:r>
              <a:rPr lang="ru-RU" sz="2200" b="1" smtClean="0"/>
              <a:t>Обе они являются двумя противоречивыми страстями романтического характера: </a:t>
            </a:r>
            <a:r>
              <a:rPr lang="ru-RU" sz="2200" smtClean="0"/>
              <a:t>разочарование, уныние, безнадежность и одновременно душевная пылкость, накал чувств; </a:t>
            </a:r>
            <a:r>
              <a:rPr lang="ru-RU" sz="2200" b="1" smtClean="0"/>
              <a:t>противоречие решается в поэме трагически </a:t>
            </a:r>
            <a:r>
              <a:rPr lang="ru-RU" sz="2200" smtClean="0"/>
              <a:t>— смерть Марии не принесла счастья и Зареме, поскольку они связаны таинственными узами.</a:t>
            </a:r>
          </a:p>
        </p:txBody>
      </p:sp>
      <p:pic>
        <p:nvPicPr>
          <p:cNvPr id="2" name="Picture 2" descr="http://www.artchive.ru/images/work/800/15414/%D0%90%D0%BB%D0%B5%D0%BA%D1%81%D0%B0%D0%BD%D0%B4%D1%80-%D0%9F%D0%B0%D0%B2%D0%BB%D0%BE%D0%B2%D0%B8%D1%87-%D0%9C%D0%BE%D0%B3%D0%B8%D0%BB%D0%B5%D0%B2%D1%81%D0%BA%D0%B8%D0%B9--%D0%A5%D0%B0%D0%BD-%D0%93%D0%B8%D1%80%D0%B5%D0%B9.-%D0%98%D0%BB%D0%BB%D1%8E%D1%81%D1%82%D1%80%D0%B0%D1%86%D0%B8%D1%8F-%D0%BA-%D0%BF%D0%BE%D1%8D%D0%BC%D0%B5-%D0%90.-%D0%A1.-%D0%9F%D1%83%D1%88%D0%BA%D0%B8%D0%BD%D0%B0-%22%D0%91%D0%B0%D1%85%D1%87%D0%B8%D1%81%D0%B0%D1%80%D0%B0%D0%B9%D1%81%D0%BA%D0%B8%D0%B9-%D1%84%D0%BE%D0%BD%D1%82%D0%B0%D0%BD%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620688"/>
            <a:ext cx="3630613" cy="54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5"/>
          <p:cNvSpPr>
            <a:spLocks noGrp="1"/>
          </p:cNvSpPr>
          <p:nvPr>
            <p:ph sz="half" idx="1"/>
          </p:nvPr>
        </p:nvSpPr>
        <p:spPr>
          <a:xfrm>
            <a:off x="179388" y="333375"/>
            <a:ext cx="4608512" cy="6911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«Цыганы» — не только последняя из южных поэм, но и завершающая, самая зрелая. «Пушкин исчерпал романтическую тему» (Томашевский).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Герой продолжает Пленника из первой южной поэмы.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Вторжение европейца в жизнь племени, чуждого цивилизации, приводит к гибели героини.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Прошлое героя также неизвестно, но конфликт в прошлом очерчен точно: его преследует закон. </a:t>
            </a:r>
          </a:p>
          <a:p>
            <a:pPr eaLnBrk="1" hangingPunct="1"/>
            <a:r>
              <a:rPr lang="ru-RU" sz="2200" smtClean="0"/>
              <a:t>В отличие от Пленника Алеко не стремится бежать, так как изгнан из общества и возвращение невозможно, кроме того, именно здесь, в цыганском таборе, он нашёл свою свободу. </a:t>
            </a:r>
          </a:p>
        </p:txBody>
      </p:sp>
      <p:sp>
        <p:nvSpPr>
          <p:cNvPr id="16388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333375"/>
            <a:ext cx="3441700" cy="701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Цыганы.</a:t>
            </a:r>
          </a:p>
        </p:txBody>
      </p:sp>
      <p:pic>
        <p:nvPicPr>
          <p:cNvPr id="35842" name="Picture 2" descr="http://content.foto.mail.ru/mail/vlasov_v.v/_answers/i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052736"/>
            <a:ext cx="3971925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3375"/>
            <a:ext cx="4038600" cy="62642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Алеко по сравнению с Пленником более эгоистичен, </a:t>
            </a:r>
            <a:r>
              <a:rPr lang="ru-RU" dirty="0" err="1" smtClean="0"/>
              <a:t>индивидуалистичен</a:t>
            </a:r>
            <a:r>
              <a:rPr lang="ru-RU" dirty="0" smtClean="0"/>
              <a:t>, мстителен, ревнив.</a:t>
            </a:r>
            <a:r>
              <a:rPr lang="ru-RU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Алеко живет только ради себя, </a:t>
            </a:r>
            <a:r>
              <a:rPr lang="ru-RU" dirty="0" smtClean="0"/>
              <a:t>а Цыганы заботятся друг о друге, они все делают "дружною толпой". Поэтому и история разрыва Алеко и Земфиры - это история разрыва Алеко и всех Цыган.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Изменился характер героини</a:t>
            </a:r>
            <a:r>
              <a:rPr lang="ru-RU" dirty="0" smtClean="0"/>
              <a:t>. Идеальные черты черкешенки, пожертвовавшей собой ради любви, совершенно отсутствуют в образе Земфиры, гораздо более земной.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Появился старый цыган — </a:t>
            </a:r>
            <a:r>
              <a:rPr lang="ru-RU" dirty="0" smtClean="0"/>
              <a:t>резонёр, если проводить аналогии с драмами XVIII века, хотя Пушкин </a:t>
            </a:r>
            <a:r>
              <a:rPr lang="ru-RU" dirty="0" err="1" smtClean="0"/>
              <a:t>прдал</a:t>
            </a:r>
            <a:r>
              <a:rPr lang="ru-RU" dirty="0" smtClean="0"/>
              <a:t> ему некоторые психологические черты.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6868" name="Picture 4" descr="http://zdocs.ru/pars_docs/refs/862/861292/861292_html_6dde1f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523" y="692696"/>
            <a:ext cx="4472967" cy="5760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Содержимое 4" descr="0_9ca26_b0169c30_L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5157788"/>
            <a:ext cx="1528762" cy="1503362"/>
          </a:xfrm>
        </p:spPr>
      </p:pic>
      <p:pic>
        <p:nvPicPr>
          <p:cNvPr id="17413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0713"/>
            <a:ext cx="5184775" cy="59039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b="1" dirty="0" smtClean="0"/>
              <a:t>Композиция</a:t>
            </a:r>
            <a:r>
              <a:rPr lang="ru-RU" sz="2100" dirty="0" smtClean="0"/>
              <a:t>. Членение поэмы не по песням или главам. Перед нами отрывки, никак не озаглавленные, по сути —сцены. Почти нет авторского голоса, нет рассказа о событиях; герои реализуют себя в драматических монологах, сценах..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b="1" dirty="0" smtClean="0"/>
              <a:t>Конфликт.</a:t>
            </a:r>
            <a:r>
              <a:rPr lang="ru-RU" sz="2100" dirty="0" smtClean="0"/>
              <a:t> Пушкин показывает беглеца, который не хочет возвращаться! Ему хорошо с вольными цыганами. Пушкин изображает цыган именно в проявлениях их дикой вольности, то есть цыгане воплощают собой некую идею общественного устройства и поведения. Как и Алеко.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b="1" dirty="0" smtClean="0"/>
              <a:t>Авторское отношение к герою </a:t>
            </a:r>
            <a:r>
              <a:rPr lang="ru-RU" sz="2100" dirty="0" smtClean="0"/>
              <a:t>исключительно новаторское — осуждение индивидуализма и эгоизма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b="1" dirty="0" smtClean="0"/>
              <a:t>В «Цыганах» развенчивается и сам романтический идеал неограниченной свободы.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</p:txBody>
      </p:sp>
      <p:sp>
        <p:nvSpPr>
          <p:cNvPr id="18437" name="Содержимое 4"/>
          <p:cNvSpPr>
            <a:spLocks noGrp="1"/>
          </p:cNvSpPr>
          <p:nvPr>
            <p:ph sz="half" idx="2"/>
          </p:nvPr>
        </p:nvSpPr>
        <p:spPr>
          <a:xfrm>
            <a:off x="5867400" y="1268413"/>
            <a:ext cx="2819400" cy="48625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8" name="Picture 2" descr="http://by.zavantag.com/tw_files2/urls_2/24/d-23749/23749_html_m15c5b21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5608" y="836712"/>
            <a:ext cx="362273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Содержимое 4" descr="0_9ca26_b0169c30_L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088" y="1341438"/>
            <a:ext cx="7993062" cy="50403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Пушкин показал трагическое положение современного человека, </a:t>
            </a:r>
            <a:r>
              <a:rPr lang="ru-RU" dirty="0" smtClean="0"/>
              <a:t>которому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1) невозможно жить в обществе «образованного разврата» 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2) невозможно бежать из этого общества, так как нигде он не сможет прижиться со своими необузданными страстями.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По Пушкину, </a:t>
            </a:r>
            <a:r>
              <a:rPr lang="ru-RU" b="1" i="1" dirty="0" smtClean="0"/>
              <a:t>романтический герой обречен на одиночество вовсе не потому, что мир плох </a:t>
            </a:r>
            <a:r>
              <a:rPr lang="ru-RU" b="1" dirty="0" smtClean="0"/>
              <a:t>(мир, бытие, по Пушкину, прекрасны, они по определению не могут быть плохи), </a:t>
            </a:r>
            <a:r>
              <a:rPr lang="ru-RU" b="1" i="1" dirty="0" smtClean="0"/>
              <a:t>плох романтический герой, </a:t>
            </a:r>
            <a:r>
              <a:rPr lang="ru-RU" b="1" dirty="0" smtClean="0"/>
              <a:t>который из-за своего эгоизма и душевной неразвитости не видит и не слышит ничего вокруг.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9461" name="Содержимое 4" descr="0_9ca26_b0169c30_L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5157788"/>
            <a:ext cx="1528762" cy="1503362"/>
          </a:xfrm>
        </p:spPr>
      </p:pic>
      <p:pic>
        <p:nvPicPr>
          <p:cNvPr id="19462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Черты, объединяющие</a:t>
            </a:r>
            <a:br>
              <a:rPr lang="ru-RU" b="1" dirty="0" smtClean="0"/>
            </a:br>
            <a:r>
              <a:rPr lang="ru-RU" b="1" dirty="0" smtClean="0"/>
              <a:t>«южные поэмы»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8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Байронический герой.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 Идея свободы.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 Экзотическое место действия.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 Любовный треугольник.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5. Трагический финал.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6. Незавершенность сюжета.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7. Противопоставление дикости и цивилизации.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8. Разрушение романтизма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20484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b="1" smtClean="0"/>
              <a:t>Черты, объединяющие «южные поэмы»</a:t>
            </a:r>
            <a:endParaRPr lang="ru-RU" sz="240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144000" cy="5761038"/>
        </p:xfrm>
        <a:graphic>
          <a:graphicData uri="http://schemas.openxmlformats.org/drawingml/2006/table">
            <a:tbl>
              <a:tblPr/>
              <a:tblGrid>
                <a:gridCol w="1547813"/>
                <a:gridCol w="2376487"/>
                <a:gridCol w="2663825"/>
                <a:gridCol w="2555875"/>
              </a:tblGrid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«Кавказский пленник»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«Бахчисарайский фонтан»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«Цыганы»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Байронический герой.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Пленник – одинокий, разочарованный в жизни человек, ищущий свободы, его прошлое неопределенно, на него в тексте поэмы содержатся лишь намеки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 Гирей – страстная натура в байроническом духе (по сравнению с остальными поэмами здесь байронический герой явно отодвинут на второй план)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Алеко – одинокий, разочарованный человек, с темным прошлым (сообщается, что «его преследовал закон», однако так и остается тайной причина преследования), ищет свободы, ради чего даже бежит в цыганский табор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333375"/>
          <a:ext cx="8785225" cy="5903913"/>
        </p:xfrm>
        <a:graphic>
          <a:graphicData uri="http://schemas.openxmlformats.org/drawingml/2006/table">
            <a:tbl>
              <a:tblPr/>
              <a:tblGrid>
                <a:gridCol w="1296987"/>
                <a:gridCol w="2663825"/>
                <a:gridCol w="2447925"/>
                <a:gridCol w="2376488"/>
              </a:tblGrid>
              <a:tr h="590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Идея свободы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Свобода – единственная цель Пленника. В поисках свободы Пленник оказывается в плену (мотив плена противопоставлен мотиву свободы)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Идея свободы реализуется через ее противоположность: Мария – пленница в гареме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Алеко, как и Пленник, ищет свободу и находит ее у цыган, в живущем по естественным законам цыганском таборе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388" y="260350"/>
          <a:ext cx="8785225" cy="5976938"/>
        </p:xfrm>
        <a:graphic>
          <a:graphicData uri="http://schemas.openxmlformats.org/drawingml/2006/table">
            <a:tbl>
              <a:tblPr/>
              <a:tblGrid>
                <a:gridCol w="1871662"/>
                <a:gridCol w="2376488"/>
                <a:gridCol w="2592387"/>
                <a:gridCol w="1944688"/>
              </a:tblGrid>
              <a:tr h="267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Экзотическое место действия.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Кавказ, черкесская деревня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 (Крым), ханский дворец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Бессарабия, цыганский табор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29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Любовный треугольник.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Треугольник: Пленник –Черкешенка – северная красавица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Гирей – Зарема – Мария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Алеко – Земфира – молодой цыган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ibex.ru/dimg/55d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315248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Содержимое 5"/>
          <p:cNvSpPr>
            <a:spLocks noGrp="1"/>
          </p:cNvSpPr>
          <p:nvPr>
            <p:ph idx="1"/>
          </p:nvPr>
        </p:nvSpPr>
        <p:spPr>
          <a:xfrm>
            <a:off x="3347864" y="404664"/>
            <a:ext cx="5410944" cy="5661025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Цикл «Южные поэмы» написан Пушкиным во время пребывания в Южной Ссылке 1820-1824 гг. </a:t>
            </a:r>
          </a:p>
          <a:p>
            <a:pPr eaLnBrk="1" hangingPunct="1"/>
            <a:r>
              <a:rPr lang="ru-RU" sz="2800" b="1" dirty="0" smtClean="0"/>
              <a:t>Южные поэмы написаны под сильным влиянием «Восточных поэм» Дж. Г. Байрона. </a:t>
            </a:r>
          </a:p>
          <a:p>
            <a:pPr eaLnBrk="1" hangingPunct="1"/>
            <a:r>
              <a:rPr lang="ru-RU" sz="2800" b="1" dirty="0" smtClean="0"/>
              <a:t>Основная цель южных поэм</a:t>
            </a:r>
            <a:r>
              <a:rPr lang="ru-RU" sz="2800" dirty="0" smtClean="0"/>
              <a:t> — развенчание индивидуалистической философии, на которой основывались произведения романтиков.</a:t>
            </a:r>
            <a:br>
              <a:rPr lang="ru-RU" sz="2800" dirty="0" smtClean="0"/>
            </a:br>
            <a:endParaRPr lang="ru-RU" sz="28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6147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Содержимое 4" descr="0_9ca26_b0169c30_L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88913"/>
          <a:ext cx="8229600" cy="6408738"/>
        </p:xfrm>
        <a:graphic>
          <a:graphicData uri="http://schemas.openxmlformats.org/drawingml/2006/table">
            <a:tbl>
              <a:tblPr/>
              <a:tblGrid>
                <a:gridCol w="1655762"/>
                <a:gridCol w="1873250"/>
                <a:gridCol w="2643188"/>
                <a:gridCol w="2057400"/>
              </a:tblGrid>
              <a:tr h="640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Трагический финал.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Черкешенка бросается в реку и погибает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Пушкин не уточняет, чьей смертью заканчивается поэма, однако мотив смерти в произведении представлен очень выразительно – поскольку повествование ведется о далеком прошлом, в эпилоге сообщается, что все действующие лица мертвы за давностию лет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Алеко убивает Земфиру и молодого цыгана, своего соперника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60350"/>
          <a:ext cx="9144000" cy="6324601"/>
        </p:xfrm>
        <a:graphic>
          <a:graphicData uri="http://schemas.openxmlformats.org/drawingml/2006/table">
            <a:tbl>
              <a:tblPr/>
              <a:tblGrid>
                <a:gridCol w="1835150"/>
                <a:gridCol w="2016125"/>
                <a:gridCol w="2081213"/>
                <a:gridCol w="3211512"/>
              </a:tblGrid>
              <a:tr h="331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Незавершенность сюжета.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Судьба Пленника неопределенна, известно, что он выбрался к своим, но как сложится его судьба дальше – неизвестно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Неизвестно, что случилось со всеми персонажами, потому что в тексте поэмы содержатся только намеки на их судьбу.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Неизвестна даль-нейшая судьба Алеко: цыганский табор уходит, оставляя его сидящим в одиночестве посреди степи. Куда он планирует по-даться дальше – остается тайной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1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Противопоставление дикости и цивилизации.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Противопоставлены Пленник (христианская цивилизация) и Черкешенка (мусульманская культура)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Противостоят два мира: Мария (христианский Запад) – Зарема и Гирей (мусульманский Восток)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Сталкиваются Алеко (цивилизованный мир) и цыгане (дикий народ)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476375"/>
                <a:gridCol w="2808288"/>
                <a:gridCol w="2303462"/>
                <a:gridCol w="2555875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Разрушение романтизма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Разрушение романтизма на сюжетном уровне: неромантический поступок Пленника (он не бросился спасать Черкешенку или топиться за ней следом). Разрушение на структурно-композиционном уровне: в поэму включены дополнительные материалы (эпилог, написанный в жанре оды и противопоставленный основной части – элегии; отрывки из стихотворений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Р. Державина и В. А. Жуковского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Кавказе)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Разрушение на структурном уровне: в поэму включены отрывки из «Путешествия по Тавриде» И. М. Муравьева-Апостола и отрывок из письма Пушкина к А. А. Дельвигу, дающие реалистическое описание Бахчисарайского дворца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Разрушение на сюжетном уровне: Алеко дискредитирован как романтический герой, так как совершил преступление, руководствуясь принципом абсолютной свободы. Подчеркивается эгоистичность романтических ценностей – Алеко, как романтический герой, признает право на абсолютную свободу только за самим собой, лишая этого права всех остальных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340" marR="53340" marT="53340" marB="533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0483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итоге романтических поисков Пушкин </a:t>
            </a:r>
            <a:r>
              <a:rPr lang="ru-RU" b="1" dirty="0" smtClean="0"/>
              <a:t>пришёл к новому типу героя </a:t>
            </a:r>
            <a:r>
              <a:rPr lang="ru-RU" dirty="0" smtClean="0"/>
              <a:t>(уже не лирическому)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Теперь пушкинский герой является не индивидуальным характером (как Пленник), теперь </a:t>
            </a:r>
            <a:r>
              <a:rPr lang="ru-RU" b="1" dirty="0" smtClean="0"/>
              <a:t>его поведение определяется более масштабным характером среды </a:t>
            </a:r>
            <a:r>
              <a:rPr lang="ru-RU" dirty="0" smtClean="0"/>
              <a:t>(как Алеко — «представитель» образованного общества, среды страстей; как Земфира — «представитель» дикого общества со здоровыми инстинктами).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Однако </a:t>
            </a:r>
            <a:r>
              <a:rPr lang="ru-RU" b="1" dirty="0" smtClean="0"/>
              <a:t>всё ещё сохраняется герой, представляющий свою среду, но оторвавшийся от неё, </a:t>
            </a:r>
            <a:r>
              <a:rPr lang="ru-RU" dirty="0" smtClean="0"/>
              <a:t>и второстепенные герои, живущие в своей среде (герои лирические и эпические).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Далее Пушкину предстояло уравнять главных и второстепенных героев, чтобы </a:t>
            </a:r>
            <a:r>
              <a:rPr lang="ru-RU" b="1" dirty="0" smtClean="0"/>
              <a:t>обнаружить столкновение не личностей, а самих «сред», исторических сил.</a:t>
            </a:r>
            <a:r>
              <a:rPr lang="ru-RU" dirty="0" smtClean="0"/>
              <a:t> Это началось в «Цыганах» и произойдёт в «Борисе Годунове». </a:t>
            </a:r>
          </a:p>
        </p:txBody>
      </p:sp>
      <p:pic>
        <p:nvPicPr>
          <p:cNvPr id="27652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ru-RU" smtClean="0"/>
              <a:t>Источники</a:t>
            </a:r>
            <a:endParaRPr lang="ru-RU" b="1" smtClean="0"/>
          </a:p>
        </p:txBody>
      </p:sp>
      <p:sp>
        <p:nvSpPr>
          <p:cNvPr id="28675" name="Содержимое 4"/>
          <p:cNvSpPr>
            <a:spLocks noGrp="1"/>
          </p:cNvSpPr>
          <p:nvPr>
            <p:ph idx="1"/>
          </p:nvPr>
        </p:nvSpPr>
        <p:spPr>
          <a:xfrm>
            <a:off x="1619250" y="1628775"/>
            <a:ext cx="7067550" cy="5229225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http://ps.1september.ru/</a:t>
            </a:r>
            <a:endParaRPr lang="ru-RU" smtClean="0"/>
          </a:p>
          <a:p>
            <a:r>
              <a:rPr lang="en-US" smtClean="0">
                <a:hlinkClick r:id="rId3"/>
              </a:rPr>
              <a:t>http://www.myshared.ru/theme/skachat-prezentatsii-k-urokam/</a:t>
            </a:r>
            <a:endParaRPr lang="ru-RU" smtClean="0"/>
          </a:p>
          <a:p>
            <a:r>
              <a:rPr lang="en-US" smtClean="0">
                <a:hlinkClick r:id="rId4"/>
              </a:rPr>
              <a:t>http://nsportal.ru/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Романтизм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 поэмами в русскую литературу входит </a:t>
            </a:r>
            <a:r>
              <a:rPr lang="ru-RU" b="1" smtClean="0"/>
              <a:t>новое направление: передовой, революционный романтизм </a:t>
            </a:r>
            <a:r>
              <a:rPr lang="ru-RU" smtClean="0"/>
              <a:t>— поэтическое выражение чувств и взглядов самого передового общественного слоя, революционно-настроенной дворянской молодежи, наиболее активной частью которой были декабристы.</a:t>
            </a:r>
          </a:p>
        </p:txBody>
      </p:sp>
      <p:pic>
        <p:nvPicPr>
          <p:cNvPr id="7172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8201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Для творческой манеры романтиков характерны следующие черты: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5832648" cy="216024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Философия индивидуализма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 Исключительные характеры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 Трагизм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 «Местный колорит»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pic>
        <p:nvPicPr>
          <p:cNvPr id="8196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slovare.coolreferat.com/%D1%81%D0%BB%D0%BE%D0%B2%D0%B0%D1%80%D1%8C/ref-5003_198291000-38368.coolp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916832"/>
            <a:ext cx="30970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7624" y="3789040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Южные поэмы Пушкина, строятся с использованием приемов, характерных для романтиков, </a:t>
            </a:r>
            <a:r>
              <a:rPr lang="ru-RU" sz="2400" b="1" dirty="0" smtClean="0"/>
              <a:t>но эти приемы у Пушкина выполняют совершенно противоположную роль.</a:t>
            </a:r>
            <a:endParaRPr lang="ru-RU" sz="2400" b="1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eaLnBrk="1" hangingPunct="1"/>
            <a:r>
              <a:rPr lang="ru-RU" smtClean="0"/>
              <a:t>В состав </a:t>
            </a:r>
            <a:r>
              <a:rPr lang="ru-RU" b="1" smtClean="0"/>
              <a:t>цикла</a:t>
            </a:r>
            <a:r>
              <a:rPr lang="ru-RU" smtClean="0"/>
              <a:t> «южных поэм» традиционно включают </a:t>
            </a:r>
            <a:r>
              <a:rPr lang="ru-RU" b="1" i="1" smtClean="0"/>
              <a:t>«Кавказский пленник», «Бахчисарайский фонтан» и «Цыганы». </a:t>
            </a:r>
          </a:p>
          <a:p>
            <a:pPr eaLnBrk="1" hangingPunct="1"/>
            <a:r>
              <a:rPr lang="ru-RU" smtClean="0"/>
              <a:t>Написанные на юге в то же время </a:t>
            </a:r>
            <a:r>
              <a:rPr lang="ru-RU" b="1" i="1" smtClean="0"/>
              <a:t>«Гавриилиада» (1821) и «Братья-разбойники» (1821-1822) </a:t>
            </a:r>
            <a:r>
              <a:rPr lang="ru-RU" smtClean="0"/>
              <a:t>в состав цикла не включаются, потому что им не присущи все те черты, которые характерны для цикла как художественного единства.</a:t>
            </a:r>
          </a:p>
          <a:p>
            <a:pPr eaLnBrk="1" hangingPunct="1"/>
            <a:endParaRPr lang="ru-RU" smtClean="0"/>
          </a:p>
        </p:txBody>
      </p:sp>
      <p:pic>
        <p:nvPicPr>
          <p:cNvPr id="9219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Композиция цикла южных поэм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Цикл имеет обрамляющую композицию </a:t>
            </a:r>
            <a:r>
              <a:rPr lang="ru-RU" dirty="0" smtClean="0"/>
              <a:t>– </a:t>
            </a:r>
            <a:r>
              <a:rPr lang="ru-RU" b="1" dirty="0" smtClean="0"/>
              <a:t>первую </a:t>
            </a:r>
            <a:r>
              <a:rPr lang="ru-RU" dirty="0" smtClean="0"/>
              <a:t>и </a:t>
            </a:r>
            <a:r>
              <a:rPr lang="ru-RU" b="1" dirty="0" smtClean="0"/>
              <a:t>последнюю</a:t>
            </a:r>
            <a:r>
              <a:rPr lang="ru-RU" dirty="0" smtClean="0"/>
              <a:t> поэмы </a:t>
            </a:r>
            <a:r>
              <a:rPr lang="ru-RU" b="1" dirty="0" smtClean="0"/>
              <a:t>объединяет </a:t>
            </a:r>
            <a:r>
              <a:rPr lang="ru-RU" dirty="0" smtClean="0"/>
              <a:t>один и тот же тип героя, близость героя к автору, связь с настоящим временем, относительная завершенность, ведущая роль, которую играет герой в разворачивающемся конфликте.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«Бахчисарайский фонтан» </a:t>
            </a:r>
            <a:r>
              <a:rPr lang="ru-RU" dirty="0" smtClean="0"/>
              <a:t>занимает центральное положение, так как это поэма абсолютно незавершенная с сюжетной точки зрения, описывающая прошлое вместо настоящего, конфликт в ней смещен в сторону от байронического героя и разворачивается между женскими образами.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538" y="620713"/>
            <a:ext cx="4259262" cy="59039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Поэмы  написаны под сильным влиянием </a:t>
            </a:r>
            <a:r>
              <a:rPr lang="ru-RU" b="1" dirty="0" smtClean="0"/>
              <a:t>«Восточных поэм» Дж. Г. Байрона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  <a:r>
              <a:rPr lang="ru-RU" b="1" dirty="0" smtClean="0"/>
              <a:t>Мотивы свободы и неволи, обманутой любви и вечной надежды </a:t>
            </a:r>
            <a:r>
              <a:rPr lang="ru-RU" dirty="0" smtClean="0"/>
              <a:t>звучат в цикле романтических "южных" поэм.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Герои этих поэм во многом похожи на героев "восточных повестей" (поэм) великого английского романтика Джорджа Гордона Байрона. </a:t>
            </a:r>
          </a:p>
        </p:txBody>
      </p:sp>
      <p:pic>
        <p:nvPicPr>
          <p:cNvPr id="1026" name="Picture 2" descr="http://img0.liveinternet.ru/images/attach/c/1/54/162/54162201_byr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2"/>
            <a:ext cx="3968282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Содержимое 4" descr="0_9ca26_b0169c30_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088" y="17621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03262"/>
          </a:xfrm>
        </p:spPr>
        <p:txBody>
          <a:bodyPr/>
          <a:lstStyle/>
          <a:p>
            <a:pPr eaLnBrk="1" hangingPunct="1"/>
            <a:r>
              <a:rPr lang="ru-RU" smtClean="0"/>
              <a:t>Кавказский пленник</a:t>
            </a:r>
          </a:p>
        </p:txBody>
      </p:sp>
      <p:pic>
        <p:nvPicPr>
          <p:cNvPr id="2" name="Picture 8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92080" y="1484784"/>
            <a:ext cx="3495675" cy="4530725"/>
          </a:xfrm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179388" y="1025525"/>
            <a:ext cx="5113337" cy="58324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Уже в "Кавказском пленнике" - первой из "южных" поэм - Пушкин столкнулся с серьёзным препятствием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 законам романтизма сквозь образ героя должен обязательно просвечивать лик поэта-романтика.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Многочисленные полунамёки призваны были заронить у читателя подозрение: нечто подобное пережил и сам автор.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Следовательно, «пленник» — этот образ обобщённый, образ «героя романтического стихотворения».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Характер героя вышел бледным, не в пример характеру черкешенки - живому, подвижному.</a:t>
            </a:r>
          </a:p>
        </p:txBody>
      </p:sp>
      <p:pic>
        <p:nvPicPr>
          <p:cNvPr id="12295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Содержимое 4" descr="0_9ca26_b0169c30_L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4" descr="0_9ca26_b0169c30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157788"/>
            <a:ext cx="15287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4897437" cy="5903913"/>
          </a:xfrm>
        </p:spPr>
        <p:txBody>
          <a:bodyPr/>
          <a:lstStyle/>
          <a:p>
            <a:pPr eaLnBrk="1" hangingPunct="1"/>
            <a:r>
              <a:rPr lang="ru-RU" sz="1800" b="1" smtClean="0"/>
              <a:t>Проблема героя: </a:t>
            </a:r>
            <a:r>
              <a:rPr lang="ru-RU" sz="1800" smtClean="0"/>
              <a:t>Пушкин ставит целью не изображение своего внутреннего мира в виде исповеди, а создание характера с чертами, присущими молодежи двадцатых годов.</a:t>
            </a:r>
          </a:p>
          <a:p>
            <a:pPr eaLnBrk="1" hangingPunct="1"/>
            <a:r>
              <a:rPr lang="ru-RU" sz="1800" smtClean="0"/>
              <a:t>Поэтому </a:t>
            </a:r>
            <a:r>
              <a:rPr lang="ru-RU" sz="1800" b="1" smtClean="0"/>
              <a:t>жанр Пушкин определит как повесть. </a:t>
            </a:r>
          </a:p>
          <a:p>
            <a:pPr eaLnBrk="1" hangingPunct="1"/>
            <a:r>
              <a:rPr lang="ru-RU" sz="1800" b="1" smtClean="0"/>
              <a:t>Главная тема</a:t>
            </a:r>
            <a:r>
              <a:rPr lang="ru-RU" sz="1800" smtClean="0"/>
              <a:t> — поиски свободы. </a:t>
            </a:r>
          </a:p>
          <a:p>
            <a:pPr eaLnBrk="1" hangingPunct="1"/>
            <a:r>
              <a:rPr lang="ru-RU" sz="1800" b="1" smtClean="0"/>
              <a:t>Центральный эпизод</a:t>
            </a:r>
            <a:r>
              <a:rPr lang="ru-RU" sz="1800" smtClean="0"/>
              <a:t> — объяснение Пленника с Черкешенкой. </a:t>
            </a:r>
          </a:p>
          <a:p>
            <a:pPr eaLnBrk="1" hangingPunct="1"/>
            <a:r>
              <a:rPr lang="ru-RU" sz="1800" b="1" smtClean="0"/>
              <a:t>Трагическая развязка </a:t>
            </a:r>
            <a:r>
              <a:rPr lang="ru-RU" sz="1800" smtClean="0"/>
              <a:t>заложена в характерах героев: Пленник еще не исцелился от прежней любви, любовь Черкешенки наивна. </a:t>
            </a:r>
          </a:p>
          <a:p>
            <a:pPr eaLnBrk="1" hangingPunct="1"/>
            <a:r>
              <a:rPr lang="ru-RU" sz="1800" b="1" smtClean="0"/>
              <a:t>Противоречия </a:t>
            </a:r>
            <a:r>
              <a:rPr lang="ru-RU" sz="1800" smtClean="0"/>
              <a:t>намечены резко — слова Черкешенки «Свободу, родину забудь» Пленник принять не может. Успокоение души, усыпление чувств не для него. 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764704"/>
            <a:ext cx="3810000" cy="5112568"/>
          </a:xfrm>
          <a:effectLst>
            <a:softEdge rad="112500"/>
          </a:effectLst>
        </p:spPr>
      </p:pic>
      <p:pic>
        <p:nvPicPr>
          <p:cNvPr id="13317" name="Содержимое 4" descr="0_9ca26_b0169c30_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084763"/>
            <a:ext cx="15049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одержимое 4" descr="0_9ca26_b0169c30_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188913"/>
            <a:ext cx="1528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1458</Words>
  <Application>Microsoft Office PowerPoint</Application>
  <PresentationFormat>Экран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А. С. Пушкин  «Южные поэмы».</vt:lpstr>
      <vt:lpstr>Слайд 2</vt:lpstr>
      <vt:lpstr>Романтизм</vt:lpstr>
      <vt:lpstr>Для творческой манеры романтиков характерны следующие черты: </vt:lpstr>
      <vt:lpstr>Слайд 5</vt:lpstr>
      <vt:lpstr>Композиция цикла южных поэм</vt:lpstr>
      <vt:lpstr>Слайд 7</vt:lpstr>
      <vt:lpstr>Кавказский пленник</vt:lpstr>
      <vt:lpstr>Слайд 9</vt:lpstr>
      <vt:lpstr>       Бахчисарайский фонтан.</vt:lpstr>
      <vt:lpstr>Слайд 11</vt:lpstr>
      <vt:lpstr>Цыганы.</vt:lpstr>
      <vt:lpstr>Слайд 13</vt:lpstr>
      <vt:lpstr>Слайд 14</vt:lpstr>
      <vt:lpstr>Выводы</vt:lpstr>
      <vt:lpstr>Черты, объединяющие «южные поэмы» </vt:lpstr>
      <vt:lpstr>Черты, объединяющие «южные поэмы»</vt:lpstr>
      <vt:lpstr>Слайд 18</vt:lpstr>
      <vt:lpstr>Слайд 19</vt:lpstr>
      <vt:lpstr>Слайд 20</vt:lpstr>
      <vt:lpstr>Слайд 21</vt:lpstr>
      <vt:lpstr>Слайд 22</vt:lpstr>
      <vt:lpstr>Слайд 23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Olga</cp:lastModifiedBy>
  <cp:revision>58</cp:revision>
  <dcterms:created xsi:type="dcterms:W3CDTF">2014-03-05T13:53:11Z</dcterms:created>
  <dcterms:modified xsi:type="dcterms:W3CDTF">2014-03-12T13:08:42Z</dcterms:modified>
</cp:coreProperties>
</file>