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659" r:id="rId3"/>
    <p:sldMasterId id="2147483661" r:id="rId4"/>
    <p:sldMasterId id="2147483665" r:id="rId5"/>
    <p:sldMasterId id="2147483667" r:id="rId6"/>
    <p:sldMasterId id="2147483669" r:id="rId7"/>
    <p:sldMasterId id="2147483687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0099"/>
    <a:srgbClr val="6600CC"/>
    <a:srgbClr val="FF9999"/>
    <a:srgbClr val="FFFF00"/>
    <a:srgbClr val="0099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1D1DD-3E71-404D-A504-0E0371B05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F8BE1-4C4D-4E19-BBAB-1DDCEA4DC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B6A2A-0585-48CF-86C0-4B45D2D28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398F98-7638-4C20-A8FD-F7F5BFCC9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E26FE-1C3E-45F7-A3D3-05DF06881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A4725-2D79-4DB0-97D2-BB8BE9C8D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571B8-A8B7-46F0-A189-80E93D397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55DA4-ED03-4DF9-AC4C-33D7E9808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90B69-98DA-4A2C-8ACD-D37CD3537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E6AFD-BA01-4263-8D33-8E1CF9DC2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C5B06-5309-4B80-A8EB-9B47E20AE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71CDB-63EC-4CCB-87EE-6E2AD8CA3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99B19-72F2-4DE7-A63C-785D905CF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C9EA-5797-42B0-9E4F-EDC954441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5BDD0-10D0-48A9-AA84-0173B26CD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17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83E8F4-45BA-43B4-88B6-1E6068BB9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40FDC-6385-419E-9849-5B73BAFA8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C90B2-91F1-444C-8134-2EF3BF739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B0874-DD8C-4766-BC81-559515E36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9347F-A7AA-4FE6-B641-5A5D34690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72194-EFE9-4DE0-9A3B-3A132D2D9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D1B4-1ACA-47CC-B92E-86287B616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4A121-40E3-4D78-BFD9-281E1D949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3D34-AA97-48AE-A7A4-F7C00507D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84FFF-1D42-4EDA-B41E-7B61313B8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4915-2383-41A2-AA67-16B5D6F8B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B8FDD-5096-4905-9648-71302FCE1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483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0B994-1F71-4435-BDD5-D21B50623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117C-DA2F-4BB4-B768-8FA73D9A2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94A90-E867-49B6-B637-AED6771B9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39116-E5DE-4614-8D4C-1AF1B6B7D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806E7-E0B9-4167-9389-1410AF2C8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AFED0-5518-4EA9-908D-4F70614DE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555F-7C08-47D8-B987-9D3DB3B63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E992E-F837-44FD-8BB3-513D2D654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1C63-4FA8-4956-A593-234F99931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A235-F3AE-4EA0-9494-CE6470DB5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0B792-4D1B-427C-AE7E-D61AE8956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F93E3-748E-4DA3-9B52-0EB262EE2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</p:grpSp>
      <p:sp>
        <p:nvSpPr>
          <p:cNvPr id="3999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9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27023-1BC2-448F-85F5-5466656ED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E92B0-9297-4A12-97DF-B9E6AED4F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26D05-3795-44E2-BBC9-4CD963D8F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4B97-F087-4F32-8157-DA992936D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916E7-662A-4E67-BC9F-1F1A844CC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898FE-2992-4E25-85C6-0C52CA83D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0348-A08F-40F7-92FD-427A57B29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4DED2-D0E2-4AEF-BF7D-D2C4510D0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C08A2-39CE-430C-A9B6-B989E1BD7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8B1F8-BA27-4793-864F-AB54292D6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0B80A-A4FB-4C99-8D86-4904920F5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461C6-554B-4B94-87A7-75BCB2BE7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9C1769-B51E-41F0-9AB7-59F0115CF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AB865-AE19-4677-A8AD-BE78B8F99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51EAE-761F-4C4B-8F84-902512259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FAF2A-B49E-42D2-A090-FB306E9B8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904FF-163D-43BA-BE09-5B1E37DAF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4589D-6412-467C-AA09-C47AB5993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9A52E-F657-4C9D-87C1-A9225B8FE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DDD27-28B1-4323-8174-5A893586D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3B5-EE56-4487-A87E-03266DC38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49618-934E-46A5-A062-C86934AFB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6B616-EDBE-47EF-A80B-E7BB90BF9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41DD-3E2E-47CF-86D3-BB1FF14EC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532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BEF2A9-3375-49ED-A61B-02D133BEF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DF43E-905C-4FA4-8266-5C69CA730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14A4-7104-46A7-96C1-916B435EC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DB3A-9C15-4307-8672-371A0E85E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4D258-B507-4F5B-B40F-BDA996C35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79BF2-2325-4F19-B0D2-54DA74164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32D1F-14F9-4029-8A0F-E8FACB1EA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8AD83-F617-44AE-AC24-E8137330C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0078F-78D1-45A1-8346-DD450EE6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F92E4-5D65-4FE3-A3A7-A250849D9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FFFF-1E32-407D-8B23-A370BBBB3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5903-1D7A-4260-8228-4D1918C4F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2" cy="1333"/>
                    <a:chOff x="-5" y="2196"/>
                    <a:chExt cx="2462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0" cy="656"/>
                    <a:chOff x="23" y="1591"/>
                    <a:chExt cx="2340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5"/>
                    <a:ext cx="778" cy="1514"/>
                    <a:chOff x="1633" y="103"/>
                    <a:chExt cx="778" cy="1514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5" cy="1535"/>
                    <a:chOff x="1935" y="28"/>
                    <a:chExt cx="635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2" cy="717"/>
                    <a:chOff x="2683" y="445"/>
                    <a:chExt cx="1782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9" cy="1520"/>
                    <a:chOff x="2800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4" cy="2449"/>
                    <a:chOff x="943" y="1769"/>
                    <a:chExt cx="1084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60" cy="2329"/>
                    <a:chOff x="1954" y="1989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2" cy="2424"/>
                    <a:chOff x="3181" y="1867"/>
                    <a:chExt cx="882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0"/>
                    <a:chOff x="2819" y="2100"/>
                    <a:chExt cx="404" cy="2220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7" cy="2185"/>
                    <a:chOff x="2287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1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7283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84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5B0B6A-6B4C-49BC-9F9E-BD8206565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F223D-252E-48F3-BFDF-FF6BD43CA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4A03-0448-4370-B6D1-404BCA536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6A873-E029-45D3-8B18-B03DFC319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86D2-D907-412A-AB6F-A386A041D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E98E7-DA2E-45AF-954B-19FD34FCC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80DAC-BBD6-4D41-9B8C-28BE9A811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115D8-5F97-437F-9801-149D98E1F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6526-9205-4BA5-8360-59C4C9796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4807-89A7-45B0-8F2A-DF46D9451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77FA7-FB8D-42CF-B7F5-728C97B61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D572A-3A92-42A1-B0A4-3BCD3F712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2A7A0-B314-4DEA-8333-546E10763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70F592C5-D61E-4401-B374-195E2766B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FD4726A-7DB8-42C4-A964-65EBAE28A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356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6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6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6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6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6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6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7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7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35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2357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57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57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358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8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8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8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8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8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8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8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359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9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359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359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9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9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59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60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60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60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360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</p:grpSp>
        <p:sp>
          <p:nvSpPr>
            <p:cNvPr id="2360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07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7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07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E9D05AB-9909-4ADC-9C54-B0E86357B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7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381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9F322FF-7476-48A0-9C8A-80CD71479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  <p:grpSp>
          <p:nvGrpSpPr>
            <p:cNvPr id="5131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14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16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17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892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3892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3892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8925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8926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8927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pic>
              <p:nvPicPr>
                <p:cNvPr id="5165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66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67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68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69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70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71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72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14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14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6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6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6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6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3895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96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96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96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96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96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  <p:sp>
          <p:nvSpPr>
            <p:cNvPr id="3896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96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 sz="1800">
                <a:latin typeface="Arial" charset="0"/>
              </a:endParaRPr>
            </a:p>
          </p:txBody>
        </p:sp>
      </p:grpSp>
      <p:sp>
        <p:nvSpPr>
          <p:cNvPr id="512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7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7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BF3D2660-FBBA-4A7B-98F1-0768E8E14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139383A-3AFC-4E78-B4CE-2130B1FFF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717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223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23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23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23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23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2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23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23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2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522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60245B2-05AC-4225-AA73-A6A4A22B1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820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1684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68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820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1687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688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820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169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69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820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820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1694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71695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820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822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169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69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2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170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0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170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0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170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0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171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1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171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1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171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1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171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2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172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2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172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2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172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2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3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173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3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4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173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3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4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173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3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4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174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4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4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174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4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4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174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4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4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174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5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4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175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5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4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175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5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4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175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5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7176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7176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grpSp>
              <p:nvGrpSpPr>
                <p:cNvPr id="825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176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6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5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176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6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5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176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7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5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177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7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5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177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7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5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177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7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5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178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8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5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178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8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5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178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8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6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179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9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826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179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7179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7179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796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79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79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79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2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3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7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09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1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1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1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1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1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1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816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819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81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2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2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33EF743-B20B-4073-837C-5CA5CBB7B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39750" y="1241425"/>
            <a:ext cx="7848600" cy="56165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349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Impact"/>
              </a:rPr>
              <a:t>Василий Теркин  </a:t>
            </a:r>
          </a:p>
        </p:txBody>
      </p:sp>
      <p:pic>
        <p:nvPicPr>
          <p:cNvPr id="2053" name="Picture 5" descr="SP_A27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88913"/>
            <a:ext cx="24479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549275"/>
            <a:ext cx="79930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Monotype Corsiva" pitchFamily="66" charset="0"/>
              </a:rPr>
              <a:t>            </a:t>
            </a:r>
            <a:r>
              <a:rPr lang="ru-RU" sz="3600" dirty="0">
                <a:solidFill>
                  <a:srgbClr val="000066"/>
                </a:solidFill>
                <a:latin typeface="Monotype Corsiva" pitchFamily="66" charset="0"/>
              </a:rPr>
              <a:t>Александр </a:t>
            </a:r>
            <a:r>
              <a:rPr lang="ru-RU" sz="3600" dirty="0" err="1">
                <a:solidFill>
                  <a:srgbClr val="000066"/>
                </a:solidFill>
                <a:latin typeface="Monotype Corsiva" pitchFamily="66" charset="0"/>
              </a:rPr>
              <a:t>Трифонович</a:t>
            </a:r>
            <a:r>
              <a:rPr lang="ru-RU" sz="3600" dirty="0">
                <a:solidFill>
                  <a:srgbClr val="000066"/>
                </a:solidFill>
                <a:latin typeface="Monotype Corsiva" pitchFamily="66" charset="0"/>
              </a:rPr>
              <a:t> </a:t>
            </a:r>
          </a:p>
          <a:p>
            <a:r>
              <a:rPr lang="ru-RU" sz="3600" dirty="0">
                <a:solidFill>
                  <a:srgbClr val="000066"/>
                </a:solidFill>
                <a:latin typeface="Monotype Corsiva" pitchFamily="66" charset="0"/>
              </a:rPr>
              <a:t>                   Твардовский </a:t>
            </a:r>
          </a:p>
          <a:p>
            <a:r>
              <a:rPr lang="ru-RU" sz="3600" dirty="0">
                <a:solidFill>
                  <a:srgbClr val="000066"/>
                </a:solidFill>
                <a:latin typeface="Monotype Corsiva" pitchFamily="66" charset="0"/>
              </a:rPr>
              <a:t>                   (1910 – 1971)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147050" cy="572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  </a:t>
            </a:r>
            <a:r>
              <a:rPr lang="ru-RU" sz="4800" smtClean="0">
                <a:latin typeface="Monotype Corsiva" pitchFamily="66" charset="0"/>
              </a:rPr>
              <a:t>«Читая «Василия Теркина» сначала и до конца, я видел прежде самого себя, своих близких боевых товарищей, всю нашу семью во всем своем поистине правдивом облике» ,- так писал Твардовскому один из рядовых бойцов.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91512" cy="5865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z="3600" smtClean="0">
                <a:latin typeface="Monotype Corsiva" pitchFamily="66" charset="0"/>
              </a:rPr>
              <a:t>В образе Теркина раскрываются глубокие национальные традиции русского народа. Он «не иной какой, не энский, безымянный корешок». В Теркине очень развито чувство национального самосознания. И именно поэтому он так легко находит общий язык со старым русским солдатом – участником </a:t>
            </a:r>
            <a:r>
              <a:rPr lang="en-US" sz="3600" smtClean="0">
                <a:latin typeface="Monotype Corsiva" pitchFamily="66" charset="0"/>
              </a:rPr>
              <a:t>I</a:t>
            </a:r>
            <a:r>
              <a:rPr lang="ru-RU" sz="3600" smtClean="0">
                <a:latin typeface="Monotype Corsiva" pitchFamily="66" charset="0"/>
              </a:rPr>
              <a:t> мировой войны (глава «Два солдата»). Теркин с любовью и уважением относится к прошлому своей родины и ее воинским традициям.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424863" cy="59769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  </a:t>
            </a:r>
            <a:r>
              <a:rPr lang="ru-RU" sz="3600" smtClean="0">
                <a:latin typeface="Monotype Corsiva" pitchFamily="66" charset="0"/>
              </a:rPr>
              <a:t>Сама поэма несет в себе лучшие фольклорные традиции. Солдат в ней бывалый человек обаятельный, дельный и сметливый, способный сварить щи из топора. </a:t>
            </a:r>
          </a:p>
          <a:p>
            <a:pPr eaLnBrk="1" hangingPunct="1">
              <a:buFontTx/>
              <a:buNone/>
            </a:pPr>
            <a:r>
              <a:rPr lang="ru-RU" sz="3600" smtClean="0">
                <a:latin typeface="Monotype Corsiva" pitchFamily="66" charset="0"/>
              </a:rPr>
              <a:t>Лирическое и эпическое тесно переплетено в поэме Твардовского «Василий Теркин». </a:t>
            </a:r>
          </a:p>
          <a:p>
            <a:pPr eaLnBrk="1" hangingPunct="1">
              <a:buFontTx/>
              <a:buNone/>
            </a:pPr>
            <a:r>
              <a:rPr lang="ru-RU" sz="3600" smtClean="0">
                <a:latin typeface="Monotype Corsiva" pitchFamily="66" charset="0"/>
              </a:rPr>
              <a:t>Личность в понимании поэта – это средоточие многообразных связей с людьми, с народом. Она вбирает в себя опыт поколений и сверстников.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16937" cy="53292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/>
              <a:t>Я счастлив тем, что я оттуда,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/>
              <a:t>Из той зимы, из той избы.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/>
              <a:t>И счастлив тем, что я не чудо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/>
              <a:t>Особой, избранной судьбы.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516938" cy="5688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</a:t>
            </a:r>
            <a:r>
              <a:rPr lang="ru-RU" sz="4000" smtClean="0">
                <a:solidFill>
                  <a:schemeClr val="accent2"/>
                </a:solidFill>
                <a:latin typeface="Monotype Corsiva" pitchFamily="66" charset="0"/>
              </a:rPr>
              <a:t>Теркин обладает присутствием духа, достоинством, не теряет чувство юмора. Ему все сподручно, везде удобно, он всем нужен, всеми любим. В каждом деле он мастак, умелец: он может развести пилу, сыграть на гармони, сложить печь, построить дом, починить часы, а на войне он также проявляет все свои таланты и смекалку.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99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8158162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</a:t>
            </a:r>
            <a:r>
              <a:rPr lang="ru-RU" sz="3600" smtClean="0">
                <a:latin typeface="Monotype Corsiva" pitchFamily="66" charset="0"/>
              </a:rPr>
              <a:t>В литературе о войне трудно отыскать образ равный Василию Теркину. Он не уклоняется от схваток, не щадит в них себя, он чувствует ответственность «за Россию, за народ и за все не свете», но знает боец и цену своей единственной жизни. Слепой стихии смерти  он противопоставляет собственную зрячесть, здравый смысл, житейский и бытовой опыт, мудрость крестьянина и солдата.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445500" cy="547211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   </a:t>
            </a:r>
            <a:r>
              <a:rPr lang="ru-RU" sz="3600" smtClean="0">
                <a:solidFill>
                  <a:srgbClr val="000099"/>
                </a:solidFill>
                <a:latin typeface="Monotype Corsiva" pitchFamily="66" charset="0"/>
              </a:rPr>
              <a:t>Оптимизм и нравственное здоровье Теркина – от сознанья правоты, чувства реальности, долга перед людьми, перед родной землей, всеми поколениями, соотечественниками.</a:t>
            </a:r>
          </a:p>
          <a:p>
            <a:pPr algn="just" eaLnBrk="1" hangingPunct="1">
              <a:buFontTx/>
              <a:buNone/>
            </a:pPr>
            <a:r>
              <a:rPr lang="ru-RU" sz="3600" smtClean="0">
                <a:solidFill>
                  <a:srgbClr val="000099"/>
                </a:solidFill>
                <a:latin typeface="Monotype Corsiva" pitchFamily="66" charset="0"/>
              </a:rPr>
              <a:t>   Это «Русский чудо – человек,   национальный тип».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189038" y="0"/>
            <a:ext cx="8218488" cy="2016125"/>
          </a:xfrm>
        </p:spPr>
        <p:txBody>
          <a:bodyPr/>
          <a:lstStyle/>
          <a:p>
            <a:pPr eaLnBrk="1" hangingPunct="1"/>
            <a:r>
              <a:rPr lang="ru-RU" sz="6000" smtClean="0">
                <a:solidFill>
                  <a:srgbClr val="000099"/>
                </a:solidFill>
                <a:latin typeface="Monotype Corsiva" pitchFamily="66" charset="0"/>
              </a:rPr>
              <a:t>Василий Теркин</a:t>
            </a:r>
            <a:r>
              <a:rPr lang="ru-RU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08275"/>
            <a:ext cx="8229600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   </a:t>
            </a:r>
            <a:r>
              <a:rPr lang="ru-RU" sz="4000" i="1" smtClean="0">
                <a:solidFill>
                  <a:srgbClr val="000066"/>
                </a:solidFill>
              </a:rPr>
              <a:t>«Василий Теркин»</a:t>
            </a:r>
            <a:r>
              <a:rPr lang="ru-RU" sz="4000" smtClean="0">
                <a:solidFill>
                  <a:srgbClr val="000066"/>
                </a:solidFill>
              </a:rPr>
              <a:t> – это книга </a:t>
            </a:r>
          </a:p>
          <a:p>
            <a:pPr algn="just" eaLnBrk="1" hangingPunct="1">
              <a:buFontTx/>
              <a:buNone/>
            </a:pPr>
            <a:r>
              <a:rPr lang="ru-RU" sz="4000" smtClean="0">
                <a:solidFill>
                  <a:srgbClr val="000066"/>
                </a:solidFill>
              </a:rPr>
              <a:t>   «про бойца». Её герой рядовой солдат нашей армии, простой советский человек.</a:t>
            </a:r>
          </a:p>
        </p:txBody>
      </p:sp>
      <p:pic>
        <p:nvPicPr>
          <p:cNvPr id="3076" name="Picture 4" descr="SP_A2746"/>
          <p:cNvPicPr>
            <a:picLocks noChangeAspect="1" noChangeArrowheads="1"/>
          </p:cNvPicPr>
          <p:nvPr/>
        </p:nvPicPr>
        <p:blipFill>
          <a:blip r:embed="rId2" cstate="print"/>
          <a:srcRect r="58"/>
          <a:stretch>
            <a:fillRect/>
          </a:stretch>
        </p:blipFill>
        <p:spPr bwMode="auto">
          <a:xfrm>
            <a:off x="5867400" y="0"/>
            <a:ext cx="3097213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4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4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07375" cy="48958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rgbClr val="1C1C1C"/>
                </a:solidFill>
                <a:latin typeface="Monotype Corsiva" pitchFamily="66" charset="0"/>
              </a:rPr>
              <a:t>Первое знакомство читателя с героем происходит «в начале главы» на привале, тогда Теркин – участник финской войны «из запаса», рядовой прибывает на фронт «(в строй с июня, в бой с июля, снова Теркин на войне)». Уже в этой главе читатель довольно близко узнает героя: он общительный и жизнерадостный человек, бывалый опытный солдат, хороший рассказчик по определению товарищей по полку «свой».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967288" cy="1223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259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Impact"/>
              </a:rPr>
              <a:t>Первая глава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260350"/>
            <a:ext cx="8158163" cy="53292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smtClean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</a:t>
            </a:r>
            <a:r>
              <a:rPr lang="ru-RU" sz="440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Главная черта характера состоит в том, что он чувствует себя неотъемлемым от советского народа и не представляет свою судьбу в отрыве от него. Даже рассказывая о своем личном участии, он выражает это словами, которые не могут относиться к одному человеку, лишь к массе людей.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569325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>
                <a:latin typeface="Monotype Corsiva" pitchFamily="66" charset="0"/>
              </a:rPr>
              <a:t>И не раз в пути привычном,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>
                <a:latin typeface="Monotype Corsiva" pitchFamily="66" charset="0"/>
              </a:rPr>
              <a:t>У дорог, в пыли колонн,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>
                <a:latin typeface="Monotype Corsiva" pitchFamily="66" charset="0"/>
              </a:rPr>
              <a:t>Был рассеян я частично,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>
                <a:latin typeface="Monotype Corsiva" pitchFamily="66" charset="0"/>
              </a:rPr>
              <a:t>А частично истреблен…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>
                <a:latin typeface="Monotype Corsiva" pitchFamily="66" charset="0"/>
              </a:rPr>
              <a:t>Но, однако,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>
                <a:latin typeface="Monotype Corsiva" pitchFamily="66" charset="0"/>
              </a:rPr>
              <a:t>Жив вояка…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7386637" cy="482441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800" smtClean="0">
                <a:latin typeface="Monotype Corsiva" pitchFamily="66" charset="0"/>
              </a:rPr>
              <a:t>   Она раскрывает еще одну существенную черту героя – его сознательность. В этой главе говорится о первом, очень тяжелом для нас этапе войны, когда наша армия вынуждена была отступать. Теркину с товарищами пришлось выходить из окружения.</a:t>
            </a:r>
          </a:p>
          <a:p>
            <a:pPr algn="just" eaLnBrk="1" hangingPunct="1">
              <a:buFontTx/>
              <a:buNone/>
            </a:pPr>
            <a:r>
              <a:rPr lang="ru-RU" sz="2800" smtClean="0">
                <a:latin typeface="Monotype Corsiva" pitchFamily="66" charset="0"/>
              </a:rPr>
              <a:t>    «Я ж, как более идейный, был как там бы политрук ,»– рассказывает Теркин. Он понимает временный характер отступления, вселяет в бойцов бодрость и уверенность в нашей победе.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611188" y="0"/>
            <a:ext cx="8064500" cy="15843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Impact"/>
              </a:rPr>
              <a:t>Вторая глава «Перед боем»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532813" cy="52562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Не взорвемся, так прорвемся,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Будем живы – не помрем.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Срок придет, назад вернемся,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Что отдали – все вернем.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800" smtClean="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4800" smtClean="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569325" cy="6191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</a:t>
            </a:r>
            <a:r>
              <a:rPr lang="ru-RU" sz="3600" smtClean="0">
                <a:latin typeface="Monotype Corsiva" pitchFamily="66" charset="0"/>
              </a:rPr>
              <a:t>Таким образом, Твардовский рисует в поэме последовательно развивающиеся картины военной жизни («На привале», «Перед боем», «Переправа», и др.), что даёт ему возможность полнее раскрыть внутренний мир героя произведения.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latin typeface="Monotype Corsiva" pitchFamily="66" charset="0"/>
              </a:rPr>
              <a:t>В последующих главах мы видим Теркина в различных ситуациях, его психологическая характеристика еще более углубляется. Он отважен и вынослив, скромен, стоек в рукопашном бою, находчив и смел, весел в часы отдыха.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893175" cy="6192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</a:t>
            </a:r>
            <a:r>
              <a:rPr lang="ru-RU" sz="4000" smtClean="0">
                <a:solidFill>
                  <a:srgbClr val="0000CC"/>
                </a:solidFill>
                <a:latin typeface="Monotype Corsiva" pitchFamily="66" charset="0"/>
              </a:rPr>
              <a:t>Так, шаг за шагом Твардовский знакомит читателя с героем поэмы – рядовым солдатом Василием Теркиным. В рассказах Теркина много веселых шуток, присказок, прибауток. Но он не просто весельчак и балагур. Это человек глубокой души, с глубокими мыслями, с серьезными чувствами и переживаниями. Это тот «святой и грешный чудо – человек», который выстоял и победил в одной из величайших войн.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2">
      <a:dk1>
        <a:srgbClr val="000000"/>
      </a:dk1>
      <a:lt1>
        <a:srgbClr val="FFFFFF"/>
      </a:lt1>
      <a:dk2>
        <a:srgbClr val="000000"/>
      </a:dk2>
      <a:lt2>
        <a:srgbClr val="99CCFF"/>
      </a:lt2>
      <a:accent1>
        <a:srgbClr val="CCCCFF"/>
      </a:accent1>
      <a:accent2>
        <a:srgbClr val="000066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005C"/>
      </a:accent6>
      <a:hlink>
        <a:srgbClr val="00B200"/>
      </a:hlink>
      <a:folHlink>
        <a:srgbClr val="CCFF33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ава">
  <a:themeElements>
    <a:clrScheme name="Трава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лен">
  <a:themeElements>
    <a:clrScheme name="Клен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имоно">
  <a:themeElements>
    <a:clrScheme name="Кимоно 8">
      <a:dk1>
        <a:srgbClr val="000000"/>
      </a:dk1>
      <a:lt1>
        <a:srgbClr val="F0EED8"/>
      </a:lt1>
      <a:dk2>
        <a:srgbClr val="666729"/>
      </a:dk2>
      <a:lt2>
        <a:srgbClr val="3F3B19"/>
      </a:lt2>
      <a:accent1>
        <a:srgbClr val="E9D47D"/>
      </a:accent1>
      <a:accent2>
        <a:srgbClr val="D4DD91"/>
      </a:accent2>
      <a:accent3>
        <a:srgbClr val="F6F5E9"/>
      </a:accent3>
      <a:accent4>
        <a:srgbClr val="000000"/>
      </a:accent4>
      <a:accent5>
        <a:srgbClr val="F2E6BF"/>
      </a:accent5>
      <a:accent6>
        <a:srgbClr val="C0C883"/>
      </a:accent6>
      <a:hlink>
        <a:srgbClr val="9D943F"/>
      </a:hlink>
      <a:folHlink>
        <a:srgbClr val="C9C177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Океан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Сумерки">
  <a:themeElements>
    <a:clrScheme name="Сумерки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Салют">
  <a:themeElements>
    <a:clrScheme name="Салют 6">
      <a:dk1>
        <a:srgbClr val="000000"/>
      </a:dk1>
      <a:lt1>
        <a:srgbClr val="FFFFFF"/>
      </a:lt1>
      <a:dk2>
        <a:srgbClr val="993366"/>
      </a:dk2>
      <a:lt2>
        <a:srgbClr val="CCFFFF"/>
      </a:lt2>
      <a:accent1>
        <a:srgbClr val="CCECFF"/>
      </a:accent1>
      <a:accent2>
        <a:srgbClr val="FFFF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8A"/>
      </a:accent6>
      <a:hlink>
        <a:srgbClr val="FFCCFF"/>
      </a:hlink>
      <a:folHlink>
        <a:srgbClr val="FFCCCC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Клен 3">
    <a:dk1>
      <a:srgbClr val="000000"/>
    </a:dk1>
    <a:lt1>
      <a:srgbClr val="FFFFCC"/>
    </a:lt1>
    <a:dk2>
      <a:srgbClr val="A26D18"/>
    </a:dk2>
    <a:lt2>
      <a:srgbClr val="F9D793"/>
    </a:lt2>
    <a:accent1>
      <a:srgbClr val="FFD05B"/>
    </a:accent1>
    <a:accent2>
      <a:srgbClr val="FEE1A8"/>
    </a:accent2>
    <a:accent3>
      <a:srgbClr val="FFFFE2"/>
    </a:accent3>
    <a:accent4>
      <a:srgbClr val="000000"/>
    </a:accent4>
    <a:accent5>
      <a:srgbClr val="FFE4B5"/>
    </a:accent5>
    <a:accent6>
      <a:srgbClr val="E6CC98"/>
    </a:accent6>
    <a:hlink>
      <a:srgbClr val="FF0000"/>
    </a:hlink>
    <a:folHlink>
      <a:srgbClr val="CC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827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Оформление по умолчанию</vt:lpstr>
      <vt:lpstr>Пастель</vt:lpstr>
      <vt:lpstr>Трава</vt:lpstr>
      <vt:lpstr>Клен</vt:lpstr>
      <vt:lpstr>Кимоно</vt:lpstr>
      <vt:lpstr>Океан</vt:lpstr>
      <vt:lpstr>Сумерки</vt:lpstr>
      <vt:lpstr>Салют</vt:lpstr>
      <vt:lpstr>Слайд 1</vt:lpstr>
      <vt:lpstr>Василий Теркин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Твардовский Василий Тёркин</dc:title>
  <dc:creator>Ученик</dc:creator>
  <dc:description>vrogdchasty.ucoz.ru</dc:description>
  <cp:lastModifiedBy>Мария</cp:lastModifiedBy>
  <cp:revision>6</cp:revision>
  <dcterms:created xsi:type="dcterms:W3CDTF">2009-03-17T18:42:10Z</dcterms:created>
  <dcterms:modified xsi:type="dcterms:W3CDTF">2014-03-06T17:14:56Z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000800e806000000000001024140</vt:lpwstr>
  </property>
</Properties>
</file>