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57" r:id="rId3"/>
    <p:sldId id="259" r:id="rId4"/>
    <p:sldId id="261" r:id="rId5"/>
    <p:sldId id="260" r:id="rId6"/>
    <p:sldId id="281" r:id="rId7"/>
    <p:sldId id="297" r:id="rId8"/>
    <p:sldId id="284" r:id="rId9"/>
    <p:sldId id="298" r:id="rId10"/>
    <p:sldId id="285" r:id="rId11"/>
    <p:sldId id="288" r:id="rId12"/>
    <p:sldId id="296" r:id="rId13"/>
    <p:sldId id="287" r:id="rId14"/>
    <p:sldId id="263" r:id="rId15"/>
    <p:sldId id="291" r:id="rId16"/>
    <p:sldId id="264" r:id="rId17"/>
    <p:sldId id="275" r:id="rId18"/>
    <p:sldId id="265" r:id="rId19"/>
    <p:sldId id="293" r:id="rId20"/>
    <p:sldId id="290" r:id="rId21"/>
    <p:sldId id="266" r:id="rId22"/>
    <p:sldId id="268" r:id="rId23"/>
    <p:sldId id="278" r:id="rId24"/>
    <p:sldId id="279" r:id="rId25"/>
    <p:sldId id="280" r:id="rId26"/>
    <p:sldId id="299" r:id="rId27"/>
    <p:sldId id="294" r:id="rId28"/>
    <p:sldId id="295" r:id="rId29"/>
    <p:sldId id="300" r:id="rId30"/>
    <p:sldId id="272" r:id="rId31"/>
    <p:sldId id="269" r:id="rId32"/>
    <p:sldId id="270" r:id="rId33"/>
    <p:sldId id="271" r:id="rId34"/>
    <p:sldId id="301" r:id="rId3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99"/>
    <a:srgbClr val="FFFF99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2E76-3ABD-46A5-B58A-16B68293B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487D9-1E38-44BB-A1C6-89A22D1DE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F3E6C-27B4-470B-86D0-E77D1A15D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A98D2-FC31-420E-B2E7-0FD41F6BE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1BE4-7F92-4C65-A9D8-CA5967E4D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45D2-CCA9-45B2-8601-173DF1185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12A4-CC85-4101-9820-B000D5110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C843-F27F-49AC-8A06-B5A713F9A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09275-CAB2-4316-B595-7192EE867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99B0-4A9D-4F25-BDCB-6A66A1000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59030-6D3B-4577-8EAD-EE1632C9C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6AE4F-764C-40DB-BFBB-1CA64723C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7880651-0508-49D2-BAB6-768B812EB7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u.wikipedia.org/wiki/%D0%A4%D0%B0%D0%B9%D0%BB:Fin_Con_camp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1087;&#1088;&#1080;&#1083;&#1086;&#1078;&#1077;&#1085;&#1080;&#1077;%201.doc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87;&#1088;&#1080;&#1083;&#1086;&#1078;&#1077;&#1085;&#1080;&#1077;%203.docx" TargetMode="External"/><Relationship Id="rId2" Type="http://schemas.openxmlformats.org/officeDocument/2006/relationships/hyperlink" Target="&#1087;&#1088;&#1080;&#1083;&#1086;&#1078;&#1077;&#1085;&#1080;&#1077;2.doc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library.karelia.ru/karelfront/fotos/melentjeva_b.jpg" TargetMode="External"/><Relationship Id="rId13" Type="http://schemas.openxmlformats.org/officeDocument/2006/relationships/image" Target="../media/image19.jpeg"/><Relationship Id="rId3" Type="http://schemas.openxmlformats.org/officeDocument/2006/relationships/hyperlink" Target="&#1084;&#1077;&#1083;&#1077;&#1085;&#1090;&#1100;&#1077;&#1074;&#1072;.docx" TargetMode="External"/><Relationship Id="rId7" Type="http://schemas.openxmlformats.org/officeDocument/2006/relationships/image" Target="../media/image16.jpeg"/><Relationship Id="rId12" Type="http://schemas.openxmlformats.org/officeDocument/2006/relationships/hyperlink" Target="http://library.karelia.ru/karelfront/fotos/pashkov_b.jpg" TargetMode="External"/><Relationship Id="rId2" Type="http://schemas.openxmlformats.org/officeDocument/2006/relationships/hyperlink" Target="&#1083;&#1080;&#1089;&#1080;&#1094;&#1080;&#1085;&#1072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brary.karelia.ru/karelfront/fotos/lisicyna_b.jpg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&#1087;&#1072;&#1096;&#1082;&#1086;&#1074;.docx" TargetMode="External"/><Relationship Id="rId10" Type="http://schemas.openxmlformats.org/officeDocument/2006/relationships/hyperlink" Target="http://library.karelia.ru/karelfront/fotos/repnikov_b.jpg" TargetMode="External"/><Relationship Id="rId4" Type="http://schemas.openxmlformats.org/officeDocument/2006/relationships/hyperlink" Target="&#1088;&#1077;&#1087;&#1085;&#1080;&#1082;&#1086;&#1074;.docx" TargetMode="External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84;&#1072;&#1088;&#1080;&#1085;&#1072;\&#1056;&#1072;&#1073;&#1086;&#1095;&#1080;&#1081;%20&#1089;&#1090;&#1086;&#1083;\&#1082;&#1086;&#1085;&#1082;&#1091;&#1088;&#1089;%202015\AniLibriaTV-Stihi-o-voyne-Muzhestvo(supermuzlo.com)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&#1087;&#1088;&#1080;&#1083;&#1086;&#1078;&#1077;&#1085;&#1080;&#1077;%208.docx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84;&#1072;&#1088;&#1080;&#1085;&#1072;\&#1056;&#1072;&#1073;&#1086;&#1095;&#1080;&#1081;%20&#1089;&#1090;&#1086;&#1083;\&#1082;&#1086;&#1085;&#1082;&#1091;&#1088;&#1089;%202014-15\Pesni-o-voyne-Ot-geroev-bylyh-vremen(muzofon.com).mp3" TargetMode="Externa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knk.karelia.ru/o-literature-karelii/" TargetMode="External"/><Relationship Id="rId7" Type="http://schemas.openxmlformats.org/officeDocument/2006/relationships/hyperlink" Target="http://www.warheroes.ru/hero/hero.asp?Hero_id=2008" TargetMode="External"/><Relationship Id="rId2" Type="http://schemas.openxmlformats.org/officeDocument/2006/relationships/hyperlink" Target="http://library.karelia.ru/karelfront/mai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ary.ru/~Samuray-08/p166090308.htm?oam" TargetMode="External"/><Relationship Id="rId5" Type="http://schemas.openxmlformats.org/officeDocument/2006/relationships/hyperlink" Target="http://monuments.karelia.ru/napravlenija-dejatel-nosti/populjarizacija/stat-i-ob-ob-ektah-kul-turnogo-nasledija/g-petrozavodsk/oborona-petrozavodska-1941-god/" TargetMode="External"/><Relationship Id="rId4" Type="http://schemas.openxmlformats.org/officeDocument/2006/relationships/hyperlink" Target="http://www.stolica.onego.ru/rubric_folder.php?article=113032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findfactsabout.ru/p/1499783" TargetMode="External"/><Relationship Id="rId3" Type="http://schemas.openxmlformats.org/officeDocument/2006/relationships/hyperlink" Target="http://writerstob.narod.ru/writers/gusarov.htm" TargetMode="External"/><Relationship Id="rId7" Type="http://schemas.openxmlformats.org/officeDocument/2006/relationships/hyperlink" Target="http://avtor.karelia.ru/elbibl/gnetnev/karelskij_phront.pdf" TargetMode="External"/><Relationship Id="rId2" Type="http://schemas.openxmlformats.org/officeDocument/2006/relationships/hyperlink" Target="http://www.pobeda1945.su/frontovik/241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tvoyna.ru/gertva.htm" TargetMode="External"/><Relationship Id="rId5" Type="http://schemas.openxmlformats.org/officeDocument/2006/relationships/hyperlink" Target="http://www.warheroes.ru/hero/hero.asp?Hero_id=2008" TargetMode="External"/><Relationship Id="rId4" Type="http://schemas.openxmlformats.org/officeDocument/2006/relationships/hyperlink" Target="http://pobeda.gov.karelia.ru/Veteran/memory.html" TargetMode="External"/><Relationship Id="rId9" Type="http://schemas.openxmlformats.org/officeDocument/2006/relationships/hyperlink" Target="http://library.karelia.ru/karelfront/main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taka.pw/wikitaka/index.php?title=1944&amp;action=edit&amp;redlink=1" TargetMode="External"/><Relationship Id="rId2" Type="http://schemas.openxmlformats.org/officeDocument/2006/relationships/hyperlink" Target="http://itaka.pw/wikitaka/index.php?title=1941&amp;action=edit&amp;redlink=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taka.pw/wikitaka/index.php?title=1809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2971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Классный час: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>«Никто не забыт, ничто не забыто…»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419600"/>
            <a:ext cx="7696200" cy="1905000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ru-RU" sz="2400" smtClean="0">
                <a:solidFill>
                  <a:schemeClr val="tx2"/>
                </a:solidFill>
                <a:cs typeface="Times New Roman" pitchFamily="18" charset="0"/>
              </a:rPr>
              <a:t>Автор: </a:t>
            </a:r>
          </a:p>
          <a:p>
            <a:pPr eaLnBrk="1" hangingPunct="1">
              <a:lnSpc>
                <a:spcPct val="60000"/>
              </a:lnSpc>
            </a:pPr>
            <a:r>
              <a:rPr lang="ru-RU" sz="2400" smtClean="0">
                <a:solidFill>
                  <a:schemeClr val="tx2"/>
                </a:solidFill>
                <a:cs typeface="Times New Roman" pitchFamily="18" charset="0"/>
              </a:rPr>
              <a:t>Гапонова Марина Александровна, учитель математики </a:t>
            </a:r>
          </a:p>
          <a:p>
            <a:pPr eaLnBrk="1" hangingPunct="1">
              <a:lnSpc>
                <a:spcPct val="60000"/>
              </a:lnSpc>
            </a:pPr>
            <a:r>
              <a:rPr lang="ru-RU" sz="2400" smtClean="0">
                <a:solidFill>
                  <a:schemeClr val="tx2"/>
                </a:solidFill>
                <a:cs typeface="Times New Roman" pitchFamily="18" charset="0"/>
              </a:rPr>
              <a:t>МОУ «Средняя школа №9»</a:t>
            </a:r>
          </a:p>
          <a:p>
            <a:pPr eaLnBrk="1" hangingPunct="1">
              <a:lnSpc>
                <a:spcPct val="60000"/>
              </a:lnSpc>
            </a:pPr>
            <a:r>
              <a:rPr lang="ru-RU" sz="2400" smtClean="0">
                <a:solidFill>
                  <a:schemeClr val="tx2"/>
                </a:solidFill>
                <a:cs typeface="Times New Roman" pitchFamily="18" charset="0"/>
              </a:rPr>
              <a:t>г.Петрозаводск. Республика Карелия</a:t>
            </a:r>
          </a:p>
          <a:p>
            <a:pPr eaLnBrk="1" hangingPunct="1">
              <a:lnSpc>
                <a:spcPct val="60000"/>
              </a:lnSpc>
            </a:pPr>
            <a:r>
              <a:rPr lang="ru-RU" sz="2400" smtClean="0">
                <a:solidFill>
                  <a:schemeClr val="tx2"/>
                </a:solidFill>
                <a:cs typeface="Times New Roman" pitchFamily="18" charset="0"/>
              </a:rPr>
              <a:t>201</a:t>
            </a:r>
            <a:r>
              <a:rPr lang="ru-RU" sz="240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4</a:t>
            </a:r>
            <a:r>
              <a:rPr lang="ru-RU" sz="2400" smtClean="0">
                <a:solidFill>
                  <a:schemeClr val="tx2"/>
                </a:solidFill>
                <a:cs typeface="Times New Roman" pitchFamily="18" charset="0"/>
              </a:rPr>
              <a:t>-201</a:t>
            </a:r>
            <a:r>
              <a:rPr lang="ru-RU" sz="2400" smtClean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5</a:t>
            </a:r>
            <a:r>
              <a:rPr lang="ru-RU" sz="240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ru-RU" sz="260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Финская оккупация</a:t>
            </a:r>
            <a:endParaRPr lang="ru-RU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С 1941 по 1944 г. финны занимали здание Национального музея Карелии 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/>
              <a:t>     Здесь была их администрация.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Дважды сюда приезжал финский маршал Маннергейм. Он планировал расширить границы Финляндии до Белого моря и присоединить Кольский полуостров, но его попытки оказались безуспешными.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Война </a:t>
            </a:r>
            <a:r>
              <a:rPr lang="ru-RU" dirty="0"/>
              <a:t>в Карелии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114800"/>
          </a:xfrm>
        </p:spPr>
        <p:txBody>
          <a:bodyPr/>
          <a:lstStyle/>
          <a:p>
            <a:pPr eaLnBrk="1" hangingPunct="1"/>
            <a:r>
              <a:rPr lang="ru-RU" smtClean="0"/>
              <a:t>На территории оккупированной  Карелии действовало 10 финских концентрационных лагерей, из них 6 в Петрозаводске. За годы оккупации через них прошло около 30 тысяч человек. Около трети из них погибло </a:t>
            </a:r>
          </a:p>
        </p:txBody>
      </p:sp>
      <p:pic>
        <p:nvPicPr>
          <p:cNvPr id="24579" name="Picture 5" descr="300px-Fin_Con_camp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191000"/>
            <a:ext cx="3214688" cy="20574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381000"/>
            <a:ext cx="8458200" cy="624840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i="1" smtClean="0"/>
              <a:t>     </a:t>
            </a:r>
            <a:r>
              <a:rPr lang="ru-RU" smtClean="0"/>
              <a:t>Не греет сырая осина, </a:t>
            </a:r>
            <a:br>
              <a:rPr lang="ru-RU" smtClean="0"/>
            </a:br>
            <a:r>
              <a:rPr lang="ru-RU" smtClean="0"/>
              <a:t>Чужая не топится печь, </a:t>
            </a:r>
            <a:br>
              <a:rPr lang="ru-RU" smtClean="0"/>
            </a:br>
            <a:r>
              <a:rPr lang="ru-RU" smtClean="0"/>
              <a:t>И вышел запас керосина, </a:t>
            </a:r>
            <a:br>
              <a:rPr lang="ru-RU" smtClean="0"/>
            </a:br>
            <a:r>
              <a:rPr lang="ru-RU" smtClean="0"/>
              <a:t>чтоб старую лампу зажечь. </a:t>
            </a:r>
            <a:br>
              <a:rPr lang="ru-RU" smtClean="0"/>
            </a:br>
            <a:r>
              <a:rPr lang="ru-RU" smtClean="0"/>
              <a:t>Закрыты все русские школы. </a:t>
            </a:r>
            <a:br>
              <a:rPr lang="ru-RU" smtClean="0"/>
            </a:br>
            <a:r>
              <a:rPr lang="ru-RU" smtClean="0"/>
              <a:t>Мать каждым куском дорожит, </a:t>
            </a:r>
            <a:br>
              <a:rPr lang="ru-RU" smtClean="0"/>
            </a:br>
            <a:r>
              <a:rPr lang="ru-RU" smtClean="0"/>
              <a:t>И лик поясного Николы </a:t>
            </a:r>
            <a:br>
              <a:rPr lang="ru-RU" smtClean="0"/>
            </a:br>
            <a:r>
              <a:rPr lang="ru-RU" smtClean="0"/>
              <a:t>В лучиновом свете дрожит. </a:t>
            </a:r>
            <a:br>
              <a:rPr lang="ru-RU" smtClean="0"/>
            </a:br>
            <a:r>
              <a:rPr lang="ru-RU" smtClean="0"/>
              <a:t>Шуршат иноземные флаги, </a:t>
            </a:r>
            <a:br>
              <a:rPr lang="ru-RU" smtClean="0"/>
            </a:br>
            <a:r>
              <a:rPr lang="ru-RU" smtClean="0"/>
              <a:t>Скрипят сапоги патрулей. </a:t>
            </a:r>
            <a:br>
              <a:rPr lang="ru-RU" smtClean="0"/>
            </a:br>
            <a:r>
              <a:rPr lang="ru-RU" smtClean="0"/>
              <a:t>Деревня - как сумрачный лагерь, </a:t>
            </a:r>
            <a:br>
              <a:rPr lang="ru-RU" smtClean="0"/>
            </a:br>
            <a:r>
              <a:rPr lang="ru-RU" smtClean="0"/>
              <a:t>И в окнах не видно огней. </a:t>
            </a:r>
            <a:br>
              <a:rPr lang="ru-RU" smtClean="0"/>
            </a:br>
            <a:r>
              <a:rPr lang="ru-RU" smtClean="0"/>
              <a:t>И бьётся о кромку припая </a:t>
            </a:r>
            <a:br>
              <a:rPr lang="ru-RU" smtClean="0"/>
            </a:br>
            <a:r>
              <a:rPr lang="ru-RU" smtClean="0"/>
              <a:t>Война тяжелее свинца. </a:t>
            </a:r>
            <a:br>
              <a:rPr lang="ru-RU" smtClean="0"/>
            </a:br>
            <a:r>
              <a:rPr lang="ru-RU" smtClean="0"/>
              <a:t>Война громыхает слепая </a:t>
            </a:r>
            <a:br>
              <a:rPr lang="ru-RU" smtClean="0"/>
            </a:br>
            <a:r>
              <a:rPr lang="ru-RU" smtClean="0"/>
              <a:t>И весточки нет от отца.               </a:t>
            </a:r>
            <a:r>
              <a:rPr lang="ru-RU" i="1" smtClean="0"/>
              <a:t>Иван Костин</a:t>
            </a:r>
          </a:p>
        </p:txBody>
      </p:sp>
      <p:pic>
        <p:nvPicPr>
          <p:cNvPr id="25602" name="Picture 5" descr="0_ba667_f128f8d4_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609600"/>
            <a:ext cx="2354263" cy="350996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Партизанское движение в Карелии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/>
          <a:lstStyle/>
          <a:p>
            <a:pPr eaLnBrk="1" hangingPunct="1"/>
            <a:r>
              <a:rPr lang="ru-RU" altLang="ko-KR" smtClean="0">
                <a:cs typeface="돋움"/>
              </a:rPr>
              <a:t>Значительную роль в разгроме сил противника сыграли партизанские отряды, которые стали создаваться еще в начале войны.</a:t>
            </a:r>
          </a:p>
          <a:p>
            <a:pPr eaLnBrk="1" hangingPunct="1"/>
            <a:r>
              <a:rPr lang="ru-RU" altLang="ko-KR" smtClean="0">
                <a:cs typeface="돋움"/>
              </a:rPr>
              <a:t>Один из них был отряд «Мстители», состоящий из партизан Пудожского района  под руководством Григорьева И.А.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Партизанское движение в Карелии</a:t>
            </a:r>
          </a:p>
        </p:txBody>
      </p:sp>
      <p:sp>
        <p:nvSpPr>
          <p:cNvPr id="27650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0" y="1981200"/>
            <a:ext cx="4038600" cy="4114800"/>
          </a:xfrm>
        </p:spPr>
        <p:txBody>
          <a:bodyPr/>
          <a:lstStyle/>
          <a:p>
            <a:pPr eaLnBrk="1" hangingPunct="1"/>
            <a:r>
              <a:rPr lang="ru-RU" smtClean="0"/>
              <a:t>Командир отряда «Мстители» Григорьев И.А.</a:t>
            </a:r>
          </a:p>
        </p:txBody>
      </p:sp>
      <p:sp>
        <p:nvSpPr>
          <p:cNvPr id="27651" name="Rectangle 8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ru-RU" sz="2400" smtClean="0"/>
          </a:p>
        </p:txBody>
      </p:sp>
      <p:sp>
        <p:nvSpPr>
          <p:cNvPr id="27652" name="Rectangle 9"/>
          <p:cNvSpPr>
            <a:spLocks noGrp="1" noChangeArrowheads="1"/>
          </p:cNvSpPr>
          <p:nvPr>
            <p:ph sz="quarter" idx="3"/>
          </p:nvPr>
        </p:nvSpPr>
        <p:spPr>
          <a:xfrm>
            <a:off x="4419600" y="4724400"/>
            <a:ext cx="4038600" cy="1447800"/>
          </a:xfrm>
        </p:spPr>
        <p:txBody>
          <a:bodyPr/>
          <a:lstStyle/>
          <a:p>
            <a:pPr eaLnBrk="1" hangingPunct="1"/>
            <a:r>
              <a:rPr lang="ru-RU" sz="2400" smtClean="0"/>
              <a:t>Секретный документ, предназначенный для разведки</a:t>
            </a:r>
          </a:p>
          <a:p>
            <a:pPr eaLnBrk="1" hangingPunct="1">
              <a:buFont typeface="Wingdings" pitchFamily="2" charset="2"/>
              <a:buNone/>
            </a:pPr>
            <a:endParaRPr lang="ru-RU" sz="2400" smtClean="0"/>
          </a:p>
        </p:txBody>
      </p:sp>
      <p:pic>
        <p:nvPicPr>
          <p:cNvPr id="27653" name="Picture 4" descr="григорь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05200"/>
            <a:ext cx="2057400" cy="293846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7654" name="Picture 5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05000"/>
            <a:ext cx="4572000" cy="2667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1271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>
                <a:hlinkClick r:id="rId2" action="ppaction://hlinkfile"/>
              </a:rPr>
              <a:t>Рассказ об отряде Григорьева И.А.</a:t>
            </a:r>
            <a:endParaRPr lang="ru-RU" smtClean="0"/>
          </a:p>
        </p:txBody>
      </p:sp>
      <p:pic>
        <p:nvPicPr>
          <p:cNvPr id="28675" name="Picture 5" descr="185562a72d1e50196666a83f41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304800"/>
            <a:ext cx="6427788" cy="4525963"/>
          </a:xfr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Карельские писатели о войне</a:t>
            </a:r>
          </a:p>
        </p:txBody>
      </p:sp>
      <p:pic>
        <p:nvPicPr>
          <p:cNvPr id="29698" name="Picture 8" descr="gusarov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0" y="1828800"/>
            <a:ext cx="2628900" cy="3441700"/>
          </a:xfrm>
          <a:ln w="57150">
            <a:solidFill>
              <a:schemeClr val="accent1"/>
            </a:solidFill>
          </a:ln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04800" y="1524000"/>
            <a:ext cx="60198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Дмитрий Яковлевич Гусаров воевал в Карелии, в отряде «Боевые друзья»,участвовал в двенадцати походах партизан по тылам финской армии.</a:t>
            </a:r>
            <a:b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В 1944 году был тяжело ранен, долгое время лечился в архангельском госпитале. После войны Гусаров стал писателем.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381000"/>
            <a:ext cx="3276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2" name="Picture 4" descr="2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48400" y="1676400"/>
            <a:ext cx="2476500" cy="3505200"/>
          </a:xfrm>
          <a:ln w="57150">
            <a:solidFill>
              <a:schemeClr val="accent1"/>
            </a:solidFill>
          </a:ln>
        </p:spPr>
      </p:pic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28600" y="1600200"/>
            <a:ext cx="61722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Роман Д.Я.Гусарова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«За чертой милосердия» опубликован в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"Роман-газете", дважды издан в Финляндии, переведен на венгерский язык. По нему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был поставлен одноименный спектакль на сцене Финского драматического театра в г.Петрозаводске.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В книге «За чертой милосердия»</a:t>
            </a:r>
            <a:br>
              <a:rPr lang="ru-RU" sz="4000"/>
            </a:br>
            <a:r>
              <a:rPr lang="ru-RU" sz="2000"/>
              <a:t>в 22 главе опубликован рассказ о моём дедушке И.Ф.Соболеве</a:t>
            </a:r>
          </a:p>
        </p:txBody>
      </p:sp>
      <p:sp>
        <p:nvSpPr>
          <p:cNvPr id="31746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457200" y="2438400"/>
            <a:ext cx="4038600" cy="4114800"/>
          </a:xfrm>
        </p:spPr>
        <p:txBody>
          <a:bodyPr/>
          <a:lstStyle/>
          <a:p>
            <a:pPr eaLnBrk="1" hangingPunct="1"/>
            <a:r>
              <a:rPr lang="ru-RU" smtClean="0">
                <a:hlinkClick r:id="rId2" action="ppaction://hlinkfile"/>
              </a:rPr>
              <a:t>отрывок из романа</a:t>
            </a:r>
            <a:endParaRPr lang="ru-RU" smtClean="0"/>
          </a:p>
          <a:p>
            <a:pPr eaLnBrk="1" hangingPunct="1"/>
            <a:r>
              <a:rPr lang="ru-RU" smtClean="0">
                <a:hlinkClick r:id="rId3" action="ppaction://hlinkfile"/>
              </a:rPr>
              <a:t>рассказ о И.Ф.Соболеве</a:t>
            </a: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1747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648200" y="2819400"/>
            <a:ext cx="4038600" cy="3306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на встрече партизан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Отряда «Мстители»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 Пудожском районе  1985г. </a:t>
            </a:r>
          </a:p>
        </p:txBody>
      </p:sp>
      <p:pic>
        <p:nvPicPr>
          <p:cNvPr id="31748" name="Picture 10" descr="IMG_0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600200"/>
            <a:ext cx="3962400" cy="264318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1749" name="Picture 11" descr="24259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038600"/>
            <a:ext cx="1905000" cy="2286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Герои Советского Союза –</a:t>
            </a:r>
            <a:br>
              <a:rPr lang="ru-RU" dirty="0" smtClean="0"/>
            </a:br>
            <a:r>
              <a:rPr lang="ru-RU" dirty="0" smtClean="0"/>
              <a:t>наши земляки</a:t>
            </a:r>
            <a:endParaRPr lang="ru-RU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561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Прямоугольник 4"/>
          <p:cNvSpPr>
            <a:spLocks noChangeArrowheads="1"/>
          </p:cNvSpPr>
          <p:nvPr/>
        </p:nvSpPr>
        <p:spPr bwMode="auto">
          <a:xfrm>
            <a:off x="5257800" y="3581400"/>
            <a:ext cx="2422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/>
              <a:t>Репников Николай Федорович</a:t>
            </a:r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38200" y="1752600"/>
          <a:ext cx="7086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50"/>
                <a:gridCol w="1771650"/>
                <a:gridCol w="1771650"/>
                <a:gridCol w="1771650"/>
              </a:tblGrid>
              <a:tr h="2824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47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hlinkClick r:id="rId2" action="ppaction://hlinkfile"/>
                        </a:rPr>
                        <a:t>Лисицына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hlinkClick r:id="rId2" action="ppaction://hlinkfile"/>
                        </a:rPr>
                        <a:t>Анна Михайловна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3" action="ppaction://hlinkfile"/>
                        </a:rPr>
                        <a:t>Мелентьева </a:t>
                      </a:r>
                    </a:p>
                    <a:p>
                      <a:r>
                        <a:rPr lang="ru-RU" dirty="0" smtClean="0">
                          <a:hlinkClick r:id="rId3" action="ppaction://hlinkfile"/>
                        </a:rPr>
                        <a:t>Мария </a:t>
                      </a:r>
                    </a:p>
                    <a:p>
                      <a:r>
                        <a:rPr lang="ru-RU" dirty="0" smtClean="0">
                          <a:hlinkClick r:id="rId3" action="ppaction://hlinkfile"/>
                        </a:rPr>
                        <a:t>Владимировна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hlinkClick r:id="rId4" action="ppaction://hlinkfile"/>
                        </a:rPr>
                        <a:t>Репников</a:t>
                      </a:r>
                      <a:endParaRPr lang="ru-RU" dirty="0" smtClean="0">
                        <a:hlinkClick r:id="rId4" action="ppaction://hlinkfile"/>
                      </a:endParaRPr>
                    </a:p>
                    <a:p>
                      <a:r>
                        <a:rPr lang="ru-RU" dirty="0" smtClean="0">
                          <a:hlinkClick r:id="rId4" action="ppaction://hlinkfile"/>
                        </a:rPr>
                        <a:t>Николай</a:t>
                      </a:r>
                    </a:p>
                    <a:p>
                      <a:r>
                        <a:rPr lang="ru-RU" dirty="0" smtClean="0">
                          <a:hlinkClick r:id="rId4" action="ppaction://hlinkfile"/>
                        </a:rPr>
                        <a:t>Фёдорович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hlinkClick r:id="rId5" action="ppaction://hlinkfile"/>
                        </a:rPr>
                        <a:t>Пашков </a:t>
                      </a:r>
                    </a:p>
                    <a:p>
                      <a:r>
                        <a:rPr lang="ru-RU" dirty="0" smtClean="0">
                          <a:hlinkClick r:id="rId5" action="ppaction://hlinkfile"/>
                        </a:rPr>
                        <a:t>Андрей Никитич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789" name="Рисунок 6" descr="http://library.karelia.ru/karelfront/fotos/lisicyna_s.jpg">
            <a:hlinkClick r:id="rId6" tooltip="&quot;Лисицына Анна Михайловна&quot;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2286000"/>
            <a:ext cx="1581150" cy="1905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90" name="Рисунок 7" descr="http://library.karelia.ru/karelfront/fotos/melentjeva_s.jpg">
            <a:hlinkClick r:id="rId8" tooltip="&quot;Мелентьева Мария Владимировна&quot;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2286000"/>
            <a:ext cx="1524000" cy="1905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91" name="Рисунок 8" descr="http://library.karelia.ru/karelfront/fotos/repnikov_s.jpg">
            <a:hlinkClick r:id="rId10" tooltip="&quot;Репников Николай Федорович&quot;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5800" y="2286000"/>
            <a:ext cx="1524000" cy="1905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2792" name="Рисунок 9" descr="http://library.karelia.ru/karelfront/fotos/pashkov_s.jpg">
            <a:hlinkClick r:id="rId12" tooltip="&quot;Пашков Андрей Никитич&quot;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48400" y="2286000"/>
            <a:ext cx="1524000" cy="1905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</a:pPr>
            <a:r>
              <a:rPr lang="ru-RU" smtClean="0"/>
              <a:t>  «Война — варварство, когда нападают на мирного соседа, но это священный долг, когда защищают Родину»</a:t>
            </a:r>
            <a:br>
              <a:rPr lang="ru-RU" smtClean="0"/>
            </a:br>
            <a:r>
              <a:rPr lang="ru-RU" smtClean="0"/>
              <a:t>                                   Ги де Мопассан</a:t>
            </a:r>
          </a:p>
          <a:p>
            <a:pPr algn="r" eaLnBrk="1" hangingPunct="1">
              <a:buFont typeface="Wingdings" pitchFamily="2" charset="2"/>
              <a:buNone/>
            </a:pPr>
            <a:endParaRPr lang="ru-RU" smtClean="0"/>
          </a:p>
          <a:p>
            <a:pPr algn="r" eaLnBrk="1" hangingPunct="1">
              <a:buFont typeface="Wingdings" pitchFamily="2" charset="2"/>
              <a:buNone/>
            </a:pPr>
            <a:endParaRPr lang="ru-RU" smtClean="0"/>
          </a:p>
          <a:p>
            <a:pPr algn="r" eaLnBrk="1" hangingPunct="1">
              <a:buFont typeface="Wingdings" pitchFamily="2" charset="2"/>
              <a:buNone/>
            </a:pPr>
            <a:endParaRPr lang="ru-RU" smtClean="0"/>
          </a:p>
          <a:p>
            <a:pPr algn="r" eaLnBrk="1" hangingPunct="1">
              <a:buFont typeface="Wingdings" pitchFamily="2" charset="2"/>
              <a:buNone/>
            </a:pPr>
            <a:endParaRPr lang="ru-RU" smtClean="0"/>
          </a:p>
          <a:p>
            <a:pPr algn="r" eaLnBrk="1" hangingPunct="1">
              <a:buFont typeface="Wingdings" pitchFamily="2" charset="2"/>
              <a:buNone/>
            </a:pPr>
            <a:r>
              <a:rPr lang="ru-RU" smtClean="0"/>
              <a:t>70-летию Великой Победы посвящается… </a:t>
            </a:r>
          </a:p>
        </p:txBody>
      </p:sp>
      <p:pic>
        <p:nvPicPr>
          <p:cNvPr id="15362" name="Рисунок 3" descr="gvozdik_13397304862931_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514600"/>
            <a:ext cx="2857500" cy="21431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AniLibriaTV-Stihi-o-voyne-Muzhestvo(supermuzlo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Гордость нашей школы</a:t>
            </a:r>
            <a:endParaRPr lang="ru-RU" dirty="0"/>
          </a:p>
        </p:txBody>
      </p:sp>
      <p:sp>
        <p:nvSpPr>
          <p:cNvPr id="33794" name="Содержимое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6781800" cy="4525963"/>
          </a:xfrm>
        </p:spPr>
        <p:txBody>
          <a:bodyPr/>
          <a:lstStyle/>
          <a:p>
            <a:pPr eaLnBrk="1" hangingPunct="1"/>
            <a:r>
              <a:rPr lang="ru-RU" sz="3200" smtClean="0"/>
              <a:t>Владимир Николаевич Пчелинцев </a:t>
            </a:r>
            <a:r>
              <a:rPr lang="ru-RU" smtClean="0"/>
              <a:t>в Сентябре 1941 года стал одним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из зачинателей снайперского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движения на Ленинградском фронте. </a:t>
            </a:r>
          </a:p>
          <a:p>
            <a:pPr eaLnBrk="1" hangingPunct="1"/>
            <a:r>
              <a:rPr lang="ru-RU" smtClean="0"/>
              <a:t>6 Февраля 1942 года удостоен звания Героя Советского Союза.</a:t>
            </a:r>
          </a:p>
          <a:p>
            <a:pPr eaLnBrk="1" hangingPunct="1"/>
            <a:r>
              <a:rPr lang="ru-RU" smtClean="0"/>
              <a:t>Всего уничтожил 456 солдат 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офицеров противника, в том числе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 не менее 14 снайперов. </a:t>
            </a:r>
          </a:p>
        </p:txBody>
      </p:sp>
      <p:pic>
        <p:nvPicPr>
          <p:cNvPr id="33795" name="Содержимое 3" descr="pchelin1.jpg">
            <a:hlinkClick r:id="rId2" action="ppaction://hlinkfile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>
          <a:xfrm>
            <a:off x="6324600" y="2362200"/>
            <a:ext cx="2419350" cy="2971800"/>
          </a:xfr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Освобождение Карелии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30 сентября 1944 года советские войска дошли до современной границы Карелии и выдворили последнего финского солдата с территории республики. </a:t>
            </a:r>
          </a:p>
        </p:txBody>
      </p:sp>
      <p:pic>
        <p:nvPicPr>
          <p:cNvPr id="4" name="Рисунок 3" descr="45b9b48ca299892c2d312e3dccd802bb_e5cfbacc4013ad4220460b27781dde45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657600"/>
            <a:ext cx="4152900" cy="2768600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Факты </a:t>
            </a:r>
            <a:r>
              <a:rPr lang="ru-RU" dirty="0"/>
              <a:t>о </a:t>
            </a:r>
            <a:r>
              <a:rPr lang="ru-RU" dirty="0" smtClean="0"/>
              <a:t>Карельском фронте</a:t>
            </a:r>
            <a:endParaRPr lang="ru-RU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Карельский фронт действовал дольше всех других фронтов Великой Отечественной — с 23 августа 1941 по 15 ноября 1944 г. </a:t>
            </a:r>
          </a:p>
          <a:p>
            <a:pPr eaLnBrk="1" hangingPunct="1"/>
            <a:r>
              <a:rPr lang="ru-RU" smtClean="0"/>
              <a:t>Карельский фронт имел самую большую протяжённость среди всех фронтов — до 1600 км в 1943 г. </a:t>
            </a:r>
          </a:p>
          <a:p>
            <a:pPr eaLnBrk="1" hangingPunct="1"/>
            <a:endParaRPr lang="ru-RU" smtClean="0"/>
          </a:p>
        </p:txBody>
      </p:sp>
      <p:pic>
        <p:nvPicPr>
          <p:cNvPr id="35843" name="Рисунок 3" descr="May_9_in_Moscow_by_inObr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114800"/>
            <a:ext cx="2286000" cy="2286000"/>
          </a:xfrm>
          <a:prstGeom prst="rect">
            <a:avLst/>
          </a:prstGeom>
          <a:noFill/>
          <a:ln w="57150">
            <a:solidFill>
              <a:srgbClr val="AF9738"/>
            </a:solidFill>
            <a:miter lim="800000"/>
            <a:headEnd/>
            <a:tailEnd/>
          </a:ln>
        </p:spPr>
      </p:pic>
      <p:pic>
        <p:nvPicPr>
          <p:cNvPr id="5" name="Рисунок 4" descr="IMG_10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114800"/>
            <a:ext cx="1371600" cy="2224088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Факты о Карельском фронте</a:t>
            </a:r>
            <a:endParaRPr lang="ru-RU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Имел особо сложные северные природно-климатические особенности. </a:t>
            </a:r>
          </a:p>
          <a:p>
            <a:pPr eaLnBrk="1" hangingPunct="1"/>
            <a:r>
              <a:rPr lang="ru-RU" smtClean="0"/>
              <a:t>Карельский фронт не отправлял в тыл страны на ремонт военную технику и вооружение. Этот ремонт делался в специальных частях и на предприятиях Карелии и Мурманской области. </a:t>
            </a:r>
          </a:p>
          <a:p>
            <a:pPr eaLnBrk="1" hangingPunct="1"/>
            <a:endParaRPr lang="ru-RU" smtClean="0"/>
          </a:p>
        </p:txBody>
      </p:sp>
      <p:pic>
        <p:nvPicPr>
          <p:cNvPr id="4" name="Рисунок 3" descr="post-10774-0-30695500-1370976319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572000"/>
            <a:ext cx="3009900" cy="2030413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Факты о Карельском фронте</a:t>
            </a:r>
            <a:endParaRPr lang="ru-RU" dirty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/>
              <a:t>Только на Карельском фронте для подвоза грузов использовались такие виды транспорта, как оленьи и собачьи упряжки. 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На Параде Победы сводный полк Карельского фронта шёл первым. С тех пор традиционно на парадах 9 мая знамя Карельского фронта несут первым среди знамён фронтов. </a:t>
            </a:r>
          </a:p>
        </p:txBody>
      </p:sp>
      <p:pic>
        <p:nvPicPr>
          <p:cNvPr id="5" name="Рисунок 4" descr="27136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4419600"/>
            <a:ext cx="3276600" cy="205740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Факты о Карельском фронте</a:t>
            </a:r>
            <a:endParaRPr lang="ru-RU" dirty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Единственный фронт, на одном из участков которого (в районе Мурманска) немецко-фашистские войска не смогли нарушить государственную границу СССР. 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38915" name="Рисунок 4" descr="kareliya-petrozavodsk-pamyatnik-partizanam-i-podpolschikam-0001871536-previ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581400"/>
            <a:ext cx="5486400" cy="3027363"/>
          </a:xfrm>
          <a:prstGeom prst="rect">
            <a:avLst/>
          </a:prstGeom>
          <a:noFill/>
          <a:ln w="57150">
            <a:solidFill>
              <a:srgbClr val="AF973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Мы изучаем свою историю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Наш классный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уголок: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«Партизанское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движение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 Карелии»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Встреча с ветераном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Чаркиным Алексеем Дмитриевичем</a:t>
            </a:r>
          </a:p>
        </p:txBody>
      </p:sp>
      <p:pic>
        <p:nvPicPr>
          <p:cNvPr id="39939" name="Picture 4" descr="IMG_20141015_152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600200"/>
            <a:ext cx="4735513" cy="38862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 прекращается дискуссия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 цене победы.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Но не подвергается сомнению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бесспорный факт: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подвиг советского народа,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отстоявшего в  жестокой 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бескомпромиссной битве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за независимость нашей Родины. </a:t>
            </a:r>
          </a:p>
          <a:p>
            <a:pPr eaLnBrk="1" hangingPunct="1"/>
            <a:endParaRPr lang="ru-RU" smtClean="0"/>
          </a:p>
        </p:txBody>
      </p:sp>
      <p:pic>
        <p:nvPicPr>
          <p:cNvPr id="40963" name="Picture 4" descr="Eni6tHqE2v9g96PE6EqsOSOTP1007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752600"/>
            <a:ext cx="2795588" cy="39624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9942" name="Pesni-o-voyne-Ot-geroev-bylyh-vremen(muzofon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44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  <p:audio>
              <p:cMediaNode numSld="3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Содержимое 2"/>
          <p:cNvSpPr>
            <a:spLocks noGrp="1"/>
          </p:cNvSpPr>
          <p:nvPr>
            <p:ph idx="4294967295"/>
          </p:nvPr>
        </p:nvSpPr>
        <p:spPr>
          <a:xfrm>
            <a:off x="152400" y="609600"/>
            <a:ext cx="8763000" cy="6019800"/>
          </a:xfrm>
        </p:spPr>
        <p:txBody>
          <a:bodyPr/>
          <a:lstStyle/>
          <a:p>
            <a:r>
              <a:rPr lang="ru-RU" smtClean="0"/>
              <a:t>Историк В. О. Ключевский сказал: </a:t>
            </a:r>
          </a:p>
          <a:p>
            <a:pPr>
              <a:buFont typeface="Wingdings 2" pitchFamily="18" charset="2"/>
              <a:buNone/>
            </a:pPr>
            <a:r>
              <a:rPr lang="ru-RU" b="1" smtClean="0"/>
              <a:t>    «Кто не помнит своего прошлого, у того нет будущего...»,</a:t>
            </a:r>
            <a:r>
              <a:rPr lang="ru-RU" smtClean="0"/>
              <a:t> и это действительно так. 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>     Задумайтесь только, сколько армян погибло при освобождении Сталинграда, сколько русских при освобождении Киева, сколько украинцев при освобождении Кавказа? Война не имеет национальностей.</a:t>
            </a:r>
          </a:p>
          <a:p>
            <a:r>
              <a:rPr lang="ru-RU" smtClean="0"/>
              <a:t>В ходе классного часа мы  убедились, что наши земляки сыграли большую роль в Великой Победе.</a:t>
            </a:r>
          </a:p>
          <a:p>
            <a:r>
              <a:rPr lang="ru-RU" smtClean="0"/>
              <a:t>Выяснили, что необходимо сохранить память о войне.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800" smtClean="0">
                <a:solidFill>
                  <a:srgbClr val="FFCC99"/>
                </a:solidFill>
              </a:rPr>
              <a:t>Спасибо за победу!!!</a:t>
            </a:r>
          </a:p>
        </p:txBody>
      </p:sp>
      <p:pic>
        <p:nvPicPr>
          <p:cNvPr id="48132" name="Picture 4" descr="dfba5d6f61269edf606d374e1157d8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743200"/>
            <a:ext cx="4876800" cy="3248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Цели: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F8F8F8"/>
                </a:solidFill>
              </a:rPr>
              <a:t>образовательные:  </a:t>
            </a:r>
            <a:r>
              <a:rPr lang="ru-RU" smtClean="0"/>
              <a:t>рассказать о войне, выяснить какое участие в ней принимали жители Карелии;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F8F8F8"/>
                </a:solidFill>
              </a:rPr>
              <a:t>воспитательные:</a:t>
            </a:r>
            <a:r>
              <a:rPr lang="ru-RU" smtClean="0">
                <a:solidFill>
                  <a:srgbClr val="F8F8F8"/>
                </a:solidFill>
              </a:rPr>
              <a:t>  с</a:t>
            </a:r>
            <a:r>
              <a:rPr lang="ru-RU" smtClean="0"/>
              <a:t>формировать у учащихся чувство гражданственности, патриотизма, ответственности за судьбу Отечества, готовности к ее защите; 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F8F8F8"/>
                </a:solidFill>
              </a:rPr>
              <a:t>развивающие:</a:t>
            </a:r>
            <a:r>
              <a:rPr lang="ru-RU" smtClean="0">
                <a:solidFill>
                  <a:srgbClr val="F8F8F8"/>
                </a:solidFill>
              </a:rPr>
              <a:t>  </a:t>
            </a:r>
            <a:r>
              <a:rPr lang="ru-RU" smtClean="0"/>
              <a:t>развивать умение учащихся выделять главное, анализировать, делать выводы.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Рефлексия: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нового Вы узнали о войне?</a:t>
            </a:r>
          </a:p>
          <a:p>
            <a:pPr eaLnBrk="1" hangingPunct="1"/>
            <a:r>
              <a:rPr lang="ru-RU" smtClean="0"/>
              <a:t>Кого из выпускников нашей школы можете назвать, как героев войны?</a:t>
            </a:r>
          </a:p>
          <a:p>
            <a:pPr eaLnBrk="1" hangingPunct="1"/>
            <a:r>
              <a:rPr lang="ru-RU" smtClean="0"/>
              <a:t>Какие факты можете назвать о войне?</a:t>
            </a:r>
          </a:p>
          <a:p>
            <a:pPr eaLnBrk="1" hangingPunct="1"/>
            <a:r>
              <a:rPr lang="ru-RU" smtClean="0"/>
              <a:t>Какие выводы можете сделать о войне?</a:t>
            </a:r>
          </a:p>
          <a:p>
            <a:pPr eaLnBrk="1" hangingPunct="1"/>
            <a:r>
              <a:rPr lang="ru-RU" smtClean="0"/>
              <a:t>Что можно сделать, чтоб не было войны?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Домашнее задание: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Задание на выбор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/>
            <a:r>
              <a:rPr lang="ru-RU" smtClean="0"/>
              <a:t>Нарисовать плакат о войне</a:t>
            </a:r>
          </a:p>
          <a:p>
            <a:pPr eaLnBrk="1" hangingPunct="1"/>
            <a:r>
              <a:rPr lang="ru-RU" smtClean="0"/>
              <a:t>Написать сочинение по теме: «Что бы я сказал президенту Украины…»</a:t>
            </a:r>
          </a:p>
          <a:p>
            <a:pPr eaLnBrk="1" hangingPunct="1"/>
            <a:r>
              <a:rPr lang="ru-RU" smtClean="0"/>
              <a:t>Сделать презентацию: «История моей семьи в истории войны»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Литература: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839200" cy="4937125"/>
          </a:xfrm>
        </p:spPr>
        <p:txBody>
          <a:bodyPr/>
          <a:lstStyle/>
          <a:p>
            <a:pPr eaLnBrk="1" hangingPunct="1"/>
            <a:r>
              <a:rPr lang="ru-RU" sz="2000" smtClean="0"/>
              <a:t>Бабин А.И. Карельский фронт в Великой Отечественной войне 1941-1945 гг.: военно-исторический очерк .М.: Наука, 1984. - 358с.</a:t>
            </a:r>
          </a:p>
          <a:p>
            <a:pPr eaLnBrk="1" hangingPunct="1"/>
            <a:r>
              <a:rPr lang="ru-RU" sz="2000" smtClean="0"/>
              <a:t>Гардин Е.С. Героям Родины слава ! Петрозаводск : Карелия, 1985. – 302 с. </a:t>
            </a:r>
          </a:p>
          <a:p>
            <a:pPr eaLnBrk="1" hangingPunct="1"/>
            <a:r>
              <a:rPr lang="ru-RU" sz="2000" smtClean="0"/>
              <a:t>Государственная программа «Патриотическое воспитание граждан РФ на 2006 – 2010 годы», М.: 2006.</a:t>
            </a:r>
          </a:p>
          <a:p>
            <a:pPr eaLnBrk="1" hangingPunct="1"/>
            <a:r>
              <a:rPr lang="ru-RU" sz="2000" smtClean="0"/>
              <a:t>Гусаров Д.Я.За чертой милосердия. Петрозаводск : Карелия, 1977.– 360с. </a:t>
            </a:r>
          </a:p>
          <a:p>
            <a:pPr eaLnBrk="1" hangingPunct="1"/>
            <a:r>
              <a:rPr lang="ru-RU" sz="2000" smtClean="0"/>
              <a:t>Климова А.В. Макуров  В.Г. По обе стороны Карельского фронта, 1941-1944: документы и материалы . Петрозаводск : Карелия, 1995. – 636 с. </a:t>
            </a:r>
          </a:p>
          <a:p>
            <a:pPr eaLnBrk="1" hangingPunct="1"/>
            <a:r>
              <a:rPr lang="ru-RU" sz="2000" smtClean="0"/>
              <a:t>Костин А.Г. Пудожане на войне: письма и воспоминания участников войны. Пудож : Приз, 1995. – 106 с.</a:t>
            </a:r>
          </a:p>
          <a:p>
            <a:pPr eaLnBrk="1" hangingPunct="1"/>
            <a:r>
              <a:rPr lang="ru-RU" sz="2000" smtClean="0"/>
              <a:t>Морозов К. А., Александров Д. С. Карелия в годы Великой Отечественной войны. 1941-1945 .Петрозаводск: Карелия, 1975.- 447 с.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Ресурсы интернет: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hlinkClick r:id="rId2"/>
              </a:rPr>
              <a:t>Книги о Карельском фронте</a:t>
            </a:r>
            <a:endParaRPr lang="ru-RU" smtClean="0"/>
          </a:p>
          <a:p>
            <a:pPr eaLnBrk="1" hangingPunct="1"/>
            <a:r>
              <a:rPr lang="ru-RU" smtClean="0">
                <a:hlinkClick r:id="rId3"/>
              </a:rPr>
              <a:t>Дмитрий Гусаров</a:t>
            </a:r>
            <a:endParaRPr lang="ru-RU" smtClean="0"/>
          </a:p>
          <a:p>
            <a:pPr eaLnBrk="1" hangingPunct="1"/>
            <a:r>
              <a:rPr lang="ru-RU" smtClean="0">
                <a:hlinkClick r:id="rId4"/>
              </a:rPr>
              <a:t>Книга финского историка</a:t>
            </a:r>
            <a:endParaRPr lang="ru-RU" smtClean="0"/>
          </a:p>
          <a:p>
            <a:pPr eaLnBrk="1" hangingPunct="1"/>
            <a:r>
              <a:rPr lang="ru-RU" smtClean="0">
                <a:hlinkClick r:id="rId5"/>
              </a:rPr>
              <a:t>Оборона Петрозаводска</a:t>
            </a:r>
            <a:endParaRPr lang="ru-RU" smtClean="0"/>
          </a:p>
          <a:p>
            <a:pPr eaLnBrk="1" hangingPunct="1"/>
            <a:r>
              <a:rPr lang="ru-RU" smtClean="0">
                <a:hlinkClick r:id="rId6"/>
              </a:rPr>
              <a:t>Финские концлагеря</a:t>
            </a:r>
            <a:endParaRPr lang="ru-RU" smtClean="0"/>
          </a:p>
          <a:p>
            <a:pPr eaLnBrk="1" hangingPunct="1"/>
            <a:r>
              <a:rPr lang="ru-RU" smtClean="0">
                <a:hlinkClick r:id="rId7"/>
              </a:rPr>
              <a:t>О Владимире Пчелинцеве</a:t>
            </a: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9925" indent="-533400"/>
            <a:r>
              <a:rPr lang="ru-RU" altLang="ja-JP" sz="2400" smtClean="0">
                <a:hlinkClick r:id="rId2"/>
              </a:rPr>
              <a:t>http://www.pobeda1945.su/frontovik/24148</a:t>
            </a:r>
            <a:endParaRPr lang="ru-RU" altLang="ja-JP" sz="2400" smtClean="0">
              <a:hlinkClick r:id="rId3"/>
            </a:endParaRPr>
          </a:p>
          <a:p>
            <a:pPr marL="669925" indent="-533400"/>
            <a:r>
              <a:rPr lang="ru-RU" altLang="ja-JP" sz="2400" smtClean="0">
                <a:hlinkClick r:id="rId3"/>
              </a:rPr>
              <a:t>http://writerstob.narod.ru/writers/gusarov.htm</a:t>
            </a:r>
            <a:endParaRPr lang="en-US" altLang="ja-JP" sz="2400" smtClean="0">
              <a:latin typeface="Times New Roman" pitchFamily="18" charset="0"/>
              <a:ea typeface="ＭＳ Ｐゴシック" charset="-128"/>
              <a:hlinkClick r:id="rId4"/>
            </a:endParaRPr>
          </a:p>
          <a:p>
            <a:pPr marL="669925" indent="-533400"/>
            <a:r>
              <a:rPr lang="en-US" altLang="ja-JP" sz="2400" smtClean="0">
                <a:latin typeface="Times New Roman" pitchFamily="18" charset="0"/>
                <a:ea typeface="ＭＳ Ｐゴシック" charset="-128"/>
                <a:hlinkClick r:id="rId4"/>
              </a:rPr>
              <a:t>http</a:t>
            </a:r>
            <a:r>
              <a:rPr lang="ru-RU" altLang="ja-JP" sz="2400" smtClean="0">
                <a:hlinkClick r:id="rId4"/>
              </a:rPr>
              <a:t>://</a:t>
            </a:r>
            <a:r>
              <a:rPr lang="en-US" altLang="ja-JP" sz="2400" smtClean="0">
                <a:latin typeface="Times New Roman" pitchFamily="18" charset="0"/>
                <a:ea typeface="ＭＳ Ｐゴシック" charset="-128"/>
                <a:hlinkClick r:id="rId4"/>
              </a:rPr>
              <a:t>pobeda</a:t>
            </a:r>
            <a:r>
              <a:rPr lang="ru-RU" altLang="ja-JP" sz="2400" smtClean="0">
                <a:hlinkClick r:id="rId4"/>
              </a:rPr>
              <a:t>.</a:t>
            </a:r>
            <a:r>
              <a:rPr lang="en-US" altLang="ja-JP" sz="2400" smtClean="0">
                <a:latin typeface="Times New Roman" pitchFamily="18" charset="0"/>
                <a:ea typeface="ＭＳ Ｐゴシック" charset="-128"/>
                <a:hlinkClick r:id="rId4"/>
              </a:rPr>
              <a:t>gov</a:t>
            </a:r>
            <a:r>
              <a:rPr lang="ru-RU" altLang="ja-JP" sz="2400" smtClean="0">
                <a:hlinkClick r:id="rId4"/>
              </a:rPr>
              <a:t>.</a:t>
            </a:r>
            <a:r>
              <a:rPr lang="en-US" altLang="ja-JP" sz="2400" smtClean="0">
                <a:latin typeface="Times New Roman" pitchFamily="18" charset="0"/>
                <a:ea typeface="ＭＳ Ｐゴシック" charset="-128"/>
                <a:hlinkClick r:id="rId4"/>
              </a:rPr>
              <a:t>karelia</a:t>
            </a:r>
            <a:r>
              <a:rPr lang="ru-RU" altLang="ja-JP" sz="2400" smtClean="0">
                <a:hlinkClick r:id="rId4"/>
              </a:rPr>
              <a:t>.</a:t>
            </a:r>
            <a:r>
              <a:rPr lang="en-US" altLang="ja-JP" sz="2400" smtClean="0">
                <a:latin typeface="Times New Roman" pitchFamily="18" charset="0"/>
                <a:ea typeface="ＭＳ Ｐゴシック" charset="-128"/>
                <a:hlinkClick r:id="rId4"/>
              </a:rPr>
              <a:t>ru</a:t>
            </a:r>
            <a:r>
              <a:rPr lang="ru-RU" altLang="ja-JP" sz="2400" smtClean="0">
                <a:hlinkClick r:id="rId4"/>
              </a:rPr>
              <a:t>/</a:t>
            </a:r>
            <a:r>
              <a:rPr lang="en-US" altLang="ja-JP" sz="2400" smtClean="0">
                <a:latin typeface="Times New Roman" pitchFamily="18" charset="0"/>
                <a:ea typeface="ＭＳ Ｐゴシック" charset="-128"/>
                <a:hlinkClick r:id="rId4"/>
              </a:rPr>
              <a:t>Veteran</a:t>
            </a:r>
            <a:r>
              <a:rPr lang="ru-RU" altLang="ja-JP" sz="2400" smtClean="0">
                <a:hlinkClick r:id="rId4"/>
              </a:rPr>
              <a:t>/</a:t>
            </a:r>
            <a:r>
              <a:rPr lang="en-US" altLang="ja-JP" sz="2400" smtClean="0">
                <a:latin typeface="Times New Roman" pitchFamily="18" charset="0"/>
                <a:ea typeface="ＭＳ Ｐゴシック" charset="-128"/>
                <a:hlinkClick r:id="rId4"/>
              </a:rPr>
              <a:t>memory</a:t>
            </a:r>
            <a:r>
              <a:rPr lang="ru-RU" altLang="ja-JP" sz="2400" smtClean="0">
                <a:hlinkClick r:id="rId4"/>
              </a:rPr>
              <a:t>.</a:t>
            </a:r>
            <a:r>
              <a:rPr lang="en-US" altLang="ja-JP" sz="2400" smtClean="0">
                <a:latin typeface="Times New Roman" pitchFamily="18" charset="0"/>
                <a:ea typeface="ＭＳ Ｐゴシック" charset="-128"/>
                <a:hlinkClick r:id="rId4"/>
              </a:rPr>
              <a:t>html</a:t>
            </a:r>
            <a:endParaRPr lang="ru-RU" altLang="ja-JP" sz="2400" smtClean="0">
              <a:hlinkClick r:id="rId5"/>
            </a:endParaRPr>
          </a:p>
          <a:p>
            <a:pPr marL="669925" indent="-533400"/>
            <a:r>
              <a:rPr lang="ru-RU" altLang="ja-JP" sz="2400" smtClean="0">
                <a:hlinkClick r:id="rId5"/>
              </a:rPr>
              <a:t>http://www.warheroes.ru/hero/hero.asp?Hero_id=2008</a:t>
            </a:r>
            <a:endParaRPr lang="ru-RU" altLang="ja-JP" sz="2400" smtClean="0">
              <a:hlinkClick r:id="rId6"/>
            </a:endParaRPr>
          </a:p>
          <a:p>
            <a:pPr marL="669925" indent="-533400"/>
            <a:r>
              <a:rPr lang="ru-RU" altLang="ja-JP" sz="2400" smtClean="0">
                <a:hlinkClick r:id="rId6"/>
              </a:rPr>
              <a:t>http://www.otvoyna.ru/gertva.htm</a:t>
            </a:r>
            <a:endParaRPr lang="ru-RU" altLang="ja-JP" sz="2400" smtClean="0">
              <a:hlinkClick r:id="rId7"/>
            </a:endParaRPr>
          </a:p>
          <a:p>
            <a:pPr marL="669925" indent="-533400"/>
            <a:r>
              <a:rPr lang="ru-RU" altLang="ja-JP" sz="2400" smtClean="0">
                <a:hlinkClick r:id="rId7"/>
              </a:rPr>
              <a:t>http://avtor.karelia.ru/elbibl/gnetnev/karelskij_phront.pdf</a:t>
            </a:r>
            <a:endParaRPr lang="ru-RU" altLang="ja-JP" sz="2400" smtClean="0">
              <a:hlinkClick r:id="rId8"/>
            </a:endParaRPr>
          </a:p>
          <a:p>
            <a:pPr marL="669925" indent="-533400"/>
            <a:r>
              <a:rPr lang="ru-RU" altLang="ja-JP" sz="2400" smtClean="0">
                <a:hlinkClick r:id="rId8"/>
              </a:rPr>
              <a:t>http://findfactsabout.ru/p/1499783</a:t>
            </a:r>
            <a:endParaRPr lang="ru-RU" altLang="ja-JP" sz="2400" smtClean="0">
              <a:hlinkClick r:id="rId9"/>
            </a:endParaRPr>
          </a:p>
          <a:p>
            <a:pPr marL="669925" indent="-533400"/>
            <a:r>
              <a:rPr lang="ru-RU" altLang="ja-JP" sz="2400" smtClean="0">
                <a:hlinkClick r:id="rId9"/>
              </a:rPr>
              <a:t>http://library.karelia.ru/karelfront/main.html</a:t>
            </a:r>
            <a:r>
              <a:rPr lang="ru-RU" altLang="ja-JP" sz="2400" smtClean="0"/>
              <a:t/>
            </a:r>
            <a:br>
              <a:rPr lang="ru-RU" altLang="ja-JP" sz="2400" smtClean="0"/>
            </a:br>
            <a:r>
              <a:rPr lang="ru-RU" altLang="ja-JP" sz="2400" smtClean="0"/>
              <a:t/>
            </a:r>
            <a:br>
              <a:rPr lang="ru-RU" altLang="ja-JP" sz="2400" smtClean="0"/>
            </a:br>
            <a:endParaRPr lang="ru-RU" sz="24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Задачи: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296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mtClean="0"/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формировать патриотическое сознание и гражданское поведение;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развивать нравственные качества: гуманизм, совесть, честь, долг, товарищество, коллективизм, доброту, милосердие;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/>
              <a:t>изучить участие в войне наших земляков.</a:t>
            </a:r>
          </a:p>
          <a:p>
            <a:pPr eaLnBrk="1" hangingPunct="1">
              <a:lnSpc>
                <a:spcPct val="8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Порядок работы: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 eaLnBrk="1" hangingPunct="1"/>
            <a:r>
              <a:rPr lang="ru-RU" smtClean="0"/>
              <a:t>Историческая справка о ВОВ</a:t>
            </a:r>
          </a:p>
          <a:p>
            <a:pPr eaLnBrk="1" hangingPunct="1"/>
            <a:r>
              <a:rPr lang="ru-RU" smtClean="0"/>
              <a:t>Партизанское движение в Карелии</a:t>
            </a:r>
          </a:p>
          <a:p>
            <a:pPr eaLnBrk="1" hangingPunct="1"/>
            <a:r>
              <a:rPr lang="ru-RU" smtClean="0"/>
              <a:t>Карельские писатели о войне</a:t>
            </a:r>
          </a:p>
          <a:p>
            <a:pPr eaLnBrk="1" hangingPunct="1"/>
            <a:r>
              <a:rPr lang="ru-RU" smtClean="0"/>
              <a:t>Освобождение Карелии</a:t>
            </a:r>
          </a:p>
          <a:p>
            <a:pPr eaLnBrk="1" hangingPunct="1"/>
            <a:r>
              <a:rPr lang="ru-RU" smtClean="0"/>
              <a:t>Факты о Карельском фронте</a:t>
            </a:r>
          </a:p>
          <a:p>
            <a:pPr eaLnBrk="1" hangingPunct="1"/>
            <a:r>
              <a:rPr lang="ru-RU" smtClean="0"/>
              <a:t>Домашнее задание</a:t>
            </a:r>
          </a:p>
          <a:p>
            <a:pPr eaLnBrk="1" hangingPunct="1"/>
            <a:r>
              <a:rPr lang="ru-RU" smtClean="0"/>
              <a:t>Использованные 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/>
              <a:t>Историческая справка о ВОВ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/>
              <a:t>В этом году наша страна, весь мир отмечает в мае 7о-летие Победы в Великой Отечественной войне. Четыре долгих года войны навсегда вошли в биографии людей старшего поколения. Их подвиг не померкнет в веках. </a:t>
            </a:r>
          </a:p>
        </p:txBody>
      </p:sp>
      <p:pic>
        <p:nvPicPr>
          <p:cNvPr id="19459" name="Рисунок 10" descr="366706_10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267200"/>
            <a:ext cx="3429000" cy="2297113"/>
          </a:xfrm>
          <a:prstGeom prst="rect">
            <a:avLst/>
          </a:prstGeom>
          <a:noFill/>
          <a:ln w="57150">
            <a:solidFill>
              <a:srgbClr val="AF973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А что вы знаете о Великой Отечественной Войне?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7526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22 июня 1941 года –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9 мая 1945 года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Между этими двумя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датами лежат 1418 дней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и ночей войны, какой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еще не знало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человечество по жестокости,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разрушениям и человеческим жертвам. 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20483" name="Picture 4" descr="1336499969_victory_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981200"/>
            <a:ext cx="3124200" cy="234315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Потери в войне 1941-1945 г.г.</a:t>
            </a:r>
            <a:endParaRPr lang="ru-RU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Tx/>
              <a:buFont typeface="Symbol" pitchFamily="18" charset="2"/>
              <a:buNone/>
            </a:pPr>
            <a:r>
              <a:rPr lang="ru-RU" smtClean="0"/>
              <a:t>Общие демографические</a:t>
            </a:r>
          </a:p>
          <a:p>
            <a:pPr eaLnBrk="1" hangingPunct="1">
              <a:buSzTx/>
              <a:buFont typeface="Wingdings 2" pitchFamily="18" charset="2"/>
              <a:buNone/>
            </a:pPr>
            <a:r>
              <a:rPr lang="ru-RU" smtClean="0"/>
              <a:t>потери (включающие </a:t>
            </a:r>
          </a:p>
          <a:p>
            <a:pPr eaLnBrk="1" hangingPunct="1">
              <a:buSzTx/>
              <a:buFont typeface="Wingdings 2" pitchFamily="18" charset="2"/>
              <a:buNone/>
            </a:pPr>
            <a:r>
              <a:rPr lang="ru-RU" smtClean="0"/>
              <a:t>погибшее мирное </a:t>
            </a:r>
          </a:p>
          <a:p>
            <a:pPr eaLnBrk="1" hangingPunct="1">
              <a:buSzTx/>
              <a:buFont typeface="Wingdings 2" pitchFamily="18" charset="2"/>
              <a:buNone/>
            </a:pPr>
            <a:r>
              <a:rPr lang="ru-RU" smtClean="0"/>
              <a:t>население на оккупированной </a:t>
            </a:r>
          </a:p>
          <a:p>
            <a:pPr eaLnBrk="1" hangingPunct="1">
              <a:buSzTx/>
              <a:buFont typeface="Wingdings 2" pitchFamily="18" charset="2"/>
              <a:buNone/>
            </a:pPr>
            <a:r>
              <a:rPr lang="ru-RU" smtClean="0"/>
              <a:t>территории и повышенную </a:t>
            </a:r>
          </a:p>
          <a:p>
            <a:pPr eaLnBrk="1" hangingPunct="1">
              <a:buSzTx/>
              <a:buFont typeface="Wingdings 2" pitchFamily="18" charset="2"/>
              <a:buNone/>
            </a:pPr>
            <a:r>
              <a:rPr lang="ru-RU" smtClean="0"/>
              <a:t>смертность на остальной </a:t>
            </a:r>
          </a:p>
          <a:p>
            <a:pPr eaLnBrk="1" hangingPunct="1">
              <a:buSzTx/>
              <a:buFont typeface="Wingdings 2" pitchFamily="18" charset="2"/>
              <a:buNone/>
            </a:pPr>
            <a:r>
              <a:rPr lang="ru-RU" smtClean="0"/>
              <a:t>территории </a:t>
            </a:r>
          </a:p>
          <a:p>
            <a:pPr eaLnBrk="1" hangingPunct="1">
              <a:buSzTx/>
              <a:buFont typeface="Wingdings 2" pitchFamily="18" charset="2"/>
              <a:buNone/>
            </a:pPr>
            <a:r>
              <a:rPr lang="ru-RU" smtClean="0"/>
              <a:t>СССР от невзгод войны) - </a:t>
            </a:r>
          </a:p>
          <a:p>
            <a:pPr eaLnBrk="1" hangingPunct="1">
              <a:buSzTx/>
              <a:buFont typeface="Wingdings 2" pitchFamily="18" charset="2"/>
              <a:buNone/>
            </a:pPr>
            <a:r>
              <a:rPr lang="ru-RU" b="1" smtClean="0"/>
              <a:t>26,6 миллионов</a:t>
            </a:r>
            <a:r>
              <a:rPr lang="ru-RU" smtClean="0"/>
              <a:t> человек</a:t>
            </a:r>
          </a:p>
          <a:p>
            <a:pPr eaLnBrk="1" hangingPunct="1">
              <a:buSzTx/>
              <a:buFont typeface="Wingdings 2" pitchFamily="18" charset="2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1507" name="Picture 4" descr="Eni6tHqE2v9g96PE6EqsOSOTP1007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057400"/>
            <a:ext cx="2362200" cy="32004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Финская оккупация</a:t>
            </a:r>
            <a:endParaRPr lang="ru-RU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98120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В </a:t>
            </a:r>
            <a:r>
              <a:rPr lang="ru-RU" smtClean="0">
                <a:hlinkClick r:id="rId2" tooltip="1941 (ещё не написано)"/>
              </a:rPr>
              <a:t>1941</a:t>
            </a:r>
            <a:r>
              <a:rPr lang="ru-RU" smtClean="0"/>
              <a:t>—</a:t>
            </a:r>
            <a:r>
              <a:rPr lang="ru-RU" smtClean="0">
                <a:hlinkClick r:id="rId3" tooltip="1944 (ещё не написано)"/>
              </a:rPr>
              <a:t>1944</a:t>
            </a:r>
            <a:r>
              <a:rPr lang="ru-RU" smtClean="0"/>
              <a:t> годах финская армия оккупировала восточную Карелию, которая никогда не принадлежала ни Финляндии, ни Швеции, в составе которой находилась Финляндия до </a:t>
            </a:r>
            <a:r>
              <a:rPr lang="ru-RU" smtClean="0">
                <a:hlinkClick r:id="rId4" tooltip="1809 (ещё не написано)"/>
              </a:rPr>
              <a:t>1809</a:t>
            </a:r>
            <a:r>
              <a:rPr lang="ru-RU" smtClean="0"/>
              <a:t> года. В Карелии был установлен режим террора, направленный против нефинноязычного населения этой территории.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875</TotalTime>
  <Words>997</Words>
  <Application>Microsoft PowerPoint</Application>
  <PresentationFormat>Экран (4:3)</PresentationFormat>
  <Paragraphs>151</Paragraphs>
  <Slides>34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5" baseType="lpstr">
      <vt:lpstr>Tahoma</vt:lpstr>
      <vt:lpstr>Arial</vt:lpstr>
      <vt:lpstr>Times New Roman</vt:lpstr>
      <vt:lpstr>Wingdings 2</vt:lpstr>
      <vt:lpstr>Wingdings</vt:lpstr>
      <vt:lpstr>Wingdings 3</vt:lpstr>
      <vt:lpstr>Calibri</vt:lpstr>
      <vt:lpstr>Symbol</vt:lpstr>
      <vt:lpstr>돋움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серг</cp:lastModifiedBy>
  <cp:revision>95</cp:revision>
  <cp:lastPrinted>1601-01-01T00:00:00Z</cp:lastPrinted>
  <dcterms:created xsi:type="dcterms:W3CDTF">1601-01-01T00:00:00Z</dcterms:created>
  <dcterms:modified xsi:type="dcterms:W3CDTF">2014-11-23T16:54:22Z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