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928A4-63ED-4A2E-AF1A-C7F9415E9680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F7736-42FE-411E-BA0C-7334250C15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845899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22A60-24EF-448C-AEAB-6263ADA0651D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7D6EC-998A-4CAB-86A1-D4E9FCB64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862837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D79C7-A1E3-4075-BD6C-8E5E7D585E71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9EBD4-ED9F-42D8-85DC-9E4DEE2EA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24247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4E60D-AFB7-42BD-B704-CA71F02662FA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6EBB1-F863-40F6-B8E6-1A74FC24FD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123204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70841-802E-4E57-BA16-55118CA3E48D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4E636-6DF8-4069-B519-2827F51B7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217401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CD91A-524C-4314-A1C6-ABBBE3949C5E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05F63-A321-459D-8643-8C2320D696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704020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49D24-8290-4F8D-AC75-ED89EF010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75A76-946F-4458-A668-358374C54FE3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781539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5DA64-A1C7-4F50-83A1-D4256D6396BA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E507D-EAB6-4831-984F-75BCB0372D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942100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FA26F-2C39-4F7E-9860-C247A9962B33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980F3-F941-4B04-8B03-002DDE36F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557044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35D41-6F03-411A-B024-A321A5BA75C6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E1636-59D1-41A1-9F62-455A5EBBE1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666456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1B294-05B6-4412-B4F8-6F17D61C4827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B1E51-ACD5-421C-950C-0B5E16095E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1809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B6B7A89-427B-403C-9AFC-632BA4F2415E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A51147D-A79E-40D9-9EEE-29906FD81E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1" r:id="rId1"/>
    <p:sldLayoutId id="2147483843" r:id="rId2"/>
    <p:sldLayoutId id="2147483852" r:id="rId3"/>
    <p:sldLayoutId id="2147483844" r:id="rId4"/>
    <p:sldLayoutId id="2147483853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transition>
    <p:wipe dir="r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smtClean="0">
                <a:solidFill>
                  <a:schemeClr val="bg2">
                    <a:lumMod val="75000"/>
                  </a:schemeClr>
                </a:solidFill>
              </a:rPr>
              <a:t>Полноценное питание</a:t>
            </a:r>
            <a:endParaRPr lang="ru-RU" sz="400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57188" y="1500188"/>
            <a:ext cx="271462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70C0"/>
                </a:solidFill>
              </a:rPr>
              <a:t>Белки</a:t>
            </a:r>
          </a:p>
        </p:txBody>
      </p:sp>
      <p:sp>
        <p:nvSpPr>
          <p:cNvPr id="5" name="Овал 4"/>
          <p:cNvSpPr/>
          <p:nvPr/>
        </p:nvSpPr>
        <p:spPr>
          <a:xfrm>
            <a:off x="285750" y="5500688"/>
            <a:ext cx="264318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70C0"/>
                </a:solidFill>
              </a:rPr>
              <a:t>Углеводы</a:t>
            </a:r>
          </a:p>
        </p:txBody>
      </p:sp>
      <p:sp>
        <p:nvSpPr>
          <p:cNvPr id="6" name="Овал 5"/>
          <p:cNvSpPr/>
          <p:nvPr/>
        </p:nvSpPr>
        <p:spPr>
          <a:xfrm>
            <a:off x="6215063" y="5572125"/>
            <a:ext cx="2700337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70C0"/>
                </a:solidFill>
              </a:rPr>
              <a:t>Витамины</a:t>
            </a:r>
          </a:p>
        </p:txBody>
      </p:sp>
      <p:sp>
        <p:nvSpPr>
          <p:cNvPr id="7" name="Овал 6"/>
          <p:cNvSpPr/>
          <p:nvPr/>
        </p:nvSpPr>
        <p:spPr>
          <a:xfrm>
            <a:off x="6000750" y="1500188"/>
            <a:ext cx="284321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70C0"/>
                </a:solidFill>
              </a:rPr>
              <a:t>Жиры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rot="16200000" flipH="1">
            <a:off x="1428751" y="2428875"/>
            <a:ext cx="1071562" cy="928687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6607969" y="2464594"/>
            <a:ext cx="1071562" cy="857250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1629569" y="4656932"/>
            <a:ext cx="990600" cy="677862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V="1">
            <a:off x="6765132" y="4736306"/>
            <a:ext cx="785812" cy="885825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31" name="Picture 1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0313" y="2571750"/>
            <a:ext cx="4143375" cy="2930525"/>
          </a:xfr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346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smtClean="0">
                <a:solidFill>
                  <a:schemeClr val="bg2">
                    <a:lumMod val="75000"/>
                  </a:schemeClr>
                </a:solidFill>
              </a:rPr>
              <a:t>Белки – основной материал, из которого построены клетки и ткани нашего организма</a:t>
            </a:r>
            <a:endParaRPr lang="ru-RU" sz="280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571625"/>
            <a:ext cx="1785938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928813"/>
            <a:ext cx="1714500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45" r="-2"/>
          <a:stretch>
            <a:fillRect/>
          </a:stretch>
        </p:blipFill>
        <p:spPr bwMode="auto">
          <a:xfrm>
            <a:off x="714375" y="4286250"/>
            <a:ext cx="1643063" cy="197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4429125"/>
            <a:ext cx="1881187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5214938"/>
            <a:ext cx="2214562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175" y="1285875"/>
            <a:ext cx="2786063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3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2857500" y="2928938"/>
            <a:ext cx="3357563" cy="2000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rgbClr val="0070C0"/>
                </a:solidFill>
              </a:rPr>
              <a:t>Продукты, содержащие белок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8587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smtClean="0">
                <a:solidFill>
                  <a:schemeClr val="bg2">
                    <a:lumMod val="75000"/>
                  </a:schemeClr>
                </a:solidFill>
              </a:rPr>
              <a:t>Жиры – богатейший источник энергии, участвует в процессах роста и развития человека</a:t>
            </a:r>
            <a:endParaRPr lang="ru-RU" sz="280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643063"/>
            <a:ext cx="2643187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3857625"/>
            <a:ext cx="197485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1714500"/>
            <a:ext cx="257175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4286250"/>
            <a:ext cx="2643187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321050" y="1714500"/>
            <a:ext cx="2501900" cy="2000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rgbClr val="0070C0"/>
                </a:solidFill>
              </a:rPr>
              <a:t>Продукты, содержащие жиры</a:t>
            </a: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4214813"/>
            <a:ext cx="2786063" cy="216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smtClean="0">
                <a:solidFill>
                  <a:schemeClr val="bg2">
                    <a:lumMod val="75000"/>
                  </a:schemeClr>
                </a:solidFill>
              </a:rPr>
              <a:t>Углеводы – способствуют экономному расходованию белка</a:t>
            </a:r>
            <a:endParaRPr lang="ru-RU" sz="280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643063"/>
            <a:ext cx="2643187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3857625"/>
            <a:ext cx="2071688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1" t="-987" r="6059"/>
          <a:stretch>
            <a:fillRect/>
          </a:stretch>
        </p:blipFill>
        <p:spPr bwMode="auto">
          <a:xfrm>
            <a:off x="6215063" y="1643063"/>
            <a:ext cx="2500312" cy="209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4286250"/>
            <a:ext cx="2667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14688" y="1714500"/>
            <a:ext cx="2714625" cy="2071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rgbClr val="0070C0"/>
                </a:solidFill>
              </a:rPr>
              <a:t>Продукты, содержащие углеводы</a:t>
            </a:r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4000500"/>
            <a:ext cx="2000250" cy="247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346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smtClean="0">
                <a:solidFill>
                  <a:schemeClr val="bg2">
                    <a:lumMod val="75000"/>
                  </a:schemeClr>
                </a:solidFill>
              </a:rPr>
              <a:t>Витамины необходимы для нормального функционирования организма</a:t>
            </a:r>
            <a:endParaRPr lang="ru-RU" sz="280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1571625"/>
            <a:ext cx="20002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3714750"/>
            <a:ext cx="21431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4572000"/>
            <a:ext cx="2444750" cy="162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3429000"/>
            <a:ext cx="2357438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TextBox 6"/>
          <p:cNvSpPr txBox="1">
            <a:spLocks noChangeArrowheads="1"/>
          </p:cNvSpPr>
          <p:nvPr/>
        </p:nvSpPr>
        <p:spPr bwMode="auto">
          <a:xfrm>
            <a:off x="3714750" y="1500188"/>
            <a:ext cx="442912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70C0"/>
                </a:solidFill>
                <a:latin typeface="Arial" charset="0"/>
              </a:rPr>
              <a:t>Витамин С повышает сопротивляемость организма, поддерживает процессы кроветворения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85813" y="285750"/>
            <a:ext cx="7572375" cy="1143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eaLnBrk="0" hangingPunct="0">
              <a:defRPr/>
            </a:pP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7550" y="1857375"/>
            <a:ext cx="3330575" cy="1708150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85728"/>
            <a:ext cx="7572375" cy="142876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280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80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280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80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280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80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280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80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280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80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280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80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280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80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280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80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280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80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280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80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280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800" smtClean="0">
                <a:solidFill>
                  <a:schemeClr val="bg2">
                    <a:lumMod val="75000"/>
                  </a:schemeClr>
                </a:solidFill>
              </a:rPr>
              <a:t>Витамины необходимы для нормального функционирования организма</a:t>
            </a:r>
            <a:br>
              <a:rPr lang="ru-RU" sz="2800" smtClean="0">
                <a:solidFill>
                  <a:schemeClr val="bg2">
                    <a:lumMod val="75000"/>
                  </a:schemeClr>
                </a:solidFill>
              </a:rPr>
            </a:br>
            <a:endParaRPr lang="ru-RU" sz="280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24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4000500"/>
            <a:ext cx="3143250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Box 9"/>
          <p:cNvSpPr txBox="1">
            <a:spLocks noChangeArrowheads="1"/>
          </p:cNvSpPr>
          <p:nvPr/>
        </p:nvSpPr>
        <p:spPr bwMode="auto">
          <a:xfrm>
            <a:off x="4697413" y="2071688"/>
            <a:ext cx="34178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70C0"/>
                </a:solidFill>
                <a:latin typeface="Arial" charset="0"/>
              </a:rPr>
              <a:t>Витамин </a:t>
            </a:r>
            <a:r>
              <a:rPr lang="en-US" altLang="ru-RU" sz="2400">
                <a:solidFill>
                  <a:srgbClr val="0070C0"/>
                </a:solidFill>
                <a:latin typeface="Arial" charset="0"/>
              </a:rPr>
              <a:t>D </a:t>
            </a:r>
            <a:r>
              <a:rPr lang="ru-RU" altLang="ru-RU" sz="2400">
                <a:solidFill>
                  <a:srgbClr val="0070C0"/>
                </a:solidFill>
                <a:latin typeface="Arial" charset="0"/>
              </a:rPr>
              <a:t>необходим для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70C0"/>
                </a:solidFill>
                <a:latin typeface="Arial" charset="0"/>
              </a:rPr>
              <a:t>прочности костей</a:t>
            </a:r>
          </a:p>
        </p:txBody>
      </p:sp>
      <p:pic>
        <p:nvPicPr>
          <p:cNvPr id="1024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3714750"/>
            <a:ext cx="3167063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813" y="285728"/>
            <a:ext cx="7572375" cy="128588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smtClean="0">
                <a:solidFill>
                  <a:schemeClr val="bg2">
                    <a:lumMod val="75000"/>
                  </a:schemeClr>
                </a:solidFill>
              </a:rPr>
              <a:t>Витамины необходимы для нормального функционирования организма</a:t>
            </a:r>
            <a:br>
              <a:rPr lang="ru-RU" sz="280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280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endParaRPr lang="ru-RU" sz="280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785938"/>
            <a:ext cx="3024188" cy="226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286250"/>
            <a:ext cx="3000375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3659188"/>
            <a:ext cx="3143250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4132263" y="2000250"/>
            <a:ext cx="36972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70C0"/>
                </a:solidFill>
                <a:latin typeface="Arial" charset="0"/>
              </a:rPr>
              <a:t>Витамин А способствует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70C0"/>
                </a:solidFill>
                <a:latin typeface="Arial" charset="0"/>
              </a:rPr>
              <a:t> обмену веществ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3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76813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</a:pPr>
            <a:r>
              <a:rPr lang="ru-RU" altLang="ru-RU" sz="2800" smtClean="0">
                <a:latin typeface="Arial" charset="0"/>
                <a:cs typeface="Arial" charset="0"/>
              </a:rPr>
              <a:t>Питание должно быть четырехразовым 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</a:pPr>
            <a:r>
              <a:rPr lang="ru-RU" altLang="ru-RU" sz="2800" smtClean="0">
                <a:latin typeface="Arial" charset="0"/>
                <a:cs typeface="Arial" charset="0"/>
              </a:rPr>
              <a:t>Пищевой рацион должен быть сбалансированным и разнообразным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</a:pPr>
            <a:r>
              <a:rPr lang="ru-RU" altLang="ru-RU" sz="2800" smtClean="0">
                <a:latin typeface="Arial" charset="0"/>
                <a:cs typeface="Arial" charset="0"/>
              </a:rPr>
              <a:t>Есть нужно не спеша, тщательно пережевывая пищу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</a:pPr>
            <a:r>
              <a:rPr lang="ru-RU" altLang="ru-RU" sz="2800" smtClean="0">
                <a:latin typeface="Arial" charset="0"/>
                <a:cs typeface="Arial" charset="0"/>
              </a:rPr>
              <a:t>Старайся не разговаривать и не читать во время приема пищи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</a:pPr>
            <a:r>
              <a:rPr lang="ru-RU" altLang="ru-RU" sz="2800" smtClean="0">
                <a:latin typeface="Arial" charset="0"/>
                <a:cs typeface="Arial" charset="0"/>
              </a:rPr>
              <a:t>Следи за чистотой рук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</a:pPr>
            <a:r>
              <a:rPr lang="ru-RU" altLang="ru-RU" sz="2800" smtClean="0">
                <a:latin typeface="Arial" charset="0"/>
                <a:cs typeface="Arial" charset="0"/>
              </a:rPr>
              <a:t> Старайся кушать в одно и тоже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2800" smtClean="0">
                <a:latin typeface="Arial" charset="0"/>
                <a:cs typeface="Arial" charset="0"/>
              </a:rPr>
              <a:t>    время</a:t>
            </a:r>
          </a:p>
          <a:p>
            <a:pPr eaLnBrk="1" hangingPunct="1">
              <a:buFont typeface="Wingdings" pitchFamily="2" charset="2"/>
              <a:buChar char="ü"/>
            </a:pPr>
            <a:endParaRPr lang="ru-RU" altLang="ru-RU" sz="2000" smtClean="0">
              <a:latin typeface="Arial" charset="0"/>
              <a:cs typeface="Arial" charset="0"/>
            </a:endParaRPr>
          </a:p>
          <a:p>
            <a:pPr eaLnBrk="1" hangingPunct="1">
              <a:buFontTx/>
              <a:buNone/>
            </a:pPr>
            <a:endParaRPr lang="ru-RU" altLang="ru-RU" sz="2000" smtClean="0">
              <a:latin typeface="Arial" charset="0"/>
              <a:cs typeface="Arial" charset="0"/>
            </a:endParaRPr>
          </a:p>
          <a:p>
            <a:pPr eaLnBrk="1" hangingPunct="1">
              <a:buFontTx/>
              <a:buNone/>
            </a:pPr>
            <a:endParaRPr lang="ru-RU" altLang="ru-RU" sz="2000" smtClean="0">
              <a:latin typeface="Arial" charset="0"/>
              <a:cs typeface="Arial" charset="0"/>
            </a:endParaRPr>
          </a:p>
          <a:p>
            <a:pPr eaLnBrk="1" hangingPunct="1">
              <a:buFontTx/>
              <a:buNone/>
            </a:pPr>
            <a:endParaRPr lang="ru-RU" altLang="ru-RU" sz="2000" smtClean="0">
              <a:latin typeface="Arial" charset="0"/>
              <a:cs typeface="Arial" charset="0"/>
            </a:endParaRPr>
          </a:p>
        </p:txBody>
      </p:sp>
      <p:pic>
        <p:nvPicPr>
          <p:cNvPr id="12291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46050"/>
            <a:ext cx="8242300" cy="1231900"/>
          </a:xfrm>
        </p:spPr>
      </p:pic>
      <p:pic>
        <p:nvPicPr>
          <p:cNvPr id="12292" name="Picture 4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4572000"/>
            <a:ext cx="1785938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331</TotalTime>
  <Words>125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Constantia</vt:lpstr>
      <vt:lpstr>Wingdings 2</vt:lpstr>
      <vt:lpstr>Calibri</vt:lpstr>
      <vt:lpstr>Wingdings</vt:lpstr>
      <vt:lpstr>Бумажная</vt:lpstr>
      <vt:lpstr>Полноценное питание</vt:lpstr>
      <vt:lpstr>Белки – основной материал, из которого построены клетки и ткани нашего организма</vt:lpstr>
      <vt:lpstr>Жиры – богатейший источник энергии, участвует в процессах роста и развития человека</vt:lpstr>
      <vt:lpstr>Углеводы – способствуют экономному расходованию белка</vt:lpstr>
      <vt:lpstr>Витамины необходимы для нормального функционирования организма</vt:lpstr>
      <vt:lpstr>           Витамины необходимы для нормального функционирования организма </vt:lpstr>
      <vt:lpstr>Витамины необходимы для нормального функционирования организма  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Марина</cp:lastModifiedBy>
  <cp:revision>45</cp:revision>
  <dcterms:created xsi:type="dcterms:W3CDTF">2011-07-13T11:42:07Z</dcterms:created>
  <dcterms:modified xsi:type="dcterms:W3CDTF">2014-11-03T10:24:55Z</dcterms:modified>
</cp:coreProperties>
</file>