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23.02.2014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23.02.2014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23.02.2014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23.02.2014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23.02.2014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763688" y="1556792"/>
            <a:ext cx="7121743" cy="35394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«Современный урок </a:t>
            </a:r>
            <a:br>
              <a:rPr lang="ru-RU" sz="32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</a:br>
            <a:r>
              <a:rPr lang="ru-RU" sz="32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литературы: методические формы</a:t>
            </a:r>
            <a:br>
              <a:rPr lang="ru-RU" sz="32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</a:br>
            <a:r>
              <a:rPr lang="ru-RU" sz="32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и приемы», или </a:t>
            </a:r>
            <a:r>
              <a:rPr lang="ru-RU" sz="3200" b="1" i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«Современный урок</a:t>
            </a:r>
            <a:br>
              <a:rPr lang="ru-RU" sz="3200" b="1" i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</a:br>
            <a:r>
              <a:rPr lang="ru-RU" sz="3200" b="1" i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литературы глазами учителя. Из опыта работы…»</a:t>
            </a:r>
            <a:endParaRPr lang="ru-RU" sz="3200" b="1" i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544" y="404664"/>
            <a:ext cx="9610323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/>
              <a:t>1. Литература(современный урок)</a:t>
            </a:r>
          </a:p>
          <a:p>
            <a:r>
              <a:rPr lang="ru-RU" sz="2800" b="1" i="1" dirty="0" smtClean="0"/>
              <a:t>2.Воспитывающий, проблемный</a:t>
            </a:r>
          </a:p>
          <a:p>
            <a:r>
              <a:rPr lang="ru-RU" sz="2800" b="1" i="1" dirty="0" smtClean="0"/>
              <a:t>3. Учит, воспитывает, заставляет задуматься</a:t>
            </a:r>
          </a:p>
          <a:p>
            <a:r>
              <a:rPr lang="ru-RU" sz="2800" b="1" i="1" dirty="0" smtClean="0"/>
              <a:t>4. Уроки литературы учат жить</a:t>
            </a:r>
          </a:p>
          <a:p>
            <a:r>
              <a:rPr lang="ru-RU" sz="2800" b="1" i="1" dirty="0" smtClean="0"/>
              <a:t>5. Нравственность </a:t>
            </a:r>
            <a:endParaRPr lang="ru-RU" sz="28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620688"/>
            <a:ext cx="58143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Современный   урок:</a:t>
            </a:r>
            <a:endParaRPr lang="ru-RU" sz="3600" dirty="0"/>
          </a:p>
        </p:txBody>
      </p:sp>
      <p:sp>
        <p:nvSpPr>
          <p:cNvPr id="186371" name="Rectangle 3"/>
          <p:cNvSpPr>
            <a:spLocks noChangeArrowheads="1"/>
          </p:cNvSpPr>
          <p:nvPr/>
        </p:nvSpPr>
        <p:spPr bwMode="auto">
          <a:xfrm>
            <a:off x="1619672" y="1667853"/>
            <a:ext cx="6552728" cy="4001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1600" b="1" dirty="0" smtClean="0">
                <a:latin typeface="Georgia" pitchFamily="18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должен давать современный учитель: увлеченный, грамотный, развивающийся;</a:t>
            </a:r>
            <a:b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  - должен способствовать развитию творческих способностей, нестандартного мышления обучающихся; </a:t>
            </a:r>
            <a:b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  - </a:t>
            </a:r>
            <a:r>
              <a:rPr lang="ru-RU" sz="1600" b="1" dirty="0" smtClean="0"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э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то</a:t>
            </a:r>
            <a:r>
              <a:rPr kumimoji="0" lang="ru-RU" sz="1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среда, где обучение происходит в сотрудничестве и сотворчестве;</a:t>
            </a:r>
            <a:b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Calibri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latin typeface="Calibri"/>
                <a:ea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Calibri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latin typeface="Calibri"/>
                <a:ea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Calibri"/>
                <a:ea typeface="Times New Roman" pitchFamily="18" charset="0"/>
                <a:cs typeface="Times New Roman" pitchFamily="18" charset="0"/>
              </a:rPr>
              <a:t>   -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это и интеграция традиционных методов обучения и современных педагогических технологий;  </a:t>
            </a:r>
            <a:b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800" b="1" dirty="0" smtClean="0">
                <a:latin typeface="Arial" pitchFamily="34" charset="0"/>
                <a:cs typeface="Arial" pitchFamily="34" charset="0"/>
              </a:rPr>
              <a:t>     -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это урок с применением ИКТ;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5" name="Rectangle 1"/>
          <p:cNvSpPr>
            <a:spLocks noChangeArrowheads="1"/>
          </p:cNvSpPr>
          <p:nvPr/>
        </p:nvSpPr>
        <p:spPr bwMode="auto">
          <a:xfrm>
            <a:off x="395536" y="692696"/>
            <a:ext cx="7632848" cy="528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Активные методы и приемы обучения:</a:t>
            </a:r>
            <a:b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latin typeface="Georg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180975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50" b="1" i="0" u="none" strike="noStrike" cap="none" normalizeH="0" baseline="0" dirty="0" smtClean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80975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1. Опорные схемы.</a:t>
            </a:r>
            <a:b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endParaRPr kumimoji="0" lang="ru-RU" sz="1050" b="1" i="0" u="none" strike="noStrike" cap="none" normalizeH="0" baseline="0" dirty="0" smtClean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80975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2. Диалог.</a:t>
            </a:r>
          </a:p>
          <a:p>
            <a:pPr marL="0" marR="0" lvl="0" indent="180975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50" b="1" i="0" u="none" strike="noStrike" cap="none" normalizeH="0" baseline="0" dirty="0" smtClean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80975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3. Мозговой штурм.</a:t>
            </a:r>
          </a:p>
          <a:p>
            <a:pPr marL="0" marR="0" lvl="0" indent="180975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50" b="1" i="0" u="none" strike="noStrike" cap="none" normalizeH="0" baseline="0" dirty="0" smtClean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80975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4. Игровые моменты.</a:t>
            </a:r>
          </a:p>
          <a:p>
            <a:pPr marL="0" marR="0" lvl="0" indent="180975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50" b="1" i="0" u="none" strike="noStrike" cap="none" normalizeH="0" baseline="0" dirty="0" smtClean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80975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5. Интригующее анонсирование темы.</a:t>
            </a:r>
          </a:p>
          <a:p>
            <a:pPr marL="0" marR="0" lvl="0" indent="180975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50" b="1" i="0" u="none" strike="noStrike" cap="none" normalizeH="0" baseline="0" dirty="0" smtClean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80975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6. Сравнение и аналогия</a:t>
            </a:r>
          </a:p>
          <a:p>
            <a:pPr marL="0" marR="0" lvl="0" indent="180975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50" b="1" i="0" u="none" strike="noStrike" cap="none" normalizeH="0" baseline="0" dirty="0" smtClean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80975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7. Использование музыки и других эстетических средств художественного воздействия и др.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бабушк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47664" y="1124744"/>
            <a:ext cx="5904656" cy="44284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1" name="Rectangle 1"/>
          <p:cNvSpPr>
            <a:spLocks noChangeArrowheads="1"/>
          </p:cNvSpPr>
          <p:nvPr/>
        </p:nvSpPr>
        <p:spPr bwMode="auto">
          <a:xfrm>
            <a:off x="467544" y="506869"/>
            <a:ext cx="7488832" cy="5755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Учитель: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Ребята , скажите , по какой причине доктор Поляков впервые принял морфий?(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Ученики зачитывают отрывок из текста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:"Я собирался ложиться спать, как вдруг у меня сделались боли в области </a:t>
            </a:r>
            <a:r>
              <a:rPr kumimoji="0" lang="ru-RU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желудка...Анна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Кирилловна ночью пришла ко мне и вынуждена была впрыснуть мне морфий".)</a:t>
            </a:r>
            <a:b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Учитель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: В этом употреблении действительно была необходимость?  </a:t>
            </a:r>
            <a:b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Учитель: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Ребята, вы подготовили дома статьи из газет. Скажите, по каким  ещё причинам человек впервые может употребить наркотики, алкоголь ,никотин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? (Ученики называют разные причины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:  из любопытства (только один раз),захотелось новых ощущений, за компанию (быть своим), многих материально обеспеченных "подсаживают" и т.д.)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Какая причина больше всего удивила учеников?</a:t>
            </a:r>
            <a:b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Учитель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: Ребята, почему и как Поляков во второй раз обратился к морфию? Сейчас тоже была необходимость?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(Ученики зачитывают отрывок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:"Вечером пришла боль, но не сильная, как тень вчерашней боли, где-то за грудной костью. Опасаясь возврата вчерашнего припадка, я сам себе вспрыснул в бедро один сантиграмм".)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Но это не причина - работаем с текстом.</a:t>
            </a:r>
            <a:b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Учитель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: Ребята, докажите, что эта незначительная боль была косвенной причиной вторичного употребления морфия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 (Ученики зачитывают ответ на данный вопрос:"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После укола (первого) впервые за последние месяцы спал глубоко и хорошо - без мыслей о моей, обманувшей меня".)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7" name="Rectangle 1"/>
          <p:cNvSpPr>
            <a:spLocks noChangeArrowheads="1"/>
          </p:cNvSpPr>
          <p:nvPr/>
        </p:nvSpPr>
        <p:spPr bwMode="auto">
          <a:xfrm>
            <a:off x="611560" y="476672"/>
            <a:ext cx="7344816" cy="5755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Учитель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: Ребята, значит, уже после первого приёма наркотического средства может возникнуть зависимость. Рассмотрим,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через какие этапы проходит Поляков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?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-"...начинается необыкновенное прояснение мыслей и взрыв работоспособности. Абсолютно все неприятные ощущения прекращаются".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-"...обнаружил в себе неприятную способность злиться и , главное, кричать на людей, когда я не прав".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-"...поставлю себе за правило: вечером с людьми не сталкиваться"(могут выдать зрачки).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-"...я в лечебнице украл </a:t>
            </a:r>
            <a:r>
              <a:rPr kumimoji="0" lang="ru-RU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морфий...В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шкафу торчал ключ. Ну, а если бы его не </a:t>
            </a:r>
            <a:r>
              <a:rPr kumimoji="0" lang="ru-RU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было?...Взломал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бы шкаф".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-"...люди мне ненавистны во время воздержания. Я их боюсь. Во время эйфории я их всех люблю, но предпочитаю одиночество".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-"...я не умею стерильно готовить растворы... раза три вспрыскивал некипячёным шприцем, очень спешил."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-"Тоскливое состояние! ...Смерть - сухая, медленная смерть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..."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3" name="Rectangle 1"/>
          <p:cNvSpPr>
            <a:spLocks noChangeArrowheads="1"/>
          </p:cNvSpPr>
          <p:nvPr/>
        </p:nvSpPr>
        <p:spPr bwMode="auto">
          <a:xfrm>
            <a:off x="971600" y="1772816"/>
            <a:ext cx="6804248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6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Инсерт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Кластер</a:t>
            </a:r>
            <a:b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Синквейн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6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Фишбоун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Ключевые слова</a:t>
            </a:r>
            <a:b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Ассоциативные ряды</a:t>
            </a:r>
            <a:b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Перекрестная дискуссия</a:t>
            </a:r>
            <a:b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Письменная рефлексия</a:t>
            </a:r>
            <a:b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Трехчастный дневник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620688"/>
            <a:ext cx="8547224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Приемы технологий развития критического мышления:</a:t>
            </a:r>
            <a:endParaRPr lang="ru-RU" sz="32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29" name="Rectangle 1"/>
          <p:cNvSpPr>
            <a:spLocks noChangeArrowheads="1"/>
          </p:cNvSpPr>
          <p:nvPr/>
        </p:nvSpPr>
        <p:spPr bwMode="auto">
          <a:xfrm>
            <a:off x="755576" y="2276872"/>
            <a:ext cx="7344816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Приём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Инсерт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заключается в маркировке текста (или его отрывка) специальными символами, имеющими следующее функциональное назначение: </a:t>
            </a:r>
            <a:endParaRPr kumimoji="0" lang="ru-RU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+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-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узнал новое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endParaRPr kumimoji="0" lang="ru-RU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~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-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уже знал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-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думал иначе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endParaRPr kumimoji="0" lang="ru-RU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?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-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есть вопросы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699792" y="836712"/>
            <a:ext cx="33943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«</a:t>
            </a:r>
            <a:r>
              <a:rPr lang="ru-RU" sz="54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Инсерт</a:t>
            </a:r>
            <a:r>
              <a:rPr lang="ru-RU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»</a:t>
            </a:r>
            <a:endParaRPr lang="ru-RU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5" name="Rectangle 1"/>
          <p:cNvSpPr>
            <a:spLocks noChangeArrowheads="1"/>
          </p:cNvSpPr>
          <p:nvPr/>
        </p:nvSpPr>
        <p:spPr bwMode="auto">
          <a:xfrm>
            <a:off x="899592" y="661919"/>
            <a:ext cx="6768752" cy="2923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Синквейн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(от англ.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путь мысли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) имеет определённую схему, по которой мы раскрываем образ героя следующим образом: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1. Существительное.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2. Прилагательных два (допускаются причастия).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3. Глаголов три (допускаются пояснения).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4. Предложение из четырех слов.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5. Существительное (вывод, обобщение).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2411760" y="4299197"/>
            <a:ext cx="5832648" cy="2185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Print" pitchFamily="2" charset="0"/>
                <a:ea typeface="Times New Roman" pitchFamily="18" charset="0"/>
                <a:cs typeface="Times New Roman" pitchFamily="18" charset="0"/>
              </a:rPr>
              <a:t>Пример :</a:t>
            </a:r>
            <a:endParaRPr kumimoji="0" lang="ru-RU" sz="90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egoe Print" pitchFamily="2" charset="0"/>
              <a:cs typeface="Arial" pitchFamily="34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Print" pitchFamily="2" charset="0"/>
                <a:ea typeface="Times New Roman" pitchFamily="18" charset="0"/>
                <a:cs typeface="Times New Roman" pitchFamily="18" charset="0"/>
              </a:rPr>
              <a:t>1.Онегин.</a:t>
            </a:r>
            <a:endParaRPr kumimoji="0" lang="ru-RU" sz="90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egoe Print" pitchFamily="2" charset="0"/>
              <a:cs typeface="Arial" pitchFamily="34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Print" pitchFamily="2" charset="0"/>
                <a:ea typeface="Times New Roman" pitchFamily="18" charset="0"/>
                <a:cs typeface="Times New Roman" pitchFamily="18" charset="0"/>
              </a:rPr>
              <a:t>2.Скучающий, «лишний».</a:t>
            </a:r>
            <a:endParaRPr kumimoji="0" lang="ru-RU" sz="90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egoe Print" pitchFamily="2" charset="0"/>
              <a:cs typeface="Arial" pitchFamily="34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Print" pitchFamily="2" charset="0"/>
                <a:ea typeface="Times New Roman" pitchFamily="18" charset="0"/>
                <a:cs typeface="Times New Roman" pitchFamily="18" charset="0"/>
              </a:rPr>
              <a:t>3.Отвергает, убивает, влюбляется.</a:t>
            </a:r>
            <a:endParaRPr kumimoji="0" lang="ru-RU" sz="90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egoe Print" pitchFamily="2" charset="0"/>
              <a:cs typeface="Arial" pitchFamily="34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Print" pitchFamily="2" charset="0"/>
                <a:ea typeface="Times New Roman" pitchFamily="18" charset="0"/>
                <a:cs typeface="Times New Roman" pitchFamily="18" charset="0"/>
              </a:rPr>
              <a:t>4.Онегин отвергает любовь Татьяны.</a:t>
            </a:r>
            <a:endParaRPr kumimoji="0" lang="ru-RU" sz="90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egoe Print" pitchFamily="2" charset="0"/>
              <a:cs typeface="Arial" pitchFamily="34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Print" pitchFamily="2" charset="0"/>
                <a:ea typeface="Times New Roman" pitchFamily="18" charset="0"/>
                <a:cs typeface="Times New Roman" pitchFamily="18" charset="0"/>
              </a:rPr>
              <a:t>5.Пессимист.</a:t>
            </a:r>
            <a:endParaRPr kumimoji="0" lang="ru-RU" sz="90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egoe Print" pitchFamily="2" charset="0"/>
              <a:cs typeface="Arial" pitchFamily="34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egoe Print" pitchFamily="2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170</TotalTime>
  <Words>290</Words>
  <Application>Microsoft Office PowerPoint</Application>
  <PresentationFormat>Экран (4:3)</PresentationFormat>
  <Paragraphs>56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Эркер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</dc:creator>
  <cp:lastModifiedBy>Админ</cp:lastModifiedBy>
  <cp:revision>16</cp:revision>
  <dcterms:created xsi:type="dcterms:W3CDTF">2014-02-01T16:00:08Z</dcterms:created>
  <dcterms:modified xsi:type="dcterms:W3CDTF">2014-02-23T18:08:58Z</dcterms:modified>
</cp:coreProperties>
</file>