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3" r:id="rId2"/>
    <p:sldId id="264" r:id="rId3"/>
    <p:sldId id="265" r:id="rId4"/>
    <p:sldId id="266" r:id="rId5"/>
    <p:sldId id="267" r:id="rId6"/>
    <p:sldId id="268" r:id="rId7"/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47AB9C-9CFC-4A58-B6C6-DDE76FAAC024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FF3AC-BA20-4755-BF1B-41CF563AF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D39D24-CDF3-4BEC-877E-F9D178FB6AE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28149-EE93-47B0-BFAA-68340DDF454F}" type="datetimeFigureOut">
              <a:rPr lang="ru-RU" smtClean="0"/>
              <a:pPr/>
              <a:t>31.10.2014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15723-37C9-46E1-B752-313BE8EBB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wmf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6" name="Picture 4" descr="3366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6553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8" name="Picture 6" descr="1213359668792614_200_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4652963"/>
            <a:ext cx="2016125" cy="201612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6388" name="Picture 9" descr="HOLDBAB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260350"/>
            <a:ext cx="21272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202" name="AutoShape 10"/>
          <p:cNvSpPr>
            <a:spLocks noChangeArrowheads="1"/>
          </p:cNvSpPr>
          <p:nvPr/>
        </p:nvSpPr>
        <p:spPr bwMode="auto">
          <a:xfrm>
            <a:off x="3851275" y="692150"/>
            <a:ext cx="3170238" cy="2951163"/>
          </a:xfrm>
          <a:prstGeom prst="cloudCallout">
            <a:avLst>
              <a:gd name="adj1" fmla="val 66324"/>
              <a:gd name="adj2" fmla="val -31551"/>
            </a:avLst>
          </a:prstGeom>
          <a:solidFill>
            <a:srgbClr val="FF99CC"/>
          </a:solidFill>
          <a:ln w="25400" cap="rnd">
            <a:solidFill>
              <a:srgbClr val="00FFFF"/>
            </a:solidFill>
            <a:prstDash val="sysDot"/>
            <a:round/>
            <a:headEnd/>
            <a:tailEnd/>
          </a:ln>
        </p:spPr>
        <p:txBody>
          <a:bodyPr lIns="90000" tIns="46800" rIns="90000" bIns="46800"/>
          <a:lstStyle/>
          <a:p>
            <a:pPr algn="ctr"/>
            <a:r>
              <a:rPr lang="ru-RU" sz="2000" b="1">
                <a:solidFill>
                  <a:srgbClr val="CC0066"/>
                </a:solidFill>
              </a:rPr>
              <a:t>Помни, малыш, с самых первых дней – здоровье на свете всего важней!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.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Понятие здоровья и ЗОЖ</a:t>
            </a:r>
          </a:p>
        </p:txBody>
      </p:sp>
      <p:sp>
        <p:nvSpPr>
          <p:cNvPr id="4099" name="Прямоуг. 5"/>
          <p:cNvSpPr>
            <a:spLocks noGrp="1" noChangeArrowheads="1"/>
          </p:cNvSpPr>
          <p:nvPr>
            <p:ph sz="half" idx="1"/>
          </p:nvPr>
        </p:nvSpPr>
        <p:spPr>
          <a:xfrm>
            <a:off x="2195513" y="1628775"/>
            <a:ext cx="4824412" cy="403225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FF00FF"/>
                </a:solidFill>
              </a:rPr>
              <a:t>Здоровье</a:t>
            </a:r>
            <a:r>
              <a:rPr lang="ru-RU" sz="2400" dirty="0" smtClean="0"/>
              <a:t> – </a:t>
            </a:r>
            <a:r>
              <a:rPr lang="ru-RU" sz="2400" b="1" dirty="0" smtClean="0"/>
              <a:t>это важнейшая</a:t>
            </a:r>
            <a:r>
              <a:rPr lang="ru-RU" sz="2400" dirty="0" smtClean="0"/>
              <a:t>  </a:t>
            </a:r>
            <a:r>
              <a:rPr lang="ru-RU" sz="2400" b="1" dirty="0" smtClean="0"/>
              <a:t>потребность человека, определяющая способность его к труду и обеспечивающая гармоническое развитие личности.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dirty="0" smtClean="0"/>
              <a:t>Оно является важнейшей предпосылкой к счастью человека.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sz="2400" b="1" dirty="0" smtClean="0"/>
          </a:p>
        </p:txBody>
      </p:sp>
      <p:sp>
        <p:nvSpPr>
          <p:cNvPr id="4100" name="Прямоуг. 9"/>
          <p:cNvSpPr>
            <a:spLocks noChangeArrowheads="1"/>
          </p:cNvSpPr>
          <p:nvPr/>
        </p:nvSpPr>
        <p:spPr bwMode="auto">
          <a:xfrm>
            <a:off x="5148263" y="1628775"/>
            <a:ext cx="302418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/>
              <a:t> </a:t>
            </a:r>
          </a:p>
          <a:p>
            <a:pPr algn="just"/>
            <a:endParaRPr lang="ru-RU"/>
          </a:p>
          <a:p>
            <a:pPr algn="just"/>
            <a:endParaRPr lang="ru-RU"/>
          </a:p>
        </p:txBody>
      </p:sp>
      <p:pic>
        <p:nvPicPr>
          <p:cNvPr id="4101" name="Рисунок 14" descr="CAW5U34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916113"/>
            <a:ext cx="1519237" cy="151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Рисунок 16" descr="m-zh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1916113"/>
            <a:ext cx="21431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Рисунок 19" descr="img-d8c3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4868863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332656"/>
            <a:ext cx="7772400" cy="5604643"/>
          </a:xfrm>
        </p:spPr>
        <p:txBody>
          <a:bodyPr>
            <a:noAutofit/>
          </a:bodyPr>
          <a:lstStyle/>
          <a:p>
            <a:r>
              <a:rPr lang="ru-RU" sz="3200" dirty="0" smtClean="0"/>
              <a:t>Дом здоровья.</a:t>
            </a:r>
          </a:p>
          <a:p>
            <a:r>
              <a:rPr lang="ru-RU" sz="3200" dirty="0" smtClean="0"/>
              <a:t>Образ жизни.</a:t>
            </a:r>
            <a:br>
              <a:rPr lang="ru-RU" sz="3200" dirty="0" smtClean="0"/>
            </a:br>
            <a:r>
              <a:rPr lang="ru-RU" sz="3200" dirty="0" smtClean="0"/>
              <a:t>1Режим дня.</a:t>
            </a:r>
            <a:br>
              <a:rPr lang="ru-RU" sz="3200" dirty="0" smtClean="0"/>
            </a:br>
            <a:r>
              <a:rPr lang="ru-RU" sz="3200" dirty="0" smtClean="0"/>
              <a:t>2Хорошее настроение.</a:t>
            </a:r>
            <a:br>
              <a:rPr lang="ru-RU" sz="3200" dirty="0" smtClean="0"/>
            </a:br>
            <a:r>
              <a:rPr lang="ru-RU" sz="3200" dirty="0" smtClean="0"/>
              <a:t>3Личная гигиена.</a:t>
            </a:r>
            <a:br>
              <a:rPr lang="ru-RU" sz="3200" dirty="0" smtClean="0"/>
            </a:br>
            <a:r>
              <a:rPr lang="ru-RU" sz="3200" dirty="0" smtClean="0"/>
              <a:t>4Экология.</a:t>
            </a:r>
            <a:br>
              <a:rPr lang="ru-RU" sz="3200" dirty="0" smtClean="0"/>
            </a:br>
            <a:r>
              <a:rPr lang="ru-RU" sz="3200" dirty="0" smtClean="0"/>
              <a:t>5Правильное питание.</a:t>
            </a:r>
            <a:br>
              <a:rPr lang="ru-RU" sz="3200" dirty="0" smtClean="0"/>
            </a:br>
            <a:r>
              <a:rPr lang="ru-RU" sz="3200" dirty="0" smtClean="0"/>
              <a:t>6Двигательная активность.</a:t>
            </a:r>
            <a:br>
              <a:rPr lang="ru-RU" sz="3200" dirty="0" smtClean="0"/>
            </a:br>
            <a:r>
              <a:rPr lang="ru-RU" sz="3200" dirty="0" smtClean="0"/>
              <a:t>7Взаимоотношения в социуме(с окружающими).</a:t>
            </a:r>
            <a:br>
              <a:rPr lang="ru-RU" sz="3200" dirty="0" smtClean="0"/>
            </a:br>
            <a:r>
              <a:rPr lang="ru-RU" sz="3200" dirty="0" smtClean="0"/>
              <a:t>8Отказ от вредных привычек.</a:t>
            </a:r>
          </a:p>
          <a:p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2564904"/>
            <a:ext cx="7772400" cy="1500187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Вот мы и построили дом здоровья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64904"/>
            <a:ext cx="7239000" cy="1362075"/>
          </a:xfrm>
        </p:spPr>
        <p:txBody>
          <a:bodyPr/>
          <a:lstStyle/>
          <a:p>
            <a:r>
              <a:rPr lang="ru-RU" dirty="0" smtClean="0"/>
              <a:t>«Здоров </a:t>
            </a:r>
            <a:r>
              <a:rPr lang="ru-RU" dirty="0" err="1" smtClean="0"/>
              <a:t>будешь-всё</a:t>
            </a:r>
            <a:r>
              <a:rPr lang="ru-RU" dirty="0" smtClean="0"/>
              <a:t> добудешь»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2" descr="SL0071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348038" y="4202113"/>
            <a:ext cx="3059112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krz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00" y="0"/>
            <a:ext cx="28575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7" descr="AMLOVE"/>
          <p:cNvPicPr>
            <a:picLocks noChangeAspect="1" noChangeArrowheads="1"/>
          </p:cNvPicPr>
          <p:nvPr/>
        </p:nvPicPr>
        <p:blipFill>
          <a:blip r:embed="rId4" cstate="print"/>
          <a:srcRect b="76190"/>
          <a:stretch>
            <a:fillRect/>
          </a:stretch>
        </p:blipFill>
        <p:spPr bwMode="auto">
          <a:xfrm rot="-3047629">
            <a:off x="-770731" y="4018756"/>
            <a:ext cx="29797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8" descr="AMLOVE"/>
          <p:cNvPicPr>
            <a:picLocks noChangeAspect="1" noChangeArrowheads="1"/>
          </p:cNvPicPr>
          <p:nvPr/>
        </p:nvPicPr>
        <p:blipFill>
          <a:blip r:embed="rId4" cstate="print"/>
          <a:srcRect t="38458" r="75865" b="35916"/>
          <a:stretch>
            <a:fillRect/>
          </a:stretch>
        </p:blipFill>
        <p:spPr bwMode="auto">
          <a:xfrm flipH="1">
            <a:off x="2843213" y="3716338"/>
            <a:ext cx="71913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50" name="AutoShape 10"/>
          <p:cNvSpPr>
            <a:spLocks noChangeArrowheads="1"/>
          </p:cNvSpPr>
          <p:nvPr/>
        </p:nvSpPr>
        <p:spPr bwMode="auto">
          <a:xfrm>
            <a:off x="0" y="260350"/>
            <a:ext cx="6515100" cy="1655763"/>
          </a:xfrm>
          <a:prstGeom prst="cloudCallout">
            <a:avLst>
              <a:gd name="adj1" fmla="val 52755"/>
              <a:gd name="adj2" fmla="val 45111"/>
            </a:avLst>
          </a:prstGeom>
          <a:solidFill>
            <a:srgbClr val="FF99CC"/>
          </a:solidFill>
          <a:ln w="25400" cap="rnd">
            <a:solidFill>
              <a:srgbClr val="00FFFF"/>
            </a:solidFill>
            <a:prstDash val="sysDot"/>
            <a:round/>
            <a:headEnd/>
            <a:tailEnd/>
          </a:ln>
        </p:spPr>
        <p:txBody>
          <a:bodyPr lIns="90000" tIns="46800" rIns="90000" bIns="46800"/>
          <a:lstStyle/>
          <a:p>
            <a:pPr algn="ctr"/>
            <a:r>
              <a:rPr lang="ru-RU" b="1">
                <a:solidFill>
                  <a:srgbClr val="CC0066"/>
                </a:solidFill>
              </a:rPr>
              <a:t>Быть красивым - круто и клёво!</a:t>
            </a:r>
          </a:p>
          <a:p>
            <a:pPr algn="ctr"/>
            <a:r>
              <a:rPr lang="ru-RU" b="1">
                <a:solidFill>
                  <a:srgbClr val="CC0066"/>
                </a:solidFill>
              </a:rPr>
              <a:t>В моде стало спортивное тело!</a:t>
            </a:r>
          </a:p>
          <a:p>
            <a:pPr algn="ctr"/>
            <a:r>
              <a:rPr lang="ru-RU" b="1">
                <a:solidFill>
                  <a:srgbClr val="CC0066"/>
                </a:solidFill>
              </a:rPr>
              <a:t>Чтобы было оно здорово,</a:t>
            </a:r>
          </a:p>
          <a:p>
            <a:pPr algn="ctr"/>
            <a:r>
              <a:rPr lang="ru-RU" b="1">
                <a:solidFill>
                  <a:srgbClr val="CC0066"/>
                </a:solidFill>
              </a:rPr>
              <a:t>Принимайся скорее за дело!</a:t>
            </a:r>
          </a:p>
        </p:txBody>
      </p:sp>
      <p:sp>
        <p:nvSpPr>
          <p:cNvPr id="138251" name="AutoShape 11"/>
          <p:cNvSpPr>
            <a:spLocks noChangeArrowheads="1"/>
          </p:cNvSpPr>
          <p:nvPr/>
        </p:nvSpPr>
        <p:spPr bwMode="auto">
          <a:xfrm>
            <a:off x="0" y="1700213"/>
            <a:ext cx="6372225" cy="1943100"/>
          </a:xfrm>
          <a:prstGeom prst="cloudCallout">
            <a:avLst>
              <a:gd name="adj1" fmla="val -16144"/>
              <a:gd name="adj2" fmla="val 64380"/>
            </a:avLst>
          </a:prstGeom>
          <a:solidFill>
            <a:srgbClr val="FF99CC"/>
          </a:solidFill>
          <a:ln w="25400" cap="rnd">
            <a:solidFill>
              <a:srgbClr val="00FFFF"/>
            </a:solidFill>
            <a:prstDash val="sysDot"/>
            <a:round/>
            <a:headEnd/>
            <a:tailEnd/>
          </a:ln>
        </p:spPr>
        <p:txBody>
          <a:bodyPr lIns="90000" tIns="46800" rIns="90000" bIns="46800"/>
          <a:lstStyle/>
          <a:p>
            <a:pPr algn="ctr"/>
            <a:r>
              <a:rPr lang="ru-RU" b="1">
                <a:solidFill>
                  <a:srgbClr val="CC0066"/>
                </a:solidFill>
              </a:rPr>
              <a:t>Здоровым быть и быть красивым,</a:t>
            </a:r>
          </a:p>
          <a:p>
            <a:pPr algn="ctr"/>
            <a:r>
              <a:rPr lang="ru-RU" b="1">
                <a:solidFill>
                  <a:srgbClr val="CC0066"/>
                </a:solidFill>
              </a:rPr>
              <a:t>Мечтает каждый человек.</a:t>
            </a:r>
          </a:p>
          <a:p>
            <a:pPr algn="ctr"/>
            <a:r>
              <a:rPr lang="ru-RU" b="1">
                <a:solidFill>
                  <a:srgbClr val="CC0066"/>
                </a:solidFill>
              </a:rPr>
              <a:t>И для того чтоб стать счастливым,</a:t>
            </a:r>
          </a:p>
          <a:p>
            <a:pPr algn="ctr"/>
            <a:r>
              <a:rPr lang="ru-RU" b="1">
                <a:solidFill>
                  <a:srgbClr val="CC0066"/>
                </a:solidFill>
              </a:rPr>
              <a:t>Продли движением свой век!</a:t>
            </a:r>
          </a:p>
          <a:p>
            <a:pPr algn="ctr"/>
            <a:endParaRPr lang="ru-RU" b="1">
              <a:solidFill>
                <a:srgbClr val="CC0066"/>
              </a:solidFill>
            </a:endParaRPr>
          </a:p>
        </p:txBody>
      </p:sp>
      <p:pic>
        <p:nvPicPr>
          <p:cNvPr id="17416" name="Picture 14" descr="BUTTRF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1484313"/>
            <a:ext cx="1855788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15" descr="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5888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6" descr="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1000" y="0"/>
            <a:ext cx="11430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6" descr="AMHAPP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0" y="3386138"/>
            <a:ext cx="3708400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7" descr="BUTTRF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19925" y="4508500"/>
            <a:ext cx="1817688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50" grpId="0" animBg="1"/>
      <p:bldP spid="1382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76" name="Picture 12" descr="8eRFI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1989138"/>
            <a:ext cx="5332413" cy="2679700"/>
          </a:xfrm>
          <a:prstGeom prst="rect">
            <a:avLst/>
          </a:prstGeom>
          <a:noFill/>
          <a:ln w="114300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139272" name="Picture 8" descr="preview_9"/>
          <p:cNvPicPr>
            <a:picLocks noChangeAspect="1" noChangeArrowheads="1"/>
          </p:cNvPicPr>
          <p:nvPr/>
        </p:nvPicPr>
        <p:blipFill>
          <a:blip r:embed="rId3" cstate="print"/>
          <a:srcRect l="3854" t="75328" r="84511" b="1837"/>
          <a:stretch>
            <a:fillRect/>
          </a:stretch>
        </p:blipFill>
        <p:spPr bwMode="auto">
          <a:xfrm>
            <a:off x="4716463" y="4652963"/>
            <a:ext cx="1425575" cy="2012950"/>
          </a:xfrm>
          <a:prstGeom prst="rect">
            <a:avLst/>
          </a:prstGeom>
          <a:noFill/>
          <a:ln w="762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39273" name="Picture 9" descr="preview_9"/>
          <p:cNvPicPr>
            <a:picLocks noChangeAspect="1" noChangeArrowheads="1"/>
          </p:cNvPicPr>
          <p:nvPr/>
        </p:nvPicPr>
        <p:blipFill>
          <a:blip r:embed="rId3" cstate="print"/>
          <a:srcRect l="1927" r="82582" b="77533"/>
          <a:stretch>
            <a:fillRect/>
          </a:stretch>
        </p:blipFill>
        <p:spPr bwMode="auto">
          <a:xfrm>
            <a:off x="179388" y="2133600"/>
            <a:ext cx="1998662" cy="2085975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39274" name="Picture 10" descr="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775" y="4581525"/>
            <a:ext cx="1644650" cy="2044700"/>
          </a:xfrm>
          <a:prstGeom prst="rect">
            <a:avLst/>
          </a:prstGeom>
          <a:noFill/>
          <a:ln w="76200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139275" name="Picture 11" descr="trumb_302356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4581525"/>
            <a:ext cx="1655763" cy="2125663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39280" name="Picture 16" descr="бан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950" y="4724400"/>
            <a:ext cx="1928813" cy="1928813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39281" name="Picture 17" descr="Рисунок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388" y="2060575"/>
            <a:ext cx="1627187" cy="2436813"/>
          </a:xfrm>
          <a:prstGeom prst="rect">
            <a:avLst/>
          </a:prstGeom>
          <a:noFill/>
          <a:ln w="76200">
            <a:solidFill>
              <a:srgbClr val="33CCCC"/>
            </a:solidFill>
            <a:miter lim="800000"/>
            <a:headEnd/>
            <a:tailEnd/>
          </a:ln>
        </p:spPr>
      </p:pic>
      <p:pic>
        <p:nvPicPr>
          <p:cNvPr id="139282" name="Picture 18" descr="1169579983_anne_geddes_1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388" y="115888"/>
            <a:ext cx="2451100" cy="1838325"/>
          </a:xfrm>
          <a:prstGeom prst="rect">
            <a:avLst/>
          </a:prstGeom>
          <a:noFill/>
          <a:ln w="762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139285" name="Picture 21" descr="18"/>
          <p:cNvPicPr>
            <a:picLocks noChangeAspect="1" noChangeArrowheads="1"/>
          </p:cNvPicPr>
          <p:nvPr/>
        </p:nvPicPr>
        <p:blipFill>
          <a:blip r:embed="rId9" cstate="print"/>
          <a:srcRect b="34990"/>
          <a:stretch>
            <a:fillRect/>
          </a:stretch>
        </p:blipFill>
        <p:spPr bwMode="auto">
          <a:xfrm>
            <a:off x="4932363" y="476250"/>
            <a:ext cx="1944687" cy="1471613"/>
          </a:xfrm>
          <a:prstGeom prst="rect">
            <a:avLst/>
          </a:prstGeom>
          <a:noFill/>
          <a:ln w="76200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139286" name="Picture 22" descr="6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84888" y="4221163"/>
            <a:ext cx="1206500" cy="1625600"/>
          </a:xfrm>
          <a:prstGeom prst="rect">
            <a:avLst/>
          </a:prstGeom>
          <a:noFill/>
          <a:ln w="76200">
            <a:solidFill>
              <a:srgbClr val="339966"/>
            </a:solidFill>
            <a:miter lim="800000"/>
            <a:headEnd/>
            <a:tailEnd/>
          </a:ln>
        </p:spPr>
      </p:pic>
      <p:pic>
        <p:nvPicPr>
          <p:cNvPr id="139271" name="Picture 7" descr="preview_9"/>
          <p:cNvPicPr>
            <a:picLocks noChangeAspect="1" noChangeArrowheads="1"/>
          </p:cNvPicPr>
          <p:nvPr/>
        </p:nvPicPr>
        <p:blipFill>
          <a:blip r:embed="rId3" cstate="print"/>
          <a:srcRect l="44522" t="51076" r="44826" b="27402"/>
          <a:stretch>
            <a:fillRect/>
          </a:stretch>
        </p:blipFill>
        <p:spPr bwMode="auto">
          <a:xfrm>
            <a:off x="2409825" y="187325"/>
            <a:ext cx="1335088" cy="1941513"/>
          </a:xfrm>
          <a:prstGeom prst="rect">
            <a:avLst/>
          </a:prstGeom>
          <a:noFill/>
          <a:ln w="76200">
            <a:solidFill>
              <a:srgbClr val="33CCCC"/>
            </a:solidFill>
            <a:miter lim="800000"/>
            <a:headEnd/>
            <a:tailEnd/>
          </a:ln>
        </p:spPr>
      </p:pic>
      <p:pic>
        <p:nvPicPr>
          <p:cNvPr id="139270" name="Picture 6" descr="preview_9"/>
          <p:cNvPicPr>
            <a:picLocks noChangeAspect="1" noChangeArrowheads="1"/>
          </p:cNvPicPr>
          <p:nvPr/>
        </p:nvPicPr>
        <p:blipFill>
          <a:blip r:embed="rId3" cstate="print"/>
          <a:srcRect l="61984" r="21581" b="78477"/>
          <a:stretch>
            <a:fillRect/>
          </a:stretch>
        </p:blipFill>
        <p:spPr bwMode="auto">
          <a:xfrm>
            <a:off x="3635375" y="115888"/>
            <a:ext cx="1654175" cy="1558925"/>
          </a:xfrm>
          <a:prstGeom prst="rect">
            <a:avLst/>
          </a:prstGeom>
          <a:noFill/>
          <a:ln w="76200">
            <a:solidFill>
              <a:srgbClr val="00FF00"/>
            </a:solidFill>
            <a:miter lim="800000"/>
            <a:headEnd/>
            <a:tailEnd/>
          </a:ln>
        </p:spPr>
      </p:pic>
      <p:pic>
        <p:nvPicPr>
          <p:cNvPr id="139283" name="Picture 19" descr="1169579983_anne_geddes_1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04025" y="188913"/>
            <a:ext cx="2160588" cy="1620837"/>
          </a:xfrm>
          <a:prstGeom prst="rect">
            <a:avLst/>
          </a:prstGeom>
          <a:noFill/>
          <a:ln w="7620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139268" name="Picture 4" descr="preview_9"/>
          <p:cNvPicPr>
            <a:picLocks noChangeAspect="1" noChangeArrowheads="1"/>
          </p:cNvPicPr>
          <p:nvPr/>
        </p:nvPicPr>
        <p:blipFill>
          <a:blip r:embed="rId3" cstate="print"/>
          <a:srcRect l="85228" t="75328" r="4120" b="1837"/>
          <a:stretch>
            <a:fillRect/>
          </a:stretch>
        </p:blipFill>
        <p:spPr bwMode="auto">
          <a:xfrm>
            <a:off x="1547813" y="4149725"/>
            <a:ext cx="1212850" cy="1871663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39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3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3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3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800" y="1844824"/>
            <a:ext cx="3886200" cy="22860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Отказ от вредных привычек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642910" y="285728"/>
            <a:ext cx="8229600" cy="139903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000" smtClean="0">
                <a:solidFill>
                  <a:schemeClr val="accent2"/>
                </a:solidFill>
              </a:rPr>
              <a:t>Пагубные привычки ,вредящие нашему здоровью</a:t>
            </a:r>
          </a:p>
        </p:txBody>
      </p:sp>
      <p:pic>
        <p:nvPicPr>
          <p:cNvPr id="6147" name="Рисунок 6" descr="аленка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28794" y="1845681"/>
            <a:ext cx="4643470" cy="5012319"/>
          </a:xfrm>
          <a:noFill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8" name="Picture 4" descr="556_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12875"/>
            <a:ext cx="3556000" cy="4319588"/>
          </a:xfrm>
          <a:prstGeom prst="rect">
            <a:avLst/>
          </a:prstGeom>
          <a:noFill/>
          <a:ln w="76200" cmpd="tri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118789" name="Picture 5" descr="7328e1def9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115888"/>
            <a:ext cx="5073650" cy="2754312"/>
          </a:xfrm>
          <a:prstGeom prst="rect">
            <a:avLst/>
          </a:prstGeom>
          <a:noFill/>
          <a:ln w="76200" cmpd="tri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118790" name="Picture 6" descr="kdwtyuf oywkxgil"/>
          <p:cNvPicPr>
            <a:picLocks noChangeAspect="1" noChangeArrowheads="1"/>
          </p:cNvPicPr>
          <p:nvPr/>
        </p:nvPicPr>
        <p:blipFill>
          <a:blip r:embed="rId4" cstate="print"/>
          <a:srcRect l="37202"/>
          <a:stretch>
            <a:fillRect/>
          </a:stretch>
        </p:blipFill>
        <p:spPr bwMode="auto">
          <a:xfrm>
            <a:off x="6011863" y="3141663"/>
            <a:ext cx="3014662" cy="3600450"/>
          </a:xfrm>
          <a:prstGeom prst="rect">
            <a:avLst/>
          </a:prstGeom>
          <a:noFill/>
          <a:ln w="76200" cmpd="tri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11269" name="Picture 7" descr="ANALYZ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051050" y="3213100"/>
            <a:ext cx="318293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3" name="AutoShape 9"/>
          <p:cNvSpPr>
            <a:spLocks noChangeArrowheads="1"/>
          </p:cNvSpPr>
          <p:nvPr/>
        </p:nvSpPr>
        <p:spPr bwMode="auto">
          <a:xfrm>
            <a:off x="0" y="0"/>
            <a:ext cx="4643438" cy="1844675"/>
          </a:xfrm>
          <a:prstGeom prst="cloudCallout">
            <a:avLst>
              <a:gd name="adj1" fmla="val 23301"/>
              <a:gd name="adj2" fmla="val 137093"/>
            </a:avLst>
          </a:prstGeom>
          <a:solidFill>
            <a:srgbClr val="FF99CC"/>
          </a:solidFill>
          <a:ln w="25400" cap="rnd">
            <a:solidFill>
              <a:srgbClr val="00FF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>
                <a:solidFill>
                  <a:srgbClr val="CC0066"/>
                </a:solidFill>
              </a:rPr>
              <a:t>Знает ведь и стар и млад, что куренье это яд. Осознай ты этот вред, сигарете скажи – НЕТ!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5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5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5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65" name="Rectangle 21"/>
          <p:cNvSpPr>
            <a:spLocks noChangeArrowheads="1"/>
          </p:cNvSpPr>
          <p:nvPr/>
        </p:nvSpPr>
        <p:spPr bwMode="auto">
          <a:xfrm rot="326056">
            <a:off x="4859338" y="1412875"/>
            <a:ext cx="4284662" cy="2376488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50000">
                <a:schemeClr val="bg2"/>
              </a:gs>
              <a:gs pos="100000">
                <a:schemeClr val="tx2"/>
              </a:gs>
            </a:gsLst>
            <a:lin ang="5400000" scaled="1"/>
          </a:gradFill>
          <a:ln w="76200" cmpd="tri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/>
          </a:p>
        </p:txBody>
      </p:sp>
      <p:pic>
        <p:nvPicPr>
          <p:cNvPr id="14339" name="Picture 5" descr="2233137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133975" cy="65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8" descr="AMSURP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3141663"/>
            <a:ext cx="23241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0" descr="2233137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182"/>
          <a:stretch>
            <a:fillRect/>
          </a:stretch>
        </p:blipFill>
        <p:spPr bwMode="auto">
          <a:xfrm>
            <a:off x="4356100" y="3429000"/>
            <a:ext cx="514826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7" descr="redkvadrat2"/>
          <p:cNvPicPr>
            <a:picLocks noChangeAspect="1" noChangeArrowheads="1"/>
          </p:cNvPicPr>
          <p:nvPr/>
        </p:nvPicPr>
        <p:blipFill>
          <a:blip r:embed="rId5" cstate="print"/>
          <a:srcRect l="7559" t="10995" r="11150" b="28450"/>
          <a:stretch>
            <a:fillRect/>
          </a:stretch>
        </p:blipFill>
        <p:spPr bwMode="auto">
          <a:xfrm rot="343137">
            <a:off x="4716463" y="1412875"/>
            <a:ext cx="4232275" cy="216535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4343" name="Picture 18" descr="2233137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09" r="30829" b="88116"/>
          <a:stretch>
            <a:fillRect/>
          </a:stretch>
        </p:blipFill>
        <p:spPr bwMode="auto">
          <a:xfrm>
            <a:off x="5219700" y="549275"/>
            <a:ext cx="12954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0" descr="2233137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09" r="30829" b="88116"/>
          <a:stretch>
            <a:fillRect/>
          </a:stretch>
        </p:blipFill>
        <p:spPr bwMode="auto">
          <a:xfrm>
            <a:off x="7019925" y="692150"/>
            <a:ext cx="12954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66" name="AutoShape 22"/>
          <p:cNvSpPr>
            <a:spLocks noChangeArrowheads="1"/>
          </p:cNvSpPr>
          <p:nvPr/>
        </p:nvSpPr>
        <p:spPr bwMode="auto">
          <a:xfrm>
            <a:off x="4535488" y="4005263"/>
            <a:ext cx="4608512" cy="2374900"/>
          </a:xfrm>
          <a:prstGeom prst="cloudCallout">
            <a:avLst>
              <a:gd name="adj1" fmla="val -42662"/>
              <a:gd name="adj2" fmla="val -37301"/>
            </a:avLst>
          </a:prstGeom>
          <a:solidFill>
            <a:srgbClr val="FF99CC"/>
          </a:solidFill>
          <a:ln w="25400" cap="rnd">
            <a:solidFill>
              <a:srgbClr val="00FFFF"/>
            </a:solidFill>
            <a:prstDash val="sysDot"/>
            <a:round/>
            <a:headEnd/>
            <a:tailEnd/>
          </a:ln>
        </p:spPr>
        <p:txBody>
          <a:bodyPr lIns="90000" tIns="46800" rIns="90000" bIns="46800"/>
          <a:lstStyle/>
          <a:p>
            <a:pPr algn="ctr"/>
            <a:r>
              <a:rPr lang="ru-RU" b="1">
                <a:solidFill>
                  <a:srgbClr val="CC0066"/>
                </a:solidFill>
              </a:rPr>
              <a:t>Много в жизни радостей.</a:t>
            </a:r>
          </a:p>
          <a:p>
            <a:pPr algn="ctr"/>
            <a:r>
              <a:rPr lang="ru-RU" b="1">
                <a:solidFill>
                  <a:srgbClr val="CC0066"/>
                </a:solidFill>
              </a:rPr>
              <a:t>Много же и гадостей.</a:t>
            </a:r>
          </a:p>
          <a:p>
            <a:pPr algn="ctr"/>
            <a:r>
              <a:rPr lang="ru-RU" b="1">
                <a:solidFill>
                  <a:srgbClr val="CC0066"/>
                </a:solidFill>
              </a:rPr>
              <a:t>Опасайся с ними встреч!</a:t>
            </a:r>
          </a:p>
          <a:p>
            <a:pPr algn="ctr"/>
            <a:r>
              <a:rPr lang="ru-RU" b="1">
                <a:solidFill>
                  <a:srgbClr val="CC0066"/>
                </a:solidFill>
              </a:rPr>
              <a:t>Должен ты себя беречь!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4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0" descr="no_smoking_j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5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164</Words>
  <Application>Microsoft Office PowerPoint</Application>
  <PresentationFormat>Экран (4:3)</PresentationFormat>
  <Paragraphs>30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   </vt:lpstr>
      <vt:lpstr>Пагубные привычки ,вредящие нашему здоровью</vt:lpstr>
      <vt:lpstr>Слайд 6</vt:lpstr>
      <vt:lpstr>Слайд 7</vt:lpstr>
      <vt:lpstr>Слайд 8</vt:lpstr>
      <vt:lpstr>Слайд 9</vt:lpstr>
      <vt:lpstr>Понятие здоровья и ЗОЖ</vt:lpstr>
      <vt:lpstr> </vt:lpstr>
      <vt:lpstr>   </vt:lpstr>
      <vt:lpstr>«Здоров будешь-всё добудешь»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Настя</cp:lastModifiedBy>
  <cp:revision>2</cp:revision>
  <dcterms:created xsi:type="dcterms:W3CDTF">2014-10-31T10:16:23Z</dcterms:created>
  <dcterms:modified xsi:type="dcterms:W3CDTF">2014-10-31T10:20:01Z</dcterms:modified>
</cp:coreProperties>
</file>