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5" r:id="rId2"/>
    <p:sldId id="256" r:id="rId3"/>
    <p:sldId id="258" r:id="rId4"/>
    <p:sldId id="259" r:id="rId5"/>
    <p:sldId id="286" r:id="rId6"/>
    <p:sldId id="261" r:id="rId7"/>
    <p:sldId id="262" r:id="rId8"/>
    <p:sldId id="263" r:id="rId9"/>
    <p:sldId id="264" r:id="rId10"/>
    <p:sldId id="284" r:id="rId11"/>
    <p:sldId id="266" r:id="rId12"/>
    <p:sldId id="267" r:id="rId13"/>
    <p:sldId id="277" r:id="rId14"/>
    <p:sldId id="287" r:id="rId15"/>
    <p:sldId id="279" r:id="rId16"/>
    <p:sldId id="280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42711-5191-455A-A8FF-A42F3B25111F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9DB31-1579-425D-B06D-20288B5678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DB31-1579-425D-B06D-20288B5678AF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DB31-1579-425D-B06D-20288B5678A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DB31-1579-425D-B06D-20288B5678AF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1CD62-1E78-4F07-BC58-9391CBF6DA3C}" type="datetimeFigureOut">
              <a:rPr lang="ru-RU" smtClean="0"/>
              <a:pPr/>
              <a:t>13.03.2015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357D9-03EE-41B8-9C09-F069C31423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slide" Target="slide3.xml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8.xml"/><Relationship Id="rId7" Type="http://schemas.openxmlformats.org/officeDocument/2006/relationships/slide" Target="slide5.xml"/><Relationship Id="rId12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4.xml"/><Relationship Id="rId5" Type="http://schemas.openxmlformats.org/officeDocument/2006/relationships/slide" Target="slide10.xml"/><Relationship Id="rId10" Type="http://schemas.openxmlformats.org/officeDocument/2006/relationships/slide" Target="slide11.xml"/><Relationship Id="rId4" Type="http://schemas.openxmlformats.org/officeDocument/2006/relationships/slide" Target="slide9.xml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image" Target="../media/image1.jpeg"/><Relationship Id="rId7" Type="http://schemas.openxmlformats.org/officeDocument/2006/relationships/slide" Target="slide13.xml"/><Relationship Id="rId12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11" Type="http://schemas.openxmlformats.org/officeDocument/2006/relationships/slide" Target="slide3.xml"/><Relationship Id="rId5" Type="http://schemas.openxmlformats.org/officeDocument/2006/relationships/slide" Target="slide17.xml"/><Relationship Id="rId10" Type="http://schemas.openxmlformats.org/officeDocument/2006/relationships/slide" Target="slide21.xml"/><Relationship Id="rId4" Type="http://schemas.openxmlformats.org/officeDocument/2006/relationships/slide" Target="slide16.xml"/><Relationship Id="rId9" Type="http://schemas.openxmlformats.org/officeDocument/2006/relationships/slide" Target="slide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85794"/>
            <a:ext cx="91440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Работу выполнил ученик 10 Б класса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Никитин Дмитрий</a:t>
            </a:r>
          </a:p>
          <a:p>
            <a:pPr algn="ctr"/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Учитель химии МБОУ «СОШ № 32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углубленным изучением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отдельных предметов»</a:t>
            </a:r>
            <a:endParaRPr lang="ru-RU" sz="4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Шаяхметова Нурия Нурисламовна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Спирты, содержащие от одного до одиннадцати атомов углерода в молекуле-жидкости, от двенадцати атомов в молекуле -твердые тела. по мере увеличения углеводородного радикала растворимость в воде понижается.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00042"/>
            <a:ext cx="69846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Свойства :физические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Химические свойства спиртов различны и зависят от углеводородных радикалов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Спирты взаимодействуют с щелочными и щелочноземельными металлами, образуя водород  и другой спирт.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Спирты взаимодействуют с галогеноводородами образуя галогеналкан и воду.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Межмолекулярная дегидратация спиртов проходит в присутствии водоотнимающих веществ при небольшой температуре нагревания. Образуется вода и простой эфир.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Внутримолекулярная дегидратация спиртов проходит при более большой температуре нагревания с водоотнимающими веществами. Образуются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алкены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вода.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Взаимодействие спиртов с карбоновыми кислотами. образуются сложные эфиры и вода.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Окисление спиртов проводят с сильными окислителями. В результате реакции могут образоваться различные вещества.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Дегидрирование спиртов проходит при значительной температуре с металлическими катализаторами. Первичные спирты превращаются в альдегиды.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00042"/>
            <a:ext cx="6875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Свойства :химические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6" name="Овал 5"/>
          <p:cNvSpPr/>
          <p:nvPr/>
        </p:nvSpPr>
        <p:spPr>
          <a:xfrm>
            <a:off x="3286116" y="2786058"/>
            <a:ext cx="264320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Применение</a:t>
            </a:r>
            <a:endParaRPr lang="ru-RU" dirty="0"/>
          </a:p>
        </p:txBody>
      </p:sp>
      <p:pic>
        <p:nvPicPr>
          <p:cNvPr id="7" name="Рисунок 6" descr="1422_xYzyK_sm_users_img-9719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48" y="928670"/>
            <a:ext cx="2190765" cy="164307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1" name="Прямая со стрелкой 10"/>
          <p:cNvCxnSpPr>
            <a:stCxn id="6" idx="1"/>
            <a:endCxn id="7" idx="5"/>
          </p:cNvCxnSpPr>
          <p:nvPr/>
        </p:nvCxnSpPr>
        <p:spPr>
          <a:xfrm rot="16200000" flipV="1">
            <a:off x="2817581" y="2097824"/>
            <a:ext cx="622326" cy="1088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8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462362" y="428604"/>
            <a:ext cx="2285984" cy="152919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8" name="Прямая со стрелкой 17"/>
          <p:cNvCxnSpPr>
            <a:stCxn id="6" idx="0"/>
            <a:endCxn id="14" idx="4"/>
          </p:cNvCxnSpPr>
          <p:nvPr/>
        </p:nvCxnSpPr>
        <p:spPr>
          <a:xfrm rot="16200000" flipV="1">
            <a:off x="4192409" y="2370747"/>
            <a:ext cx="828256" cy="2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 descr="aceton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429388" y="528619"/>
            <a:ext cx="1765164" cy="217367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22" name="Прямая со стрелкой 21"/>
          <p:cNvCxnSpPr>
            <a:stCxn id="6" idx="7"/>
            <a:endCxn id="20" idx="3"/>
          </p:cNvCxnSpPr>
          <p:nvPr/>
        </p:nvCxnSpPr>
        <p:spPr>
          <a:xfrm rot="5400000" flipH="1" flipV="1">
            <a:off x="5830320" y="2095879"/>
            <a:ext cx="569482" cy="1145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28662" y="264318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Топливные добавки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786182" y="5715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Лекарства</a:t>
            </a:r>
            <a:endParaRPr lang="ru-RU" dirty="0"/>
          </a:p>
        </p:txBody>
      </p:sp>
      <p:pic>
        <p:nvPicPr>
          <p:cNvPr id="12" name="Рисунок 11" descr="article-new-ehow-images-a05-5u-sk-effects-anesthesia-heart-800x800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785786" y="3571876"/>
            <a:ext cx="1999204" cy="149859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6500826" y="278605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Растворители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6" idx="3"/>
            <a:endCxn id="12" idx="6"/>
          </p:cNvCxnSpPr>
          <p:nvPr/>
        </p:nvCxnSpPr>
        <p:spPr>
          <a:xfrm rot="5400000">
            <a:off x="2949351" y="3597316"/>
            <a:ext cx="559495" cy="888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28662" y="514351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Наркоз</a:t>
            </a:r>
            <a:endParaRPr lang="ru-RU" dirty="0"/>
          </a:p>
        </p:txBody>
      </p:sp>
      <p:pic>
        <p:nvPicPr>
          <p:cNvPr id="19" name="Рисунок 18" descr="cena-proizvoditeley-vodki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643174" y="4643446"/>
            <a:ext cx="2214578" cy="138411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23" name="Прямая со стрелкой 22"/>
          <p:cNvCxnSpPr>
            <a:stCxn id="6" idx="4"/>
            <a:endCxn id="19" idx="0"/>
          </p:cNvCxnSpPr>
          <p:nvPr/>
        </p:nvCxnSpPr>
        <p:spPr>
          <a:xfrm rot="5400000">
            <a:off x="3821901" y="3857628"/>
            <a:ext cx="71438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 descr="duhi-muzhskie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6929454" y="3500438"/>
            <a:ext cx="1643074" cy="184845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9" name="Рисунок 28" descr="uksus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5357818" y="4286256"/>
            <a:ext cx="1143008" cy="163450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31" name="Прямая со стрелкой 30"/>
          <p:cNvCxnSpPr>
            <a:stCxn id="6" idx="4"/>
            <a:endCxn id="29" idx="1"/>
          </p:cNvCxnSpPr>
          <p:nvPr/>
        </p:nvCxnSpPr>
        <p:spPr>
          <a:xfrm rot="16200000" flipH="1">
            <a:off x="4768185" y="3768599"/>
            <a:ext cx="596557" cy="917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6" idx="6"/>
            <a:endCxn id="25" idx="1"/>
          </p:cNvCxnSpPr>
          <p:nvPr/>
        </p:nvCxnSpPr>
        <p:spPr>
          <a:xfrm>
            <a:off x="5929322" y="3357562"/>
            <a:ext cx="1240755" cy="413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928926" y="607220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Алкогольная продукция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072066" y="592933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Уксусная кислота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7000892" y="542926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Парфюмерия</a:t>
            </a:r>
            <a:endParaRPr lang="ru-RU" dirty="0"/>
          </a:p>
        </p:txBody>
      </p:sp>
      <p:sp>
        <p:nvSpPr>
          <p:cNvPr id="28" name="Управляющая кнопка: возврат 27">
            <a:hlinkClick r:id="rId10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62598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Одноатомные спирты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— органические соединения, содержащие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две или более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гидроксильных групп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(групп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−OH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), связанных с углеводородным радикалом.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428604"/>
            <a:ext cx="3023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Строение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16-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4572008"/>
            <a:ext cx="8501063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4857750"/>
            <a:ext cx="8229600" cy="2000250"/>
          </a:xfrm>
        </p:spPr>
        <p:txBody>
          <a:bodyPr/>
          <a:lstStyle/>
          <a:p>
            <a:pPr eaLnBrk="1" hangingPunct="1">
              <a:buNone/>
            </a:pPr>
            <a:r>
              <a:rPr lang="ru-RU" dirty="0" smtClean="0"/>
              <a:t>Соединения с двумя группами ОН при соседних атомах углерода называют гликолями (или </a:t>
            </a:r>
            <a:r>
              <a:rPr lang="ru-RU" dirty="0" err="1" smtClean="0"/>
              <a:t>диолами</a:t>
            </a:r>
            <a:r>
              <a:rPr lang="ru-RU" dirty="0" smtClean="0"/>
              <a:t>).</a:t>
            </a:r>
          </a:p>
        </p:txBody>
      </p:sp>
      <p:pic>
        <p:nvPicPr>
          <p:cNvPr id="4" name="Рисунок 3" descr="16-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3000" y="2357438"/>
            <a:ext cx="7475724" cy="235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500063" y="714375"/>
            <a:ext cx="8229600" cy="20002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ru-RU" sz="2600" dirty="0">
                <a:latin typeface="+mn-lt"/>
              </a:rPr>
              <a:t>Соединения с двумя группами ОН при одном атоме углерода неустойчивые. Они отщепляют воду и превращаются в альдегиды:</a:t>
            </a: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3" cstate="email">
            <a:lum bright="28000"/>
          </a:blip>
          <a:srcRect t="3125" b="20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Начиная с третьего члена гомологического ряда у спиртов появляется изомерия положения функциональной группы, а с четвертого - изомерия углеродного скелета. Спирты изомерны простым эфирам.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428604"/>
            <a:ext cx="3246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Изомерия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образовании названий спиртов к названию углеводорода добавляют суффикс- ол. Цифрами после суффикса указывают положение гидроксильной группы в главной цепи, а префиксами- их число.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428604"/>
            <a:ext cx="4571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Номенклатура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Получение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1357298"/>
            <a:ext cx="8186737" cy="1928813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/>
              <a:t>Гликоли получают окислением </a:t>
            </a:r>
            <a:r>
              <a:rPr lang="ru-RU" dirty="0" err="1" smtClean="0"/>
              <a:t>алкенов</a:t>
            </a:r>
            <a:r>
              <a:rPr lang="ru-RU" dirty="0" smtClean="0"/>
              <a:t> в водной среде. Например, при действии перманганата калия или кислорода воздуха в присутствии серебряного катализатора </a:t>
            </a:r>
            <a:r>
              <a:rPr lang="ru-RU" dirty="0" err="1" smtClean="0"/>
              <a:t>алкены</a:t>
            </a:r>
            <a:r>
              <a:rPr lang="ru-RU" dirty="0" smtClean="0"/>
              <a:t> превращаются в двухатомные спирты:</a:t>
            </a:r>
            <a:endParaRPr lang="ru-RU" dirty="0"/>
          </a:p>
        </p:txBody>
      </p:sp>
      <p:pic>
        <p:nvPicPr>
          <p:cNvPr id="5" name="Рисунок 4" descr="17-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812" y="3286124"/>
            <a:ext cx="7358087" cy="314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>
            <a:off x="7786710" y="6429396"/>
            <a:ext cx="571504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229600" cy="1571625"/>
          </a:xfrm>
        </p:spPr>
        <p:txBody>
          <a:bodyPr/>
          <a:lstStyle/>
          <a:p>
            <a:pPr eaLnBrk="1" hangingPunct="1"/>
            <a:r>
              <a:rPr lang="ru-RU" smtClean="0"/>
              <a:t>Другой способ получения многоатомных спиртов – гидролиз галогенпроизводных углеводородов:</a:t>
            </a:r>
          </a:p>
        </p:txBody>
      </p:sp>
      <p:pic>
        <p:nvPicPr>
          <p:cNvPr id="4" name="Рисунок 3" descr="17-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1928813"/>
            <a:ext cx="7429500" cy="392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7786710" y="6429396"/>
            <a:ext cx="571504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389437"/>
          </a:xfrm>
        </p:spPr>
        <p:txBody>
          <a:bodyPr/>
          <a:lstStyle/>
          <a:p>
            <a:pPr eaLnBrk="1" hangingPunct="1"/>
            <a:r>
              <a:rPr lang="ru-RU" dirty="0" smtClean="0"/>
              <a:t>На производстве глицерин получают по схеме:</a:t>
            </a:r>
          </a:p>
        </p:txBody>
      </p:sp>
      <p:pic>
        <p:nvPicPr>
          <p:cNvPr id="5" name="Рисунок 4" descr="17-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2500306"/>
            <a:ext cx="8001000" cy="354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143108" y="2500306"/>
            <a:ext cx="506796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Спирты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Физические свойства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Этиленгликоль и глицерин – бесцветные вязкие жидкости со сладким вкусом (от греч.  – сладкий). Растворимость в воде – неограниченная. Температуры кипения этиленгликоля – 197,2 °С, глицерина – 290 °С. Этиленгликоль – яд.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Химические свойства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12795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Этиленгликоль и глицерин подобны одноатомным спиртам.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Так, они реагируют с активными металлами: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625" y="3643313"/>
            <a:ext cx="87153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7786710" y="6429396"/>
            <a:ext cx="571504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17795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mtClean="0"/>
              <a:t> Многоатомные спирты в реакции с галогеноводородами обменивают одну или несколько гидроксильных групп ОН на атомы галогена: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" y="3214688"/>
            <a:ext cx="794226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>
            <a:hlinkClick r:id="rId4" action="ppaction://hlinksldjump"/>
          </p:cNvPr>
          <p:cNvSpPr/>
          <p:nvPr/>
        </p:nvSpPr>
        <p:spPr>
          <a:xfrm>
            <a:off x="7786710" y="6429396"/>
            <a:ext cx="571504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229600" cy="278606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mtClean="0"/>
              <a:t>Глицерин взаимодействует с азотной кислотой с образованием сложных эфиров. В зависимости от условий реакции (мольного соотношения реагентов, концентрации катализатора – серной кислоты и температуры) получаются моно-, ди- и тринитроглицериды: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50" y="3286125"/>
            <a:ext cx="7572375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>
            <a:hlinkClick r:id="rId4" action="ppaction://hlinksldjump"/>
          </p:cNvPr>
          <p:cNvSpPr/>
          <p:nvPr/>
        </p:nvSpPr>
        <p:spPr>
          <a:xfrm>
            <a:off x="7786710" y="6429396"/>
            <a:ext cx="571504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14375"/>
            <a:ext cx="8229600" cy="43894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mtClean="0"/>
              <a:t>Качественная реакция многоатомных спиртов, позволяющая отличить соединения этого класса, – взаимодействие со свежеприготовленным гидроксидом меди(II). В щелочной среде при достаточной концентрации глицерина голубой осадок Cu(OH)2 растворяется с образованием раствора ярко-синего цвета – гликолята меди(II):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" y="4071938"/>
            <a:ext cx="792956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Управляющая кнопка: возврат 2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7" name="Овал 6"/>
          <p:cNvSpPr/>
          <p:nvPr/>
        </p:nvSpPr>
        <p:spPr>
          <a:xfrm>
            <a:off x="3428992" y="2928934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дноатомные спирты</a:t>
            </a:r>
            <a:endParaRPr lang="ru-RU" dirty="0"/>
          </a:p>
        </p:txBody>
      </p:sp>
      <p:sp>
        <p:nvSpPr>
          <p:cNvPr id="8" name="Овал 7">
            <a:hlinkClick r:id="rId3" action="ppaction://hlinksldjump"/>
          </p:cNvPr>
          <p:cNvSpPr/>
          <p:nvPr/>
        </p:nvSpPr>
        <p:spPr>
          <a:xfrm>
            <a:off x="904867" y="419576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Номенклатура</a:t>
            </a:r>
            <a:endParaRPr lang="ru-RU" dirty="0"/>
          </a:p>
        </p:txBody>
      </p:sp>
      <p:sp>
        <p:nvSpPr>
          <p:cNvPr id="9" name="Овал 8">
            <a:hlinkClick r:id="rId4" action="ppaction://hlinksldjump"/>
          </p:cNvPr>
          <p:cNvSpPr/>
          <p:nvPr/>
        </p:nvSpPr>
        <p:spPr>
          <a:xfrm>
            <a:off x="3438517" y="4943484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Получение</a:t>
            </a:r>
            <a:endParaRPr lang="ru-RU" dirty="0"/>
          </a:p>
        </p:txBody>
      </p:sp>
      <p:sp>
        <p:nvSpPr>
          <p:cNvPr id="10" name="Овал 9">
            <a:hlinkClick r:id="rId5" action="ppaction://hlinksldjump"/>
          </p:cNvPr>
          <p:cNvSpPr/>
          <p:nvPr/>
        </p:nvSpPr>
        <p:spPr>
          <a:xfrm>
            <a:off x="6019792" y="419576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Физические свойства</a:t>
            </a:r>
            <a:endParaRPr lang="ru-RU" dirty="0"/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895342" y="1623995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Гомология</a:t>
            </a:r>
            <a:endParaRPr lang="ru-RU" dirty="0"/>
          </a:p>
        </p:txBody>
      </p:sp>
      <p:sp>
        <p:nvSpPr>
          <p:cNvPr id="12" name="Овал 11">
            <a:hlinkClick r:id="rId7" action="ppaction://hlinksldjump"/>
          </p:cNvPr>
          <p:cNvSpPr/>
          <p:nvPr/>
        </p:nvSpPr>
        <p:spPr>
          <a:xfrm>
            <a:off x="3428992" y="838188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Строение</a:t>
            </a:r>
            <a:endParaRPr lang="ru-RU" dirty="0"/>
          </a:p>
        </p:txBody>
      </p:sp>
      <p:sp>
        <p:nvSpPr>
          <p:cNvPr id="13" name="Овал 12">
            <a:hlinkClick r:id="rId8" action="ppaction://hlinksldjump"/>
          </p:cNvPr>
          <p:cNvSpPr/>
          <p:nvPr/>
        </p:nvSpPr>
        <p:spPr>
          <a:xfrm>
            <a:off x="6010267" y="1623995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14" name="Овал 13">
            <a:hlinkClick r:id="rId9" action="ppaction://hlinksldjump"/>
          </p:cNvPr>
          <p:cNvSpPr/>
          <p:nvPr/>
        </p:nvSpPr>
        <p:spPr>
          <a:xfrm>
            <a:off x="0" y="2919409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Изомерия</a:t>
            </a:r>
            <a:endParaRPr lang="ru-RU" dirty="0"/>
          </a:p>
        </p:txBody>
      </p:sp>
      <p:sp>
        <p:nvSpPr>
          <p:cNvPr id="15" name="Овал 14">
            <a:hlinkClick r:id="rId10" action="ppaction://hlinksldjump"/>
          </p:cNvPr>
          <p:cNvSpPr/>
          <p:nvPr/>
        </p:nvSpPr>
        <p:spPr>
          <a:xfrm>
            <a:off x="6715108" y="2905121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Химические свойства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7" idx="1"/>
            <a:endCxn id="11" idx="5"/>
          </p:cNvCxnSpPr>
          <p:nvPr/>
        </p:nvCxnSpPr>
        <p:spPr>
          <a:xfrm rot="16200000" flipV="1">
            <a:off x="3153516" y="2475606"/>
            <a:ext cx="446195" cy="81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0"/>
            <a:endCxn id="12" idx="4"/>
          </p:cNvCxnSpPr>
          <p:nvPr/>
        </p:nvCxnSpPr>
        <p:spPr>
          <a:xfrm rot="5400000" flipH="1" flipV="1">
            <a:off x="4205288" y="2490784"/>
            <a:ext cx="8763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7"/>
            <a:endCxn id="13" idx="3"/>
          </p:cNvCxnSpPr>
          <p:nvPr/>
        </p:nvCxnSpPr>
        <p:spPr>
          <a:xfrm rot="5400000" flipH="1" flipV="1">
            <a:off x="5710978" y="2451794"/>
            <a:ext cx="446195" cy="86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4" idx="6"/>
          </p:cNvCxnSpPr>
          <p:nvPr/>
        </p:nvCxnSpPr>
        <p:spPr>
          <a:xfrm rot="10800000">
            <a:off x="2428892" y="3526633"/>
            <a:ext cx="10001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6"/>
            <a:endCxn id="15" idx="2"/>
          </p:cNvCxnSpPr>
          <p:nvPr/>
        </p:nvCxnSpPr>
        <p:spPr>
          <a:xfrm flipV="1">
            <a:off x="5857884" y="3512344"/>
            <a:ext cx="857224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4"/>
            <a:endCxn id="9" idx="0"/>
          </p:cNvCxnSpPr>
          <p:nvPr/>
        </p:nvCxnSpPr>
        <p:spPr>
          <a:xfrm rot="16200000" flipH="1">
            <a:off x="4248148" y="4538669"/>
            <a:ext cx="800104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  <a:endCxn id="8" idx="7"/>
          </p:cNvCxnSpPr>
          <p:nvPr/>
        </p:nvCxnSpPr>
        <p:spPr>
          <a:xfrm rot="5400000">
            <a:off x="3177332" y="3766254"/>
            <a:ext cx="408088" cy="806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5"/>
            <a:endCxn id="10" idx="1"/>
          </p:cNvCxnSpPr>
          <p:nvPr/>
        </p:nvCxnSpPr>
        <p:spPr>
          <a:xfrm rot="16200000" flipH="1">
            <a:off x="5734794" y="3732916"/>
            <a:ext cx="408088" cy="873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hlinkClick r:id="rId11" action="ppaction://hlinksldjump"/>
          </p:cNvPr>
          <p:cNvSpPr txBox="1"/>
          <p:nvPr/>
        </p:nvSpPr>
        <p:spPr>
          <a:xfrm>
            <a:off x="7380312" y="188640"/>
            <a:ext cx="1763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Многоатомные спирты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>
            <a:hlinkClick r:id="rId12" action="ppaction://hlinksldjump"/>
          </p:cNvPr>
          <p:cNvSpPr txBox="1"/>
          <p:nvPr/>
        </p:nvSpPr>
        <p:spPr>
          <a:xfrm>
            <a:off x="8028384" y="6165304"/>
            <a:ext cx="111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3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6" name="Овал 5"/>
          <p:cNvSpPr/>
          <p:nvPr/>
        </p:nvSpPr>
        <p:spPr>
          <a:xfrm>
            <a:off x="3428992" y="2928934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Многоатомные спирты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962395" y="121442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Получение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9" name="Овал 38">
            <a:hlinkClick r:id="rId4" action="ppaction://hlinksldjump"/>
          </p:cNvPr>
          <p:cNvSpPr/>
          <p:nvPr/>
        </p:nvSpPr>
        <p:spPr>
          <a:xfrm>
            <a:off x="904867" y="419576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Номенклатура</a:t>
            </a:r>
            <a:endParaRPr lang="ru-RU" dirty="0"/>
          </a:p>
        </p:txBody>
      </p:sp>
      <p:sp>
        <p:nvSpPr>
          <p:cNvPr id="40" name="Овал 39">
            <a:hlinkClick r:id="rId5" action="ppaction://hlinksldjump"/>
          </p:cNvPr>
          <p:cNvSpPr/>
          <p:nvPr/>
        </p:nvSpPr>
        <p:spPr>
          <a:xfrm>
            <a:off x="3438517" y="4943484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Получение</a:t>
            </a:r>
            <a:endParaRPr lang="ru-RU" dirty="0"/>
          </a:p>
        </p:txBody>
      </p:sp>
      <p:sp>
        <p:nvSpPr>
          <p:cNvPr id="42" name="Овал 41">
            <a:hlinkClick r:id="rId6" action="ppaction://hlinksldjump"/>
          </p:cNvPr>
          <p:cNvSpPr/>
          <p:nvPr/>
        </p:nvSpPr>
        <p:spPr>
          <a:xfrm>
            <a:off x="6019792" y="419576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Физические свойства</a:t>
            </a:r>
            <a:endParaRPr lang="ru-RU" dirty="0"/>
          </a:p>
        </p:txBody>
      </p:sp>
      <p:sp>
        <p:nvSpPr>
          <p:cNvPr id="44" name="Овал 43">
            <a:hlinkClick r:id="rId7" action="ppaction://hlinksldjump"/>
          </p:cNvPr>
          <p:cNvSpPr/>
          <p:nvPr/>
        </p:nvSpPr>
        <p:spPr>
          <a:xfrm>
            <a:off x="3428992" y="838188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Строение</a:t>
            </a:r>
            <a:endParaRPr lang="ru-RU" dirty="0"/>
          </a:p>
        </p:txBody>
      </p:sp>
      <p:sp>
        <p:nvSpPr>
          <p:cNvPr id="45" name="Овал 44">
            <a:hlinkClick r:id="rId8" action="ppaction://hlinksldjump"/>
          </p:cNvPr>
          <p:cNvSpPr/>
          <p:nvPr/>
        </p:nvSpPr>
        <p:spPr>
          <a:xfrm>
            <a:off x="6010267" y="1623995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46" name="Овал 45">
            <a:hlinkClick r:id="rId9" action="ppaction://hlinksldjump"/>
          </p:cNvPr>
          <p:cNvSpPr/>
          <p:nvPr/>
        </p:nvSpPr>
        <p:spPr>
          <a:xfrm>
            <a:off x="785786" y="1643050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Изомерия</a:t>
            </a:r>
            <a:endParaRPr lang="ru-RU" dirty="0"/>
          </a:p>
        </p:txBody>
      </p:sp>
      <p:sp>
        <p:nvSpPr>
          <p:cNvPr id="47" name="Овал 46">
            <a:hlinkClick r:id="rId10" action="ppaction://hlinksldjump"/>
          </p:cNvPr>
          <p:cNvSpPr/>
          <p:nvPr/>
        </p:nvSpPr>
        <p:spPr>
          <a:xfrm>
            <a:off x="6715108" y="2905121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Химические свойства</a:t>
            </a:r>
            <a:endParaRPr lang="ru-RU" dirty="0"/>
          </a:p>
        </p:txBody>
      </p:sp>
      <p:cxnSp>
        <p:nvCxnSpPr>
          <p:cNvPr id="52" name="Прямая со стрелкой 51"/>
          <p:cNvCxnSpPr>
            <a:stCxn id="6" idx="0"/>
            <a:endCxn id="44" idx="4"/>
          </p:cNvCxnSpPr>
          <p:nvPr/>
        </p:nvCxnSpPr>
        <p:spPr>
          <a:xfrm rot="5400000" flipH="1" flipV="1">
            <a:off x="4205288" y="2490784"/>
            <a:ext cx="8763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6" idx="7"/>
            <a:endCxn id="45" idx="3"/>
          </p:cNvCxnSpPr>
          <p:nvPr/>
        </p:nvCxnSpPr>
        <p:spPr>
          <a:xfrm rot="5400000" flipH="1" flipV="1">
            <a:off x="5710978" y="2451794"/>
            <a:ext cx="446195" cy="86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6" idx="1"/>
            <a:endCxn id="46" idx="6"/>
          </p:cNvCxnSpPr>
          <p:nvPr/>
        </p:nvCxnSpPr>
        <p:spPr>
          <a:xfrm rot="16200000" flipV="1">
            <a:off x="3071431" y="2393520"/>
            <a:ext cx="856512" cy="570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6" idx="6"/>
            <a:endCxn id="47" idx="2"/>
          </p:cNvCxnSpPr>
          <p:nvPr/>
        </p:nvCxnSpPr>
        <p:spPr>
          <a:xfrm flipV="1">
            <a:off x="5857884" y="3512344"/>
            <a:ext cx="857224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6" idx="4"/>
            <a:endCxn id="40" idx="0"/>
          </p:cNvCxnSpPr>
          <p:nvPr/>
        </p:nvCxnSpPr>
        <p:spPr>
          <a:xfrm rot="16200000" flipH="1">
            <a:off x="4248148" y="4538669"/>
            <a:ext cx="800104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6" idx="3"/>
            <a:endCxn id="39" idx="7"/>
          </p:cNvCxnSpPr>
          <p:nvPr/>
        </p:nvCxnSpPr>
        <p:spPr>
          <a:xfrm rot="5400000">
            <a:off x="3177332" y="3766254"/>
            <a:ext cx="408088" cy="806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6" idx="5"/>
            <a:endCxn id="42" idx="1"/>
          </p:cNvCxnSpPr>
          <p:nvPr/>
        </p:nvCxnSpPr>
        <p:spPr>
          <a:xfrm rot="16200000" flipH="1">
            <a:off x="5734794" y="3732916"/>
            <a:ext cx="408088" cy="873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11" action="ppaction://hlinksldjump"/>
          </p:cNvPr>
          <p:cNvSpPr txBox="1"/>
          <p:nvPr/>
        </p:nvSpPr>
        <p:spPr>
          <a:xfrm>
            <a:off x="7380312" y="188640"/>
            <a:ext cx="1763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Одноатомные спирты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hlinkClick r:id="rId12" action="ppaction://hlinksldjump"/>
          </p:cNvPr>
          <p:cNvSpPr txBox="1"/>
          <p:nvPr/>
        </p:nvSpPr>
        <p:spPr>
          <a:xfrm>
            <a:off x="8028384" y="6165304"/>
            <a:ext cx="111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62598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Одноатомные спирты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— органические соединения, содержащие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гидроксильную группу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(групп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−OH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), связанных с углеводородным радикалом.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Формула: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R-OH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428604"/>
            <a:ext cx="3023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Строение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бщая формула веществ гомологического ряда предельных одноатомных спиртов:   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R-ОН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428604"/>
            <a:ext cx="3357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Гомология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3" cstate="email">
            <a:lum bright="28000"/>
          </a:blip>
          <a:srcRect t="3125" b="20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Начиная с третьего члена гомологического ряда у спиртов появляется изомерия положения функциональной группы, а с четвертого - изомерия углеродного скелета. Спирты изомерны простым эфирам.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428604"/>
            <a:ext cx="3246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Изомерия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образовании названий спиртов к названию углеводорода добавляют суффикс- ол. Цифрами после суффикса указывают положение гидроксильной группы в главной цепи, а префиксами- их число.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428604"/>
            <a:ext cx="4571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Номенклатура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emport.ru/data/chemipedia/imgs/1087-14.jpg"/>
          <p:cNvPicPr>
            <a:picLocks noChangeAspect="1" noChangeArrowheads="1"/>
          </p:cNvPicPr>
          <p:nvPr/>
        </p:nvPicPr>
        <p:blipFill>
          <a:blip r:embed="rId2" cstate="email">
            <a:lum bright="2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Реакции окисления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основаны на окислении углеводородов (реже — галогенпроизводных углеводородов), содержащих кратные или активированные C−H связи.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еакции восстановления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восстановление карбонильных соединений: альдегидов, кетонов, карбоновых кислот и сложных эфиров.</a:t>
            </a:r>
          </a:p>
          <a:p>
            <a:r>
              <a:rPr lang="ru-RU" sz="2400" b="1" dirty="0"/>
              <a:t>Р</a:t>
            </a:r>
            <a:r>
              <a:rPr lang="ru-RU" sz="2400" b="1" dirty="0" smtClean="0"/>
              <a:t>еакции гидратации</a:t>
            </a:r>
            <a:r>
              <a:rPr lang="ru-RU" sz="2400" dirty="0" smtClean="0"/>
              <a:t> — кислотно-катализируемое присоединение воды к алкенам (гидратация).</a:t>
            </a:r>
          </a:p>
          <a:p>
            <a:r>
              <a:rPr lang="ru-RU" sz="2400" b="1" dirty="0" smtClean="0"/>
              <a:t>реакции присоединения</a:t>
            </a:r>
            <a:r>
              <a:rPr lang="ru-RU" sz="2400" dirty="0" smtClean="0"/>
              <a:t>: присоединение синтез-газа, формальдегида, оксирана по кратным углеводородным связям.</a:t>
            </a:r>
          </a:p>
          <a:p>
            <a:r>
              <a:rPr lang="ru-RU" sz="2400" b="1" dirty="0" smtClean="0"/>
              <a:t>реакции замещения (гидролиза)</a:t>
            </a:r>
            <a:r>
              <a:rPr lang="ru-RU" sz="2400" dirty="0" smtClean="0"/>
              <a:t> — реакции нуклеофильного замещения, при которых имеющиеся функциональные группы замещаются на гидроксильную группу.</a:t>
            </a:r>
          </a:p>
          <a:p>
            <a:r>
              <a:rPr lang="ru-RU" sz="2400" b="1" dirty="0" smtClean="0"/>
              <a:t>синтезы с использованием металлорганических соединений</a:t>
            </a:r>
            <a:r>
              <a:rPr lang="ru-RU" sz="2400" dirty="0" smtClean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24151" y="428604"/>
            <a:ext cx="3470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Получение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460432" y="6309320"/>
            <a:ext cx="683568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628</Words>
  <Application>Microsoft Office PowerPoint</Application>
  <PresentationFormat>Экран (4:3)</PresentationFormat>
  <Paragraphs>89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Получение</vt:lpstr>
      <vt:lpstr>Слайд 18</vt:lpstr>
      <vt:lpstr>Слайд 19</vt:lpstr>
      <vt:lpstr>Физические свойства</vt:lpstr>
      <vt:lpstr>Химические свойства 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нурия</cp:lastModifiedBy>
  <cp:revision>59</cp:revision>
  <dcterms:created xsi:type="dcterms:W3CDTF">2012-12-23T17:39:53Z</dcterms:created>
  <dcterms:modified xsi:type="dcterms:W3CDTF">2015-03-13T12:40:40Z</dcterms:modified>
</cp:coreProperties>
</file>