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62" r:id="rId3"/>
    <p:sldId id="263" r:id="rId4"/>
    <p:sldId id="261" r:id="rId5"/>
    <p:sldId id="264" r:id="rId6"/>
    <p:sldId id="283" r:id="rId7"/>
    <p:sldId id="279" r:id="rId8"/>
    <p:sldId id="284" r:id="rId9"/>
    <p:sldId id="273" r:id="rId10"/>
    <p:sldId id="282" r:id="rId11"/>
    <p:sldId id="285" r:id="rId12"/>
    <p:sldId id="274" r:id="rId13"/>
    <p:sldId id="269" r:id="rId14"/>
    <p:sldId id="288" r:id="rId15"/>
    <p:sldId id="289" r:id="rId16"/>
    <p:sldId id="299" r:id="rId17"/>
    <p:sldId id="266" r:id="rId18"/>
    <p:sldId id="276" r:id="rId19"/>
    <p:sldId id="277" r:id="rId20"/>
    <p:sldId id="294" r:id="rId21"/>
    <p:sldId id="293" r:id="rId22"/>
    <p:sldId id="295" r:id="rId23"/>
    <p:sldId id="296" r:id="rId24"/>
    <p:sldId id="297" r:id="rId25"/>
    <p:sldId id="290" r:id="rId26"/>
    <p:sldId id="291" r:id="rId27"/>
    <p:sldId id="278" r:id="rId28"/>
    <p:sldId id="275" r:id="rId29"/>
    <p:sldId id="27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670" autoAdjust="0"/>
  </p:normalViewPr>
  <p:slideViewPr>
    <p:cSldViewPr>
      <p:cViewPr>
        <p:scale>
          <a:sx n="70" d="100"/>
          <a:sy n="70" d="100"/>
        </p:scale>
        <p:origin x="-5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FD454-156A-4409-9745-B9AD4199E361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2A211-193E-4235-A9EC-DE87098749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2A211-193E-4235-A9EC-DE87098749C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2CA190-FAEA-4AFC-8F10-E99B50699C0E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4B5C51C-7E1E-4075-8D07-BC4284049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cnit.ssau.ru/organics/" TargetMode="External"/><Relationship Id="rId2" Type="http://schemas.openxmlformats.org/officeDocument/2006/relationships/hyperlink" Target="http://cnit.ssau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tvet.mail.ru/question/52521459" TargetMode="External"/><Relationship Id="rId4" Type="http://schemas.openxmlformats.org/officeDocument/2006/relationships/hyperlink" Target="http://cnit.ssau.ru/organics/chem2/u9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203742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Теория и практика решения задач высокого уровня сложности в процессе обучения химии</a:t>
            </a:r>
            <a: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(на материале темы «Генетическая связь органических соединений»)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071942"/>
            <a:ext cx="3771904" cy="22145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Видершпан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И.П., 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учитель химии МБОУ «Ключевская СОШ №1»,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г.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571480"/>
            <a:ext cx="8082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МБОУ «Ключевская средняя общеобразовательная школа  № 1» </a:t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Ключевского района, Алтайского края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500" t="27040" r="59375" b="33112"/>
          <a:stretch>
            <a:fillRect/>
          </a:stretch>
        </p:blipFill>
        <p:spPr bwMode="auto">
          <a:xfrm>
            <a:off x="857224" y="4071942"/>
            <a:ext cx="284731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29322" y="1600200"/>
            <a:ext cx="275747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372" t="24802" r="23753" b="12401"/>
          <a:stretch>
            <a:fillRect/>
          </a:stretch>
        </p:blipFill>
        <p:spPr bwMode="auto">
          <a:xfrm>
            <a:off x="500034" y="500042"/>
            <a:ext cx="807249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3702" y="530352"/>
            <a:ext cx="2043098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3437" t="24725" r="23096" b="6250"/>
          <a:stretch>
            <a:fillRect/>
          </a:stretch>
        </p:blipFill>
        <p:spPr bwMode="auto">
          <a:xfrm>
            <a:off x="285720" y="142852"/>
            <a:ext cx="8501122" cy="66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14620"/>
            <a:ext cx="8183880" cy="1285884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→ С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→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→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Н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sz="24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428604"/>
            <a:ext cx="8183880" cy="54292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закрепления учебного материала и активизации учебной деятельности рекомендуется обратить особое внимание на решение задач типа, связанные с взаимными превращениями веществ (цепочки превращений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71438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itchFamily="18" charset="0"/>
              </a:rPr>
              <a:t>Успешность в выполнении заданий будет зависеть от количества осуществленных превращений</a:t>
            </a:r>
            <a:endParaRPr lang="ru-RU" sz="20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478634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1) </a:t>
            </a:r>
            <a:r>
              <a:rPr lang="en-US" dirty="0" err="1" smtClean="0"/>
              <a:t>CaC</a:t>
            </a:r>
            <a:r>
              <a:rPr lang="ru-RU" baseline="-25000" dirty="0" smtClean="0"/>
              <a:t>2</a:t>
            </a:r>
            <a:r>
              <a:rPr lang="ru-RU" dirty="0" smtClean="0"/>
              <a:t> → </a:t>
            </a:r>
            <a:r>
              <a:rPr lang="en-US" dirty="0" smtClean="0"/>
              <a:t>X</a:t>
            </a:r>
            <a:r>
              <a:rPr lang="ru-RU" baseline="-25000" dirty="0" smtClean="0"/>
              <a:t>1 </a:t>
            </a:r>
            <a:r>
              <a:rPr lang="ru-RU" dirty="0" smtClean="0"/>
              <a:t>→ </a:t>
            </a:r>
            <a:r>
              <a:rPr lang="en-US" dirty="0" smtClean="0"/>
              <a:t>X</a:t>
            </a:r>
            <a:r>
              <a:rPr lang="ru-RU" baseline="-25000" dirty="0" smtClean="0"/>
              <a:t>2 </a:t>
            </a:r>
            <a:r>
              <a:rPr lang="ru-RU" dirty="0" smtClean="0"/>
              <a:t>→ нитробензол  </a:t>
            </a:r>
            <a:r>
              <a:rPr lang="ru-RU" baseline="30000" dirty="0" smtClean="0"/>
              <a:t>[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 ]   </a:t>
            </a:r>
            <a:r>
              <a:rPr lang="en-US" dirty="0" smtClean="0"/>
              <a:t>X</a:t>
            </a:r>
            <a:r>
              <a:rPr lang="ru-RU" baseline="-25000" dirty="0" smtClean="0"/>
              <a:t>3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HCl</a:t>
            </a:r>
            <a:r>
              <a:rPr lang="ru-RU" baseline="30000" dirty="0" smtClean="0"/>
              <a:t>   </a:t>
            </a:r>
            <a:r>
              <a:rPr lang="en-US" dirty="0" smtClean="0"/>
              <a:t>X</a:t>
            </a:r>
            <a:r>
              <a:rPr lang="ru-RU" baseline="-25000" dirty="0" smtClean="0"/>
              <a:t>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2) </a:t>
            </a:r>
            <a:r>
              <a:rPr lang="en-US" dirty="0" smtClean="0"/>
              <a:t>C</a:t>
            </a:r>
            <a:r>
              <a:rPr lang="ru-RU" baseline="-25000" dirty="0" smtClean="0"/>
              <a:t>2</a:t>
            </a:r>
            <a:r>
              <a:rPr lang="en-US" dirty="0" smtClean="0"/>
              <a:t>H</a:t>
            </a:r>
            <a:r>
              <a:rPr lang="ru-RU" baseline="-25000" dirty="0" smtClean="0"/>
              <a:t>6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Cl</a:t>
            </a:r>
            <a:r>
              <a:rPr lang="ru-RU" baseline="30000" dirty="0" smtClean="0"/>
              <a:t>2 , </a:t>
            </a:r>
            <a:r>
              <a:rPr lang="en-US" baseline="30000" dirty="0" err="1" smtClean="0"/>
              <a:t>hN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1 </a:t>
            </a:r>
            <a:r>
              <a:rPr lang="ru-RU" dirty="0" smtClean="0"/>
              <a:t>→ </a:t>
            </a:r>
            <a:r>
              <a:rPr lang="en-US" dirty="0" smtClean="0"/>
              <a:t>X</a:t>
            </a:r>
            <a:r>
              <a:rPr lang="ru-RU" baseline="-25000" dirty="0" smtClean="0"/>
              <a:t>2 </a:t>
            </a:r>
            <a:r>
              <a:rPr lang="ru-RU" dirty="0" smtClean="0"/>
              <a:t>→ </a:t>
            </a:r>
            <a:r>
              <a:rPr lang="en-US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=</a:t>
            </a:r>
            <a:r>
              <a:rPr lang="en-US" dirty="0" smtClean="0"/>
              <a:t>CH</a:t>
            </a:r>
            <a:r>
              <a:rPr lang="ru-RU" dirty="0" smtClean="0"/>
              <a:t>-</a:t>
            </a:r>
            <a:r>
              <a:rPr lang="en-US" dirty="0" smtClean="0"/>
              <a:t>CH</a:t>
            </a:r>
            <a:r>
              <a:rPr lang="ru-RU" dirty="0" smtClean="0"/>
              <a:t>=</a:t>
            </a:r>
            <a:r>
              <a:rPr lang="en-US" dirty="0" smtClean="0"/>
              <a:t>CH</a:t>
            </a:r>
            <a:r>
              <a:rPr lang="ru-RU" baseline="-25000" dirty="0" smtClean="0"/>
              <a:t>2</a:t>
            </a:r>
            <a:r>
              <a:rPr lang="ru-RU" dirty="0" smtClean="0"/>
              <a:t>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 (1,4 присоединение) </a:t>
            </a:r>
            <a:r>
              <a:rPr lang="ru-RU" dirty="0" smtClean="0"/>
              <a:t> → </a:t>
            </a:r>
            <a:r>
              <a:rPr lang="en-US" dirty="0" smtClean="0"/>
              <a:t>X</a:t>
            </a:r>
            <a:r>
              <a:rPr lang="ru-RU" baseline="-25000" dirty="0" smtClean="0"/>
              <a:t>3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Cl</a:t>
            </a:r>
            <a:r>
              <a:rPr lang="ru-RU" baseline="30000" dirty="0" smtClean="0"/>
              <a:t>2  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3) </a:t>
            </a:r>
            <a:r>
              <a:rPr lang="en-US" dirty="0" smtClean="0"/>
              <a:t>CH</a:t>
            </a:r>
            <a:r>
              <a:rPr lang="ru-RU" baseline="-25000" dirty="0" smtClean="0"/>
              <a:t>4  </a:t>
            </a:r>
            <a:r>
              <a:rPr lang="ru-RU" baseline="30000" dirty="0" smtClean="0"/>
              <a:t>1500 </a:t>
            </a:r>
            <a:r>
              <a:rPr lang="en-US" baseline="30000" dirty="0" smtClean="0"/>
              <a:t>C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1  </a:t>
            </a:r>
            <a:r>
              <a:rPr lang="ru-RU" baseline="30000" dirty="0" smtClean="0"/>
              <a:t>+2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  </a:t>
            </a:r>
            <a:r>
              <a:rPr lang="en-US" dirty="0" smtClean="0"/>
              <a:t>X</a:t>
            </a:r>
            <a:r>
              <a:rPr lang="ru-RU" baseline="-25000" dirty="0" smtClean="0"/>
              <a:t>2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Br</a:t>
            </a:r>
            <a:r>
              <a:rPr lang="ru-RU" baseline="30000" dirty="0" smtClean="0"/>
              <a:t>2 , </a:t>
            </a:r>
            <a:r>
              <a:rPr lang="en-US" baseline="30000" dirty="0" err="1" smtClean="0"/>
              <a:t>hv</a:t>
            </a:r>
            <a:r>
              <a:rPr lang="en-US" baseline="30000" dirty="0" smtClean="0"/>
              <a:t> </a:t>
            </a:r>
            <a:r>
              <a:rPr lang="en-US" dirty="0" smtClean="0"/>
              <a:t> X</a:t>
            </a:r>
            <a:r>
              <a:rPr lang="ru-RU" baseline="-25000" dirty="0" smtClean="0"/>
              <a:t>3</a:t>
            </a:r>
            <a:r>
              <a:rPr lang="ru-RU" dirty="0" smtClean="0"/>
              <a:t> → этилбензол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KMnO</a:t>
            </a:r>
            <a:r>
              <a:rPr lang="ru-RU" baseline="30000" dirty="0" smtClean="0"/>
              <a:t>4+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SO</a:t>
            </a:r>
            <a:r>
              <a:rPr lang="ru-RU" baseline="30000" dirty="0" smtClean="0"/>
              <a:t>4 </a:t>
            </a:r>
            <a:r>
              <a:rPr lang="ru-RU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4) Крахмал </a:t>
            </a:r>
            <a:r>
              <a:rPr lang="ru-RU" baseline="30000" dirty="0" smtClean="0"/>
              <a:t> гидролиз  </a:t>
            </a:r>
            <a:r>
              <a:rPr lang="en-US" dirty="0" smtClean="0"/>
              <a:t>X</a:t>
            </a:r>
            <a:r>
              <a:rPr lang="ru-RU" baseline="-25000" dirty="0" smtClean="0"/>
              <a:t>1 </a:t>
            </a:r>
            <a:r>
              <a:rPr lang="ru-RU" dirty="0" smtClean="0"/>
              <a:t>→ </a:t>
            </a:r>
            <a:r>
              <a:rPr lang="en-US" dirty="0" smtClean="0"/>
              <a:t>C</a:t>
            </a:r>
            <a:r>
              <a:rPr lang="ru-RU" baseline="-25000" dirty="0" smtClean="0"/>
              <a:t>2</a:t>
            </a:r>
            <a:r>
              <a:rPr lang="en-US" dirty="0" smtClean="0"/>
              <a:t>H</a:t>
            </a:r>
            <a:r>
              <a:rPr lang="ru-RU" baseline="-25000" dirty="0" smtClean="0"/>
              <a:t>5</a:t>
            </a:r>
            <a:r>
              <a:rPr lang="en-US" dirty="0" smtClean="0"/>
              <a:t>OH</a:t>
            </a:r>
            <a:r>
              <a:rPr lang="ru-RU" dirty="0" smtClean="0"/>
              <a:t> → </a:t>
            </a:r>
            <a:r>
              <a:rPr lang="en-US" dirty="0" smtClean="0"/>
              <a:t>X</a:t>
            </a:r>
            <a:r>
              <a:rPr lang="ru-RU" baseline="-25000" dirty="0" smtClean="0"/>
              <a:t>2 </a:t>
            </a:r>
            <a:r>
              <a:rPr lang="ru-RU" dirty="0" smtClean="0"/>
              <a:t>→ </a:t>
            </a:r>
            <a:r>
              <a:rPr lang="en-US" dirty="0" smtClean="0"/>
              <a:t>X</a:t>
            </a:r>
            <a:r>
              <a:rPr lang="ru-RU" baseline="-25000" dirty="0" smtClean="0"/>
              <a:t>3  </a:t>
            </a:r>
            <a:r>
              <a:rPr lang="en-US" baseline="30000" dirty="0" smtClean="0"/>
              <a:t>C</a:t>
            </a:r>
            <a:r>
              <a:rPr lang="ru-RU" baseline="30000" dirty="0" smtClean="0"/>
              <a:t> акт.  </a:t>
            </a:r>
            <a:r>
              <a:rPr lang="ru-RU" dirty="0" smtClean="0"/>
              <a:t>Бензол </a:t>
            </a:r>
          </a:p>
          <a:p>
            <a:pPr>
              <a:buNone/>
            </a:pPr>
            <a:r>
              <a:rPr lang="ru-RU" dirty="0" smtClean="0"/>
              <a:t>5) 1-хлорпропан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Na </a:t>
            </a:r>
            <a:r>
              <a:rPr lang="ru-RU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1  </a:t>
            </a:r>
            <a:r>
              <a:rPr lang="ru-RU" baseline="30000" dirty="0" smtClean="0"/>
              <a:t>-4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  </a:t>
            </a:r>
            <a:r>
              <a:rPr lang="en-US" dirty="0" smtClean="0"/>
              <a:t>X</a:t>
            </a:r>
            <a:r>
              <a:rPr lang="ru-RU" baseline="-25000" dirty="0" smtClean="0"/>
              <a:t>2  </a:t>
            </a:r>
            <a:r>
              <a:rPr lang="ru-RU" dirty="0" smtClean="0"/>
              <a:t>→ хлорбензол → </a:t>
            </a:r>
            <a:r>
              <a:rPr lang="en-US" dirty="0" smtClean="0"/>
              <a:t>X</a:t>
            </a:r>
            <a:r>
              <a:rPr lang="ru-RU" baseline="-25000" dirty="0" smtClean="0"/>
              <a:t>3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nH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CO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6) 1-хлорбутан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NaOH</a:t>
            </a:r>
            <a:r>
              <a:rPr lang="ru-RU" baseline="30000" dirty="0" smtClean="0"/>
              <a:t>,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O </a:t>
            </a:r>
            <a:r>
              <a:rPr lang="en-US" dirty="0" smtClean="0"/>
              <a:t> X</a:t>
            </a:r>
            <a:r>
              <a:rPr lang="ru-RU" baseline="-25000" dirty="0" smtClean="0"/>
              <a:t>1 </a:t>
            </a:r>
            <a:r>
              <a:rPr lang="ru-RU" dirty="0" smtClean="0"/>
              <a:t>→ бутен-1  </a:t>
            </a:r>
            <a:r>
              <a:rPr lang="ru-RU" baseline="30000" dirty="0" smtClean="0"/>
              <a:t>+</a:t>
            </a:r>
            <a:r>
              <a:rPr lang="en-US" baseline="30000" dirty="0" err="1" smtClean="0"/>
              <a:t>HCl</a:t>
            </a:r>
            <a:r>
              <a:rPr lang="ru-RU" baseline="30000" dirty="0" smtClean="0"/>
              <a:t>   </a:t>
            </a:r>
            <a:r>
              <a:rPr lang="en-US" dirty="0" smtClean="0"/>
              <a:t>X</a:t>
            </a:r>
            <a:r>
              <a:rPr lang="ru-RU" baseline="-25000" dirty="0" smtClean="0"/>
              <a:t>2  </a:t>
            </a:r>
            <a:r>
              <a:rPr lang="ru-RU" baseline="30000" dirty="0" err="1" smtClean="0"/>
              <a:t>конц</a:t>
            </a:r>
            <a:r>
              <a:rPr lang="ru-RU" baseline="30000" dirty="0" smtClean="0"/>
              <a:t>. спирт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baseline="-25000" dirty="0" smtClean="0"/>
              <a:t>3  </a:t>
            </a:r>
            <a:r>
              <a:rPr lang="en-US" baseline="30000" dirty="0" err="1" smtClean="0"/>
              <a:t>KMnO</a:t>
            </a:r>
            <a:r>
              <a:rPr lang="ru-RU" baseline="30000" dirty="0" smtClean="0"/>
              <a:t>4,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O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7) </a:t>
            </a:r>
            <a:r>
              <a:rPr lang="ru-RU" dirty="0" err="1" smtClean="0"/>
              <a:t>зтилен</a:t>
            </a:r>
            <a:r>
              <a:rPr lang="ru-RU" dirty="0" smtClean="0"/>
              <a:t>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Br</a:t>
            </a:r>
            <a:r>
              <a:rPr lang="ru-RU" baseline="30000" dirty="0" smtClean="0"/>
              <a:t>2(ад)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baseline="-25000" dirty="0" smtClean="0"/>
              <a:t>1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KOH</a:t>
            </a:r>
            <a:r>
              <a:rPr lang="ru-RU" baseline="30000" dirty="0" smtClean="0"/>
              <a:t>,спирт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baseline="-25000" dirty="0" smtClean="0"/>
              <a:t>2  </a:t>
            </a:r>
            <a:r>
              <a:rPr lang="ru-RU" baseline="30000" dirty="0" smtClean="0"/>
              <a:t>+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O</a:t>
            </a:r>
            <a:r>
              <a:rPr lang="ru-RU" baseline="30000" dirty="0" smtClean="0"/>
              <a:t>, </a:t>
            </a:r>
            <a:r>
              <a:rPr lang="en-US" baseline="30000" dirty="0" smtClean="0"/>
              <a:t>Hg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3 </a:t>
            </a:r>
            <a:r>
              <a:rPr lang="ru-RU" dirty="0" smtClean="0"/>
              <a:t>→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r>
              <a:rPr lang="ru-RU" dirty="0" smtClean="0"/>
              <a:t>→ </a:t>
            </a:r>
            <a:r>
              <a:rPr lang="ru-RU" dirty="0" err="1" smtClean="0"/>
              <a:t>митилацетат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8) этилацетат → ацетат натрия </a:t>
            </a:r>
            <a:r>
              <a:rPr lang="en-US" baseline="30000" dirty="0" err="1" smtClean="0"/>
              <a:t>NaOH</a:t>
            </a:r>
            <a:r>
              <a:rPr lang="ru-RU" baseline="30000" dirty="0" smtClean="0"/>
              <a:t>(сплавления </a:t>
            </a:r>
            <a:r>
              <a:rPr lang="en-US" dirty="0" smtClean="0"/>
              <a:t>X</a:t>
            </a:r>
            <a:r>
              <a:rPr lang="ru-RU" baseline="-25000" dirty="0" smtClean="0"/>
              <a:t>1 </a:t>
            </a:r>
            <a:r>
              <a:rPr lang="ru-RU" baseline="30000" dirty="0" smtClean="0"/>
              <a:t>1500</a:t>
            </a:r>
            <a:r>
              <a:rPr lang="en-US" baseline="30000" dirty="0" smtClean="0"/>
              <a:t>C </a:t>
            </a:r>
            <a:r>
              <a:rPr lang="en-US" dirty="0" smtClean="0"/>
              <a:t>X</a:t>
            </a:r>
            <a:r>
              <a:rPr lang="ru-RU" baseline="-25000" dirty="0" smtClean="0"/>
              <a:t>2</a:t>
            </a:r>
            <a:r>
              <a:rPr lang="en-US" baseline="-25000" dirty="0" smtClean="0"/>
              <a:t> </a:t>
            </a:r>
            <a:r>
              <a:rPr lang="ru-RU" baseline="-25000" dirty="0" smtClean="0"/>
              <a:t>400</a:t>
            </a:r>
            <a:r>
              <a:rPr lang="en-US" baseline="-25000" dirty="0" smtClean="0"/>
              <a:t>C </a:t>
            </a:r>
            <a:r>
              <a:rPr lang="en-US" dirty="0" smtClean="0"/>
              <a:t> X</a:t>
            </a:r>
            <a:r>
              <a:rPr lang="ru-RU" baseline="-25000" dirty="0" smtClean="0"/>
              <a:t>3  </a:t>
            </a:r>
            <a:r>
              <a:rPr lang="en-US" baseline="30000" dirty="0" smtClean="0"/>
              <a:t>C</a:t>
            </a:r>
            <a:r>
              <a:rPr lang="ru-RU" baseline="30000" dirty="0" smtClean="0"/>
              <a:t>2</a:t>
            </a:r>
            <a:r>
              <a:rPr lang="en-US" baseline="30000" dirty="0" smtClean="0"/>
              <a:t>H</a:t>
            </a:r>
            <a:r>
              <a:rPr lang="ru-RU" baseline="30000" dirty="0" smtClean="0"/>
              <a:t>5</a:t>
            </a:r>
            <a:r>
              <a:rPr lang="en-US" baseline="30000" dirty="0" err="1" smtClean="0"/>
              <a:t>Cl</a:t>
            </a:r>
            <a:r>
              <a:rPr lang="ru-RU" baseline="30000" dirty="0" smtClean="0"/>
              <a:t>,</a:t>
            </a:r>
            <a:r>
              <a:rPr lang="en-US" baseline="30000" dirty="0" err="1" smtClean="0"/>
              <a:t>AlCl</a:t>
            </a:r>
            <a:r>
              <a:rPr lang="ru-RU" baseline="30000" dirty="0" smtClean="0"/>
              <a:t>3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9) 1- </a:t>
            </a:r>
            <a:r>
              <a:rPr lang="ru-RU" dirty="0" err="1" smtClean="0"/>
              <a:t>бромпропан</a:t>
            </a:r>
            <a:r>
              <a:rPr lang="ru-RU" dirty="0" smtClean="0"/>
              <a:t>   → </a:t>
            </a:r>
            <a:r>
              <a:rPr lang="ru-RU" dirty="0" err="1" smtClean="0"/>
              <a:t>гексан</a:t>
            </a:r>
            <a:r>
              <a:rPr lang="ru-RU" dirty="0" smtClean="0"/>
              <a:t>   → бензол </a:t>
            </a:r>
            <a:r>
              <a:rPr lang="ru-RU" baseline="-25000" dirty="0" smtClean="0"/>
              <a:t> </a:t>
            </a:r>
            <a:r>
              <a:rPr lang="ru-RU" dirty="0" smtClean="0"/>
              <a:t> </a:t>
            </a:r>
            <a:r>
              <a:rPr lang="en-US" baseline="30000" dirty="0" smtClean="0"/>
              <a:t>CH</a:t>
            </a:r>
            <a:r>
              <a:rPr lang="ru-RU" baseline="30000" dirty="0" smtClean="0"/>
              <a:t>3 </a:t>
            </a:r>
            <a:r>
              <a:rPr lang="en-US" baseline="30000" dirty="0" err="1" smtClean="0"/>
              <a:t>Cl</a:t>
            </a:r>
            <a:r>
              <a:rPr lang="ru-RU" baseline="30000" dirty="0" smtClean="0"/>
              <a:t>   </a:t>
            </a:r>
            <a:r>
              <a:rPr lang="ru-RU" dirty="0" smtClean="0"/>
              <a:t> </a:t>
            </a:r>
            <a:r>
              <a:rPr lang="en-US" dirty="0" smtClean="0"/>
              <a:t>X</a:t>
            </a:r>
            <a:r>
              <a:rPr lang="ru-RU" baseline="-25000" dirty="0" smtClean="0"/>
              <a:t>1  </a:t>
            </a:r>
            <a:r>
              <a:rPr lang="en-US" baseline="30000" dirty="0" err="1" smtClean="0"/>
              <a:t>KMnO</a:t>
            </a:r>
            <a:r>
              <a:rPr lang="ru-RU" baseline="30000" dirty="0" smtClean="0"/>
              <a:t>4 ,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SO</a:t>
            </a:r>
            <a:r>
              <a:rPr lang="ru-RU" baseline="30000" dirty="0" smtClean="0"/>
              <a:t>4  </a:t>
            </a:r>
            <a:r>
              <a:rPr lang="en-US" dirty="0" smtClean="0"/>
              <a:t>X</a:t>
            </a:r>
            <a:r>
              <a:rPr lang="ru-RU" baseline="-25000" dirty="0" smtClean="0"/>
              <a:t>2  </a:t>
            </a:r>
            <a:r>
              <a:rPr lang="en-US" baseline="30000" dirty="0" smtClean="0"/>
              <a:t>CH</a:t>
            </a:r>
            <a:r>
              <a:rPr lang="ru-RU" baseline="30000" dirty="0" smtClean="0"/>
              <a:t>3</a:t>
            </a:r>
            <a:r>
              <a:rPr lang="en-US" baseline="30000" dirty="0" smtClean="0"/>
              <a:t>OH</a:t>
            </a:r>
            <a:r>
              <a:rPr lang="ru-RU" baseline="30000" dirty="0" smtClean="0"/>
              <a:t>,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3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10) бутанол-2  </a:t>
            </a:r>
            <a:r>
              <a:rPr lang="en-US" baseline="30000" dirty="0" err="1" smtClean="0"/>
              <a:t>HCl</a:t>
            </a:r>
            <a:r>
              <a:rPr lang="en-US" baseline="30000" dirty="0" smtClean="0"/>
              <a:t> </a:t>
            </a:r>
            <a:r>
              <a:rPr lang="en-US" dirty="0" smtClean="0"/>
              <a:t> X</a:t>
            </a:r>
            <a:r>
              <a:rPr lang="ru-RU" baseline="-25000" dirty="0" smtClean="0"/>
              <a:t>1  </a:t>
            </a:r>
            <a:r>
              <a:rPr lang="en-US" baseline="30000" dirty="0" smtClean="0"/>
              <a:t>KOH</a:t>
            </a:r>
            <a:r>
              <a:rPr lang="ru-RU" baseline="30000" dirty="0" smtClean="0"/>
              <a:t>,</a:t>
            </a:r>
            <a:r>
              <a:rPr lang="en-US" baseline="30000" dirty="0" smtClean="0"/>
              <a:t>C</a:t>
            </a:r>
            <a:r>
              <a:rPr lang="ru-RU" baseline="30000" dirty="0" smtClean="0"/>
              <a:t>2</a:t>
            </a:r>
            <a:r>
              <a:rPr lang="en-US" baseline="30000" dirty="0" smtClean="0"/>
              <a:t>H</a:t>
            </a:r>
            <a:r>
              <a:rPr lang="ru-RU" baseline="30000" dirty="0" smtClean="0"/>
              <a:t>5</a:t>
            </a:r>
            <a:r>
              <a:rPr lang="en-US" baseline="30000" dirty="0" smtClean="0"/>
              <a:t>OH </a:t>
            </a:r>
            <a:r>
              <a:rPr lang="en-US" dirty="0" smtClean="0"/>
              <a:t> X</a:t>
            </a:r>
            <a:r>
              <a:rPr lang="ru-RU" baseline="-25000" dirty="0" smtClean="0"/>
              <a:t>2  </a:t>
            </a:r>
            <a:r>
              <a:rPr lang="en-US" baseline="30000" dirty="0" err="1" smtClean="0"/>
              <a:t>KMnO</a:t>
            </a:r>
            <a:r>
              <a:rPr lang="ru-RU" baseline="30000" dirty="0" smtClean="0"/>
              <a:t>4 , </a:t>
            </a:r>
            <a:r>
              <a:rPr lang="en-US" baseline="30000" dirty="0" smtClean="0"/>
              <a:t>H</a:t>
            </a:r>
            <a:r>
              <a:rPr lang="ru-RU" baseline="30000" dirty="0" smtClean="0"/>
              <a:t>2</a:t>
            </a:r>
            <a:r>
              <a:rPr lang="en-US" baseline="30000" dirty="0" smtClean="0"/>
              <a:t>SO</a:t>
            </a:r>
            <a:r>
              <a:rPr lang="ru-RU" baseline="30000" dirty="0" smtClean="0"/>
              <a:t>4   </a:t>
            </a:r>
            <a:r>
              <a:rPr lang="en-US" dirty="0" smtClean="0"/>
              <a:t>X</a:t>
            </a:r>
            <a:r>
              <a:rPr lang="ru-RU" baseline="-25000" dirty="0" smtClean="0"/>
              <a:t>3   </a:t>
            </a:r>
            <a:r>
              <a:rPr lang="en-US" baseline="30000" dirty="0" smtClean="0"/>
              <a:t>CH</a:t>
            </a:r>
            <a:r>
              <a:rPr lang="ru-RU" baseline="30000" dirty="0" smtClean="0"/>
              <a:t>3</a:t>
            </a:r>
            <a:r>
              <a:rPr lang="en-US" baseline="30000" dirty="0" smtClean="0"/>
              <a:t>OH</a:t>
            </a:r>
            <a:r>
              <a:rPr lang="ru-RU" baseline="30000" dirty="0" smtClean="0"/>
              <a:t>,</a:t>
            </a:r>
            <a:r>
              <a:rPr lang="en-US" baseline="30000" dirty="0" smtClean="0"/>
              <a:t>H</a:t>
            </a:r>
            <a:r>
              <a:rPr lang="ru-RU" baseline="30000" dirty="0" smtClean="0"/>
              <a:t>  </a:t>
            </a:r>
            <a:r>
              <a:rPr lang="en-US" dirty="0" smtClean="0"/>
              <a:t>X</a:t>
            </a:r>
            <a:r>
              <a:rPr lang="ru-RU" baseline="-25000" dirty="0" smtClean="0"/>
              <a:t>4 </a:t>
            </a:r>
            <a:r>
              <a:rPr lang="ru-RU" dirty="0" smtClean="0"/>
              <a:t> → ацетат калия.</a:t>
            </a:r>
          </a:p>
          <a:p>
            <a:pPr>
              <a:buNone/>
            </a:pPr>
            <a:r>
              <a:rPr lang="en-US" dirty="0" smtClean="0"/>
              <a:t>11)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6 </a:t>
            </a:r>
            <a:r>
              <a:rPr lang="en-US" dirty="0" smtClean="0"/>
              <a:t>  →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 – CH(CH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  </a:t>
            </a:r>
            <a:r>
              <a:rPr lang="en-US" baseline="30000" dirty="0" smtClean="0"/>
              <a:t> KMnO4  </a:t>
            </a:r>
            <a:r>
              <a:rPr lang="en-US" dirty="0" smtClean="0"/>
              <a:t>X</a:t>
            </a:r>
            <a:r>
              <a:rPr lang="en-US" baseline="-25000" dirty="0" smtClean="0"/>
              <a:t>1 </a:t>
            </a:r>
            <a:r>
              <a:rPr lang="en-US" baseline="30000" dirty="0" smtClean="0"/>
              <a:t>HNO3 (1 </a:t>
            </a:r>
            <a:r>
              <a:rPr lang="ru-RU" baseline="30000" dirty="0" smtClean="0"/>
              <a:t>моль</a:t>
            </a:r>
            <a:r>
              <a:rPr lang="en-US" baseline="30000" dirty="0" smtClean="0"/>
              <a:t>.) 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baseline="30000" dirty="0" err="1" smtClean="0"/>
              <a:t>Fe+HCl</a:t>
            </a:r>
            <a:r>
              <a:rPr lang="en-US" baseline="30000" dirty="0" smtClean="0"/>
              <a:t> </a:t>
            </a:r>
            <a:r>
              <a:rPr lang="en-US" dirty="0" smtClean="0"/>
              <a:t> X</a:t>
            </a:r>
            <a:r>
              <a:rPr lang="en-US" baseline="-25000" dirty="0" smtClean="0"/>
              <a:t>3  </a:t>
            </a:r>
            <a:r>
              <a:rPr lang="en-US" baseline="30000" dirty="0" err="1" smtClean="0"/>
              <a:t>NaOH</a:t>
            </a:r>
            <a:r>
              <a:rPr lang="en-US" baseline="30000" dirty="0" smtClean="0"/>
              <a:t>(</a:t>
            </a:r>
            <a:r>
              <a:rPr lang="ru-RU" baseline="30000" dirty="0" smtClean="0"/>
              <a:t>изб</a:t>
            </a:r>
            <a:r>
              <a:rPr lang="en-US" baseline="30000" dirty="0" smtClean="0"/>
              <a:t>)  </a:t>
            </a:r>
            <a:r>
              <a:rPr lang="en-US" dirty="0" smtClean="0"/>
              <a:t>X</a:t>
            </a:r>
            <a:r>
              <a:rPr lang="en-US" baseline="-25000" dirty="0" smtClean="0"/>
              <a:t>4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12) CH</a:t>
            </a:r>
            <a:r>
              <a:rPr lang="en-US" baseline="-25000" dirty="0" smtClean="0"/>
              <a:t>3</a:t>
            </a:r>
            <a:r>
              <a:rPr lang="en-US" dirty="0" smtClean="0"/>
              <a:t> - CH</a:t>
            </a:r>
            <a:r>
              <a:rPr lang="en-US" baseline="-25000" dirty="0" smtClean="0"/>
              <a:t>2</a:t>
            </a:r>
            <a:r>
              <a:rPr lang="en-US" dirty="0" smtClean="0"/>
              <a:t> – CHO  </a:t>
            </a:r>
            <a:r>
              <a:rPr lang="en-US" baseline="30000" dirty="0" smtClean="0"/>
              <a:t>Ag2 O   </a:t>
            </a:r>
            <a:r>
              <a:rPr lang="en-US" dirty="0" smtClean="0"/>
              <a:t>X</a:t>
            </a:r>
            <a:r>
              <a:rPr lang="en-US" baseline="-25000" dirty="0" smtClean="0"/>
              <a:t>1  </a:t>
            </a:r>
            <a:r>
              <a:rPr lang="en-US" baseline="30000" dirty="0" smtClean="0"/>
              <a:t>+Cl2, </a:t>
            </a:r>
            <a:r>
              <a:rPr lang="en-US" baseline="30000" dirty="0" err="1" smtClean="0"/>
              <a:t>hv</a:t>
            </a:r>
            <a:r>
              <a:rPr lang="en-US" baseline="30000" dirty="0" smtClean="0"/>
              <a:t>  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baseline="30000" dirty="0" err="1" smtClean="0"/>
              <a:t>NaOH</a:t>
            </a:r>
            <a:r>
              <a:rPr lang="en-US" baseline="30000" dirty="0" smtClean="0"/>
              <a:t>   </a:t>
            </a:r>
            <a:r>
              <a:rPr lang="en-US" dirty="0" smtClean="0"/>
              <a:t>X</a:t>
            </a:r>
            <a:r>
              <a:rPr lang="en-US" baseline="-25000" dirty="0" smtClean="0"/>
              <a:t>3  </a:t>
            </a:r>
            <a:r>
              <a:rPr lang="en-US" baseline="30000" dirty="0" smtClean="0"/>
              <a:t>CH3OH, H  </a:t>
            </a:r>
            <a:r>
              <a:rPr lang="en-US" dirty="0" smtClean="0"/>
              <a:t>X</a:t>
            </a:r>
            <a:r>
              <a:rPr lang="en-US" baseline="-25000" dirty="0" smtClean="0"/>
              <a:t>4  </a:t>
            </a:r>
            <a:r>
              <a:rPr lang="ru-RU" baseline="30000" dirty="0" smtClean="0"/>
              <a:t>полимеризация</a:t>
            </a:r>
            <a:r>
              <a:rPr lang="en-US" baseline="30000" dirty="0" smtClean="0"/>
              <a:t>  </a:t>
            </a:r>
            <a:r>
              <a:rPr lang="en-US" dirty="0" smtClean="0"/>
              <a:t>X</a:t>
            </a:r>
            <a:r>
              <a:rPr lang="en-US" baseline="-25000" dirty="0" smtClean="0"/>
              <a:t>5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13) CH</a:t>
            </a:r>
            <a:r>
              <a:rPr lang="en-US" baseline="-25000" dirty="0" smtClean="0"/>
              <a:t>3</a:t>
            </a:r>
            <a:r>
              <a:rPr lang="en-US" dirty="0" smtClean="0"/>
              <a:t> – CH</a:t>
            </a:r>
            <a:r>
              <a:rPr lang="en-US" baseline="-25000" dirty="0" smtClean="0"/>
              <a:t>2</a:t>
            </a:r>
            <a:r>
              <a:rPr lang="en-US" dirty="0" smtClean="0"/>
              <a:t> – CH</a:t>
            </a:r>
            <a:r>
              <a:rPr lang="en-US" baseline="-25000" dirty="0" smtClean="0"/>
              <a:t>2</a:t>
            </a:r>
            <a:r>
              <a:rPr lang="en-US" dirty="0" smtClean="0"/>
              <a:t> – CH</a:t>
            </a:r>
            <a:r>
              <a:rPr lang="en-US" baseline="-25000" dirty="0" smtClean="0"/>
              <a:t>2</a:t>
            </a:r>
            <a:r>
              <a:rPr lang="en-US" dirty="0" smtClean="0"/>
              <a:t>OH  </a:t>
            </a:r>
            <a:r>
              <a:rPr lang="en-US" baseline="30000" dirty="0" smtClean="0"/>
              <a:t>H2SO4 , t  </a:t>
            </a:r>
            <a:r>
              <a:rPr lang="en-US" dirty="0" smtClean="0"/>
              <a:t>X</a:t>
            </a:r>
            <a:r>
              <a:rPr lang="en-US" baseline="-25000" dirty="0" smtClean="0"/>
              <a:t>1  </a:t>
            </a:r>
            <a:r>
              <a:rPr lang="en-US" baseline="30000" dirty="0" err="1" smtClean="0"/>
              <a:t>HBr</a:t>
            </a:r>
            <a:r>
              <a:rPr lang="en-US" baseline="30000" dirty="0" smtClean="0"/>
              <a:t> </a:t>
            </a:r>
            <a:r>
              <a:rPr lang="en-US" dirty="0" smtClean="0"/>
              <a:t> X</a:t>
            </a:r>
            <a:r>
              <a:rPr lang="en-US" baseline="-25000" dirty="0" smtClean="0"/>
              <a:t>2  </a:t>
            </a:r>
            <a:r>
              <a:rPr lang="en-US" baseline="30000" dirty="0" smtClean="0"/>
              <a:t>NH3   </a:t>
            </a:r>
            <a:r>
              <a:rPr lang="en-US" dirty="0" smtClean="0"/>
              <a:t>X</a:t>
            </a:r>
            <a:r>
              <a:rPr lang="en-US" baseline="-25000" dirty="0" smtClean="0"/>
              <a:t>3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14) </a:t>
            </a:r>
            <a:r>
              <a:rPr lang="ru-RU" dirty="0" err="1" smtClean="0"/>
              <a:t>циклогексен</a:t>
            </a:r>
            <a:r>
              <a:rPr lang="en-US" dirty="0" smtClean="0"/>
              <a:t>  </a:t>
            </a:r>
            <a:r>
              <a:rPr lang="en-US" baseline="30000" dirty="0" err="1" smtClean="0"/>
              <a:t>t,Kat</a:t>
            </a:r>
            <a:r>
              <a:rPr lang="en-US" baseline="30000" dirty="0" smtClean="0"/>
              <a:t> </a:t>
            </a:r>
            <a:r>
              <a:rPr lang="en-US" dirty="0" smtClean="0"/>
              <a:t> X</a:t>
            </a:r>
            <a:r>
              <a:rPr lang="en-US" baseline="-25000" dirty="0" smtClean="0"/>
              <a:t>1  </a:t>
            </a:r>
            <a:r>
              <a:rPr lang="en-US" dirty="0" smtClean="0"/>
              <a:t> →C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NO</a:t>
            </a:r>
            <a:r>
              <a:rPr lang="en-US" baseline="-25000" dirty="0" smtClean="0"/>
              <a:t>2</a:t>
            </a:r>
            <a:r>
              <a:rPr lang="en-US" dirty="0" smtClean="0"/>
              <a:t>  </a:t>
            </a:r>
            <a:r>
              <a:rPr lang="en-US" baseline="30000" dirty="0" smtClean="0"/>
              <a:t>+H2,t </a:t>
            </a:r>
            <a:r>
              <a:rPr lang="en-US" dirty="0" smtClean="0"/>
              <a:t>  X</a:t>
            </a:r>
            <a:r>
              <a:rPr lang="en-US" baseline="-25000" dirty="0" smtClean="0"/>
              <a:t>2  </a:t>
            </a:r>
            <a:r>
              <a:rPr lang="en-US" baseline="30000" dirty="0" err="1" smtClean="0"/>
              <a:t>HCl</a:t>
            </a:r>
            <a:r>
              <a:rPr lang="en-US" baseline="30000" dirty="0" smtClean="0"/>
              <a:t>   </a:t>
            </a:r>
            <a:r>
              <a:rPr lang="en-US" dirty="0" smtClean="0"/>
              <a:t>X</a:t>
            </a:r>
            <a:r>
              <a:rPr lang="en-US" baseline="-25000" dirty="0" smtClean="0"/>
              <a:t>3  </a:t>
            </a:r>
            <a:r>
              <a:rPr lang="en-US" baseline="30000" dirty="0" smtClean="0"/>
              <a:t>AgNO3  </a:t>
            </a:r>
            <a:r>
              <a:rPr lang="en-US" dirty="0" smtClean="0"/>
              <a:t>X</a:t>
            </a:r>
            <a:r>
              <a:rPr lang="en-US" baseline="-25000" dirty="0" smtClean="0"/>
              <a:t>4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15) CaC</a:t>
            </a:r>
            <a:r>
              <a:rPr lang="en-US" baseline="-25000" dirty="0" smtClean="0"/>
              <a:t>2  </a:t>
            </a:r>
            <a:r>
              <a:rPr lang="en-US" baseline="30000" dirty="0" smtClean="0"/>
              <a:t> H2O  </a:t>
            </a:r>
            <a:r>
              <a:rPr lang="en-US" dirty="0" smtClean="0"/>
              <a:t>X</a:t>
            </a:r>
            <a:r>
              <a:rPr lang="en-US" baseline="-25000" dirty="0" smtClean="0"/>
              <a:t>1  </a:t>
            </a:r>
            <a:r>
              <a:rPr lang="en-US" baseline="30000" dirty="0" smtClean="0"/>
              <a:t> H2O, HgSO4 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baseline="30000" dirty="0" smtClean="0"/>
              <a:t>C4(OH)2, t   </a:t>
            </a:r>
            <a:r>
              <a:rPr lang="en-US" dirty="0" smtClean="0"/>
              <a:t>X</a:t>
            </a:r>
            <a:r>
              <a:rPr lang="en-US" baseline="-25000" dirty="0" smtClean="0"/>
              <a:t>3  </a:t>
            </a:r>
            <a:r>
              <a:rPr lang="en-US" baseline="30000" dirty="0" smtClean="0"/>
              <a:t>CH3 OH, H2 SO4  </a:t>
            </a:r>
            <a:r>
              <a:rPr lang="en-US" dirty="0" smtClean="0"/>
              <a:t>X</a:t>
            </a:r>
            <a:r>
              <a:rPr lang="en-US" baseline="-25000" dirty="0" smtClean="0"/>
              <a:t>4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16) CH</a:t>
            </a:r>
            <a:r>
              <a:rPr lang="en-US" baseline="-25000" dirty="0" smtClean="0"/>
              <a:t>3 </a:t>
            </a:r>
            <a:r>
              <a:rPr lang="en-US" dirty="0" smtClean="0"/>
              <a:t>– CH</a:t>
            </a:r>
            <a:r>
              <a:rPr lang="en-US" baseline="-25000" dirty="0" smtClean="0"/>
              <a:t>2 </a:t>
            </a:r>
            <a:r>
              <a:rPr lang="en-US" dirty="0" smtClean="0"/>
              <a:t>–CH (CH</a:t>
            </a:r>
            <a:r>
              <a:rPr lang="en-US" baseline="-25000" dirty="0" smtClean="0"/>
              <a:t>3</a:t>
            </a:r>
            <a:r>
              <a:rPr lang="en-US" dirty="0" smtClean="0"/>
              <a:t>) – CH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baseline="30000" dirty="0" smtClean="0"/>
              <a:t>Br2,</a:t>
            </a:r>
            <a:r>
              <a:rPr lang="ru-RU" baseline="30000" dirty="0" smtClean="0"/>
              <a:t>свет</a:t>
            </a:r>
            <a:r>
              <a:rPr lang="en-US" baseline="30000" dirty="0" smtClean="0"/>
              <a:t>. </a:t>
            </a:r>
            <a:r>
              <a:rPr lang="en-US" dirty="0" smtClean="0"/>
              <a:t> X</a:t>
            </a:r>
            <a:r>
              <a:rPr lang="en-US" baseline="-25000" dirty="0" smtClean="0"/>
              <a:t>1  </a:t>
            </a:r>
            <a:r>
              <a:rPr lang="ru-RU" baseline="30000" dirty="0" smtClean="0"/>
              <a:t>кон</a:t>
            </a:r>
            <a:r>
              <a:rPr lang="en-US" baseline="30000" dirty="0" smtClean="0"/>
              <a:t>. </a:t>
            </a:r>
            <a:r>
              <a:rPr lang="ru-RU" baseline="30000" dirty="0" smtClean="0"/>
              <a:t>спирт</a:t>
            </a:r>
            <a:r>
              <a:rPr lang="en-US" baseline="30000" dirty="0" smtClean="0"/>
              <a:t>  </a:t>
            </a:r>
            <a:r>
              <a:rPr lang="en-US" dirty="0" smtClean="0"/>
              <a:t>X</a:t>
            </a:r>
            <a:r>
              <a:rPr lang="en-US" baseline="-25000" dirty="0" smtClean="0"/>
              <a:t>2  </a:t>
            </a:r>
            <a:r>
              <a:rPr lang="en-US" baseline="30000" dirty="0" err="1" smtClean="0"/>
              <a:t>HBr</a:t>
            </a:r>
            <a:r>
              <a:rPr lang="en-US" baseline="30000" dirty="0" smtClean="0"/>
              <a:t>   </a:t>
            </a:r>
            <a:r>
              <a:rPr lang="en-US" dirty="0" smtClean="0"/>
              <a:t>X</a:t>
            </a:r>
            <a:r>
              <a:rPr lang="en-US" baseline="-25000" dirty="0" smtClean="0"/>
              <a:t>1  </a:t>
            </a:r>
            <a:r>
              <a:rPr lang="en-US" baseline="30000" dirty="0" smtClean="0"/>
              <a:t>Na   </a:t>
            </a:r>
            <a:r>
              <a:rPr lang="en-US" dirty="0" smtClean="0"/>
              <a:t>X</a:t>
            </a:r>
            <a:r>
              <a:rPr lang="en-US" baseline="-25000" dirty="0" smtClean="0"/>
              <a:t>3  </a:t>
            </a:r>
            <a:r>
              <a:rPr lang="en-US" dirty="0" smtClean="0"/>
              <a:t> → CO</a:t>
            </a:r>
            <a:r>
              <a:rPr lang="en-US" baseline="-25000" dirty="0" smtClean="0"/>
              <a:t>2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17) CH</a:t>
            </a:r>
            <a:r>
              <a:rPr lang="en-US" baseline="-25000" dirty="0" smtClean="0"/>
              <a:t>4  </a:t>
            </a:r>
            <a:r>
              <a:rPr lang="en-US" baseline="30000" dirty="0" smtClean="0"/>
              <a:t>1000C </a:t>
            </a:r>
            <a:r>
              <a:rPr lang="en-US" dirty="0" smtClean="0"/>
              <a:t> X</a:t>
            </a:r>
            <a:r>
              <a:rPr lang="en-US" baseline="-25000" dirty="0" smtClean="0"/>
              <a:t>1  </a:t>
            </a:r>
            <a:r>
              <a:rPr lang="en-US" baseline="30000" dirty="0" smtClean="0"/>
              <a:t>C</a:t>
            </a:r>
            <a:r>
              <a:rPr lang="ru-RU" baseline="30000" dirty="0" smtClean="0"/>
              <a:t>акт</a:t>
            </a:r>
            <a:r>
              <a:rPr lang="en-US" baseline="30000" dirty="0" smtClean="0"/>
              <a:t>,t </a:t>
            </a:r>
            <a:r>
              <a:rPr lang="en-US" dirty="0" smtClean="0"/>
              <a:t> X</a:t>
            </a:r>
            <a:r>
              <a:rPr lang="en-US" baseline="-25000" dirty="0" smtClean="0"/>
              <a:t>2   </a:t>
            </a:r>
            <a:r>
              <a:rPr lang="en-US" baseline="30000" dirty="0" smtClean="0"/>
              <a:t>CH3 </a:t>
            </a:r>
            <a:r>
              <a:rPr lang="en-US" baseline="30000" dirty="0" err="1" smtClean="0"/>
              <a:t>Cl</a:t>
            </a:r>
            <a:r>
              <a:rPr lang="en-US" baseline="30000" dirty="0" smtClean="0"/>
              <a:t> , AlCl3  </a:t>
            </a:r>
            <a:r>
              <a:rPr lang="en-US" dirty="0" smtClean="0"/>
              <a:t>X</a:t>
            </a:r>
            <a:r>
              <a:rPr lang="en-US" baseline="-25000" dirty="0" smtClean="0"/>
              <a:t>3 </a:t>
            </a:r>
            <a:r>
              <a:rPr lang="en-US" baseline="30000" dirty="0" smtClean="0"/>
              <a:t> KMnO4 , t   </a:t>
            </a:r>
            <a:r>
              <a:rPr lang="en-US" dirty="0" smtClean="0"/>
              <a:t>X</a:t>
            </a:r>
            <a:r>
              <a:rPr lang="en-US" baseline="-25000" dirty="0" smtClean="0"/>
              <a:t>4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18) </a:t>
            </a:r>
            <a:r>
              <a:rPr lang="ru-RU" dirty="0" smtClean="0"/>
              <a:t>метан</a:t>
            </a:r>
            <a:r>
              <a:rPr lang="en-US" dirty="0" smtClean="0"/>
              <a:t>  → X</a:t>
            </a:r>
            <a:r>
              <a:rPr lang="en-US" baseline="-25000" dirty="0" smtClean="0"/>
              <a:t>1 </a:t>
            </a:r>
            <a:r>
              <a:rPr lang="en-US" dirty="0" smtClean="0"/>
              <a:t> → </a:t>
            </a:r>
            <a:r>
              <a:rPr lang="ru-RU" dirty="0" smtClean="0"/>
              <a:t>бензол</a:t>
            </a:r>
            <a:r>
              <a:rPr lang="en-US" dirty="0" smtClean="0"/>
              <a:t>  </a:t>
            </a:r>
            <a:r>
              <a:rPr lang="en-US" baseline="30000" dirty="0" smtClean="0"/>
              <a:t>CH3Cl,AlCl3 </a:t>
            </a:r>
            <a:r>
              <a:rPr lang="en-US" dirty="0" smtClean="0"/>
              <a:t>  X</a:t>
            </a:r>
            <a:r>
              <a:rPr lang="en-US" baseline="-25000" dirty="0" smtClean="0"/>
              <a:t>2  </a:t>
            </a:r>
            <a:r>
              <a:rPr lang="en-US" dirty="0" smtClean="0"/>
              <a:t>→ </a:t>
            </a:r>
            <a:r>
              <a:rPr lang="ru-RU" dirty="0" smtClean="0"/>
              <a:t>бензойная кислота</a:t>
            </a:r>
            <a:r>
              <a:rPr lang="en-US" dirty="0" smtClean="0"/>
              <a:t>  </a:t>
            </a:r>
            <a:r>
              <a:rPr lang="en-US" baseline="30000" dirty="0" smtClean="0"/>
              <a:t>CH3OH,H </a:t>
            </a:r>
            <a:r>
              <a:rPr lang="en-US" dirty="0" smtClean="0"/>
              <a:t> X</a:t>
            </a:r>
            <a:r>
              <a:rPr lang="en-US" baseline="-25000" dirty="0" smtClean="0"/>
              <a:t>3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19) CH</a:t>
            </a:r>
            <a:r>
              <a:rPr lang="en-US" baseline="-25000" dirty="0" smtClean="0"/>
              <a:t>4 </a:t>
            </a:r>
            <a:r>
              <a:rPr lang="en-US" dirty="0" smtClean="0"/>
              <a:t>→ CH</a:t>
            </a:r>
            <a:r>
              <a:rPr lang="en-US" baseline="-25000" dirty="0" smtClean="0"/>
              <a:t>3 </a:t>
            </a:r>
            <a:r>
              <a:rPr lang="en-US" dirty="0" smtClean="0"/>
              <a:t>NO</a:t>
            </a:r>
            <a:r>
              <a:rPr lang="en-US" baseline="-25000" dirty="0" smtClean="0"/>
              <a:t>2  </a:t>
            </a:r>
            <a:r>
              <a:rPr lang="en-US" dirty="0" smtClean="0"/>
              <a:t>→ CH</a:t>
            </a:r>
            <a:r>
              <a:rPr lang="en-US" baseline="-25000" dirty="0" smtClean="0"/>
              <a:t>3</a:t>
            </a:r>
            <a:r>
              <a:rPr lang="en-US" dirty="0" smtClean="0"/>
              <a:t> NH</a:t>
            </a:r>
            <a:r>
              <a:rPr lang="en-US" baseline="-25000" dirty="0" smtClean="0"/>
              <a:t>2</a:t>
            </a:r>
            <a:r>
              <a:rPr lang="en-US" dirty="0" smtClean="0"/>
              <a:t>  → CH</a:t>
            </a:r>
            <a:r>
              <a:rPr lang="en-US" baseline="-25000" dirty="0" smtClean="0"/>
              <a:t>3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Cl → CH</a:t>
            </a:r>
            <a:r>
              <a:rPr lang="en-US" baseline="-25000" dirty="0" smtClean="0"/>
              <a:t>3</a:t>
            </a:r>
            <a:r>
              <a:rPr lang="en-US" dirty="0" smtClean="0"/>
              <a:t>NH</a:t>
            </a:r>
            <a:r>
              <a:rPr lang="en-US" baseline="-25000" dirty="0" smtClean="0"/>
              <a:t>2  </a:t>
            </a:r>
            <a:r>
              <a:rPr lang="en-US" dirty="0" smtClean="0"/>
              <a:t>→ N</a:t>
            </a:r>
            <a:r>
              <a:rPr lang="en-US" baseline="-25000" dirty="0" smtClean="0"/>
              <a:t>2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20) 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5</a:t>
            </a:r>
            <a:r>
              <a:rPr lang="en-US" dirty="0" smtClean="0"/>
              <a:t>CH</a:t>
            </a:r>
            <a:r>
              <a:rPr lang="en-US" baseline="-25000" dirty="0" smtClean="0"/>
              <a:t>3 </a:t>
            </a:r>
            <a:r>
              <a:rPr lang="en-US" baseline="30000" dirty="0" smtClean="0"/>
              <a:t>KMnO4, H2SO4, t  </a:t>
            </a:r>
            <a:r>
              <a:rPr lang="en-US" dirty="0" smtClean="0"/>
              <a:t>X</a:t>
            </a:r>
            <a:r>
              <a:rPr lang="en-US" baseline="-25000" dirty="0" smtClean="0"/>
              <a:t>1  </a:t>
            </a:r>
            <a:r>
              <a:rPr lang="en-US" baseline="30000" dirty="0" smtClean="0"/>
              <a:t>HNO3 (1 </a:t>
            </a:r>
            <a:r>
              <a:rPr lang="ru-RU" baseline="30000" dirty="0" smtClean="0"/>
              <a:t>моль</a:t>
            </a:r>
            <a:r>
              <a:rPr lang="en-US" baseline="30000" dirty="0" smtClean="0"/>
              <a:t>) </a:t>
            </a:r>
            <a:r>
              <a:rPr lang="en-US" dirty="0" smtClean="0"/>
              <a:t> X</a:t>
            </a:r>
            <a:r>
              <a:rPr lang="en-US" baseline="-25000" dirty="0" smtClean="0"/>
              <a:t>2  </a:t>
            </a:r>
            <a:r>
              <a:rPr lang="en-US" baseline="30000" dirty="0" err="1" smtClean="0"/>
              <a:t>Fe+HCl</a:t>
            </a:r>
            <a:r>
              <a:rPr lang="ru-RU" baseline="30000" dirty="0" smtClean="0"/>
              <a:t>изб</a:t>
            </a:r>
            <a:r>
              <a:rPr lang="en-US" baseline="30000" dirty="0" smtClean="0"/>
              <a:t>. </a:t>
            </a:r>
            <a:r>
              <a:rPr lang="en-US" dirty="0" smtClean="0"/>
              <a:t> X</a:t>
            </a:r>
            <a:r>
              <a:rPr lang="ru-RU" baseline="-25000" dirty="0" smtClean="0"/>
              <a:t>3  </a:t>
            </a:r>
            <a:r>
              <a:rPr lang="en-US" baseline="30000" dirty="0" err="1" smtClean="0"/>
              <a:t>NaOH</a:t>
            </a:r>
            <a:r>
              <a:rPr lang="ru-RU" baseline="30000" dirty="0" smtClean="0"/>
              <a:t> изб.  </a:t>
            </a:r>
            <a:r>
              <a:rPr lang="en-US" dirty="0" smtClean="0"/>
              <a:t>X</a:t>
            </a:r>
            <a:r>
              <a:rPr lang="ru-RU" baseline="-25000" dirty="0" smtClean="0"/>
              <a:t>4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4693" t="36839" r="22875" b="7124"/>
          <a:stretch>
            <a:fillRect/>
          </a:stretch>
        </p:blipFill>
        <p:spPr bwMode="auto">
          <a:xfrm>
            <a:off x="428596" y="285728"/>
            <a:ext cx="828680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74638"/>
            <a:ext cx="232885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1600200"/>
            <a:ext cx="22574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5174" t="30343" r="22859" b="27661"/>
          <a:stretch>
            <a:fillRect/>
          </a:stretch>
        </p:blipFill>
        <p:spPr bwMode="auto">
          <a:xfrm>
            <a:off x="357158" y="500042"/>
            <a:ext cx="835824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/>
          <a:srcRect l="25736" t="77093" r="23458" b="10851"/>
          <a:stretch>
            <a:fillRect/>
          </a:stretch>
        </p:blipFill>
        <p:spPr bwMode="auto">
          <a:xfrm>
            <a:off x="357158" y="4857760"/>
            <a:ext cx="835824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29520" y="1600200"/>
            <a:ext cx="12572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25211" t="14512" r="23467" b="38259"/>
          <a:stretch>
            <a:fillRect/>
          </a:stretch>
        </p:blipFill>
        <p:spPr bwMode="auto">
          <a:xfrm>
            <a:off x="428596" y="714356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528641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Чаще всего сущность задания заключается в последовательном решении следующих задач: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построение (удлинение или укорачивание)  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углеродного скелета;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введение функциональных групп в алифатические и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ароматические соединения;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замещение одной функциональной группы на другую;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удаление функциональных групп;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изменение природы функциональных групп.</a:t>
            </a:r>
          </a:p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Последовательность операций может быть различной, в зависимости от строения и природы исходных и получаемых соединений.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785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C6600"/>
                </a:solidFill>
              </a:rPr>
              <a:t>Памятка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42862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CC6600"/>
                </a:solidFill>
              </a:rPr>
              <a:t> </a:t>
            </a:r>
          </a:p>
          <a:p>
            <a:pPr>
              <a:buNone/>
            </a:pPr>
            <a:endParaRPr lang="ru-RU" dirty="0" smtClean="0">
              <a:solidFill>
                <a:srgbClr val="CC6600"/>
              </a:solidFill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Представьте факты и их взаимосвязи в наглядном виде.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Запишите, по возможности наиболее подробно, суть задачи в виде схемы.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Посмотрите на проблему как можно шире, примите во внимание даже варианты решения, которые кажутся немыслимыми. В конце концов, именно они могут оказаться правильными и привести Вас к верному решению.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Используйте метод проб и ошибок. Если имеется ограниченный набор возможностей, перепробуйте их все.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18388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8579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помощью каких реакций можно осуществить превращения по схеме: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СОО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→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KOOC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Для получения этана из ацетата натрия воспользуемся синтезом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эл-з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2СН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+ 2Н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 →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+2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 Для превращения этана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осуществим реакцию дегидрирования: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t,Ni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Для получения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дигалогеналкана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воспользуемся реакцией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бромирования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+Br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→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Br– CH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Для получения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дибромэтана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необходимо осуществить реакцию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дегидрогалогенирования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для этого используют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спиртовый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раствор КОН:                              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спирт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+2 КВ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+2Н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5857892"/>
            <a:ext cx="3143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 1</a:t>
            </a:r>
            <a:endParaRPr lang="ru-RU" sz="28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177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21510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обесцвечивает водный раствор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→3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KOOC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 +2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Введение в молекулу четырех атомов кислорода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соответствует потере 8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поэтому перед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коэффициент 8.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арганец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меняет степень окисления от +7 до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4, что соответствует приобретению 3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, поэтому перед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органическим веществом ставим коэффициент 3.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Обратите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внимание на уравнения реакций 1 и 5: синтез 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Кольбе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окисление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алкинов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водным раствором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перманганата калия.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кислой среде перманганат-ион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восстанавливается до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окисляется до щавелевой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кислоты: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KMnO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HOOC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+8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MnSO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+12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358246" cy="53578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курсе изучения органической химии часто применяются задания по выполнению цепочек превращений. </a:t>
            </a:r>
          </a:p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используются в 9 классе на первом этапе изучения органических веществ,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10 классе при изучении фактического материала в данном курсе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11 классе на заключительном этапе обучения.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вопрос входит в заданиях третьей части материала экзамена по химии в форме и по материалам ЕГЭ.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Задания по осуществлению превращений широко используются на обобщающих уроках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4"/>
          <p:cNvSpPr/>
          <p:nvPr/>
        </p:nvSpPr>
        <p:spPr>
          <a:xfrm>
            <a:off x="3378200" y="3683000"/>
            <a:ext cx="3098800" cy="2613025"/>
          </a:xfrm>
          <a:custGeom>
            <a:avLst/>
            <a:gdLst>
              <a:gd name="connsiteX0" fmla="*/ 889000 w 3098800"/>
              <a:gd name="connsiteY0" fmla="*/ 0 h 2612496"/>
              <a:gd name="connsiteX1" fmla="*/ 2489200 w 3098800"/>
              <a:gd name="connsiteY1" fmla="*/ 25400 h 2612496"/>
              <a:gd name="connsiteX2" fmla="*/ 2590800 w 3098800"/>
              <a:gd name="connsiteY2" fmla="*/ 101600 h 2612496"/>
              <a:gd name="connsiteX3" fmla="*/ 2743200 w 3098800"/>
              <a:gd name="connsiteY3" fmla="*/ 203200 h 2612496"/>
              <a:gd name="connsiteX4" fmla="*/ 2768600 w 3098800"/>
              <a:gd name="connsiteY4" fmla="*/ 279400 h 2612496"/>
              <a:gd name="connsiteX5" fmla="*/ 2870200 w 3098800"/>
              <a:gd name="connsiteY5" fmla="*/ 457200 h 2612496"/>
              <a:gd name="connsiteX6" fmla="*/ 2946400 w 3098800"/>
              <a:gd name="connsiteY6" fmla="*/ 635000 h 2612496"/>
              <a:gd name="connsiteX7" fmla="*/ 3022600 w 3098800"/>
              <a:gd name="connsiteY7" fmla="*/ 889000 h 2612496"/>
              <a:gd name="connsiteX8" fmla="*/ 3073400 w 3098800"/>
              <a:gd name="connsiteY8" fmla="*/ 1041400 h 2612496"/>
              <a:gd name="connsiteX9" fmla="*/ 3098800 w 3098800"/>
              <a:gd name="connsiteY9" fmla="*/ 1117600 h 2612496"/>
              <a:gd name="connsiteX10" fmla="*/ 3073400 w 3098800"/>
              <a:gd name="connsiteY10" fmla="*/ 2057400 h 2612496"/>
              <a:gd name="connsiteX11" fmla="*/ 2997200 w 3098800"/>
              <a:gd name="connsiteY11" fmla="*/ 2235200 h 2612496"/>
              <a:gd name="connsiteX12" fmla="*/ 2971800 w 3098800"/>
              <a:gd name="connsiteY12" fmla="*/ 2311400 h 2612496"/>
              <a:gd name="connsiteX13" fmla="*/ 2844800 w 3098800"/>
              <a:gd name="connsiteY13" fmla="*/ 2438400 h 2612496"/>
              <a:gd name="connsiteX14" fmla="*/ 2590800 w 3098800"/>
              <a:gd name="connsiteY14" fmla="*/ 2463800 h 2612496"/>
              <a:gd name="connsiteX15" fmla="*/ 2311400 w 3098800"/>
              <a:gd name="connsiteY15" fmla="*/ 2514600 h 2612496"/>
              <a:gd name="connsiteX16" fmla="*/ 1244600 w 3098800"/>
              <a:gd name="connsiteY16" fmla="*/ 2540000 h 2612496"/>
              <a:gd name="connsiteX17" fmla="*/ 508000 w 3098800"/>
              <a:gd name="connsiteY17" fmla="*/ 2514600 h 2612496"/>
              <a:gd name="connsiteX18" fmla="*/ 431800 w 3098800"/>
              <a:gd name="connsiteY18" fmla="*/ 2463800 h 2612496"/>
              <a:gd name="connsiteX19" fmla="*/ 381000 w 3098800"/>
              <a:gd name="connsiteY19" fmla="*/ 2387600 h 2612496"/>
              <a:gd name="connsiteX20" fmla="*/ 330200 w 3098800"/>
              <a:gd name="connsiteY20" fmla="*/ 2286000 h 2612496"/>
              <a:gd name="connsiteX21" fmla="*/ 254000 w 3098800"/>
              <a:gd name="connsiteY21" fmla="*/ 2184400 h 2612496"/>
              <a:gd name="connsiteX22" fmla="*/ 203200 w 3098800"/>
              <a:gd name="connsiteY22" fmla="*/ 2082800 h 2612496"/>
              <a:gd name="connsiteX23" fmla="*/ 177800 w 3098800"/>
              <a:gd name="connsiteY23" fmla="*/ 2006600 h 2612496"/>
              <a:gd name="connsiteX24" fmla="*/ 101600 w 3098800"/>
              <a:gd name="connsiteY24" fmla="*/ 1905000 h 2612496"/>
              <a:gd name="connsiteX25" fmla="*/ 25400 w 3098800"/>
              <a:gd name="connsiteY25" fmla="*/ 1727200 h 2612496"/>
              <a:gd name="connsiteX26" fmla="*/ 0 w 3098800"/>
              <a:gd name="connsiteY26" fmla="*/ 1651000 h 2612496"/>
              <a:gd name="connsiteX27" fmla="*/ 25400 w 3098800"/>
              <a:gd name="connsiteY27" fmla="*/ 1016000 h 2612496"/>
              <a:gd name="connsiteX28" fmla="*/ 50800 w 3098800"/>
              <a:gd name="connsiteY28" fmla="*/ 939800 h 2612496"/>
              <a:gd name="connsiteX29" fmla="*/ 203200 w 3098800"/>
              <a:gd name="connsiteY29" fmla="*/ 838200 h 2612496"/>
              <a:gd name="connsiteX30" fmla="*/ 355600 w 3098800"/>
              <a:gd name="connsiteY30" fmla="*/ 482600 h 2612496"/>
              <a:gd name="connsiteX31" fmla="*/ 508000 w 3098800"/>
              <a:gd name="connsiteY31" fmla="*/ 381000 h 2612496"/>
              <a:gd name="connsiteX32" fmla="*/ 584200 w 3098800"/>
              <a:gd name="connsiteY32" fmla="*/ 330200 h 2612496"/>
              <a:gd name="connsiteX33" fmla="*/ 609600 w 3098800"/>
              <a:gd name="connsiteY33" fmla="*/ 101600 h 2612496"/>
              <a:gd name="connsiteX34" fmla="*/ 787400 w 3098800"/>
              <a:gd name="connsiteY34" fmla="*/ 76200 h 2612496"/>
              <a:gd name="connsiteX35" fmla="*/ 863600 w 3098800"/>
              <a:gd name="connsiteY35" fmla="*/ 50800 h 26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98800" h="2612496">
                <a:moveTo>
                  <a:pt x="889000" y="0"/>
                </a:moveTo>
                <a:lnTo>
                  <a:pt x="2489200" y="25400"/>
                </a:lnTo>
                <a:cubicBezTo>
                  <a:pt x="2531458" y="27923"/>
                  <a:pt x="2558658" y="74050"/>
                  <a:pt x="2590800" y="101600"/>
                </a:cubicBezTo>
                <a:cubicBezTo>
                  <a:pt x="2711877" y="205380"/>
                  <a:pt x="2613584" y="159995"/>
                  <a:pt x="2743200" y="203200"/>
                </a:cubicBezTo>
                <a:cubicBezTo>
                  <a:pt x="2751667" y="228600"/>
                  <a:pt x="2756626" y="255453"/>
                  <a:pt x="2768600" y="279400"/>
                </a:cubicBezTo>
                <a:cubicBezTo>
                  <a:pt x="2896145" y="534490"/>
                  <a:pt x="2736609" y="145487"/>
                  <a:pt x="2870200" y="457200"/>
                </a:cubicBezTo>
                <a:cubicBezTo>
                  <a:pt x="2982321" y="718816"/>
                  <a:pt x="2777918" y="298035"/>
                  <a:pt x="2946400" y="635000"/>
                </a:cubicBezTo>
                <a:cubicBezTo>
                  <a:pt x="2987773" y="841866"/>
                  <a:pt x="2948340" y="684786"/>
                  <a:pt x="3022600" y="889000"/>
                </a:cubicBezTo>
                <a:cubicBezTo>
                  <a:pt x="3040900" y="939324"/>
                  <a:pt x="3056467" y="990600"/>
                  <a:pt x="3073400" y="1041400"/>
                </a:cubicBezTo>
                <a:lnTo>
                  <a:pt x="3098800" y="1117600"/>
                </a:lnTo>
                <a:cubicBezTo>
                  <a:pt x="3090333" y="1430867"/>
                  <a:pt x="3088669" y="1744391"/>
                  <a:pt x="3073400" y="2057400"/>
                </a:cubicBezTo>
                <a:cubicBezTo>
                  <a:pt x="3067685" y="2174555"/>
                  <a:pt x="3043675" y="2142249"/>
                  <a:pt x="2997200" y="2235200"/>
                </a:cubicBezTo>
                <a:cubicBezTo>
                  <a:pt x="2985226" y="2259147"/>
                  <a:pt x="2983774" y="2287453"/>
                  <a:pt x="2971800" y="2311400"/>
                </a:cubicBezTo>
                <a:cubicBezTo>
                  <a:pt x="2948241" y="2358519"/>
                  <a:pt x="2902226" y="2425148"/>
                  <a:pt x="2844800" y="2438400"/>
                </a:cubicBezTo>
                <a:cubicBezTo>
                  <a:pt x="2761890" y="2457533"/>
                  <a:pt x="2675467" y="2455333"/>
                  <a:pt x="2590800" y="2463800"/>
                </a:cubicBezTo>
                <a:cubicBezTo>
                  <a:pt x="2475957" y="2502081"/>
                  <a:pt x="2474587" y="2508073"/>
                  <a:pt x="2311400" y="2514600"/>
                </a:cubicBezTo>
                <a:cubicBezTo>
                  <a:pt x="1955983" y="2528817"/>
                  <a:pt x="1600200" y="2531533"/>
                  <a:pt x="1244600" y="2540000"/>
                </a:cubicBezTo>
                <a:cubicBezTo>
                  <a:pt x="954615" y="2612496"/>
                  <a:pt x="1070630" y="2594976"/>
                  <a:pt x="508000" y="2514600"/>
                </a:cubicBezTo>
                <a:cubicBezTo>
                  <a:pt x="477780" y="2510283"/>
                  <a:pt x="457200" y="2480733"/>
                  <a:pt x="431800" y="2463800"/>
                </a:cubicBezTo>
                <a:cubicBezTo>
                  <a:pt x="414867" y="2438400"/>
                  <a:pt x="396146" y="2414105"/>
                  <a:pt x="381000" y="2387600"/>
                </a:cubicBezTo>
                <a:cubicBezTo>
                  <a:pt x="362214" y="2354725"/>
                  <a:pt x="350268" y="2318109"/>
                  <a:pt x="330200" y="2286000"/>
                </a:cubicBezTo>
                <a:cubicBezTo>
                  <a:pt x="307763" y="2250101"/>
                  <a:pt x="276437" y="2220299"/>
                  <a:pt x="254000" y="2184400"/>
                </a:cubicBezTo>
                <a:cubicBezTo>
                  <a:pt x="233932" y="2152291"/>
                  <a:pt x="218115" y="2117603"/>
                  <a:pt x="203200" y="2082800"/>
                </a:cubicBezTo>
                <a:cubicBezTo>
                  <a:pt x="192653" y="2058191"/>
                  <a:pt x="191084" y="2029846"/>
                  <a:pt x="177800" y="2006600"/>
                </a:cubicBezTo>
                <a:cubicBezTo>
                  <a:pt x="156797" y="1969844"/>
                  <a:pt x="127000" y="1938867"/>
                  <a:pt x="101600" y="1905000"/>
                </a:cubicBezTo>
                <a:cubicBezTo>
                  <a:pt x="42032" y="1726297"/>
                  <a:pt x="119561" y="1946908"/>
                  <a:pt x="25400" y="1727200"/>
                </a:cubicBezTo>
                <a:cubicBezTo>
                  <a:pt x="14853" y="1702591"/>
                  <a:pt x="8467" y="1676400"/>
                  <a:pt x="0" y="1651000"/>
                </a:cubicBezTo>
                <a:cubicBezTo>
                  <a:pt x="8467" y="1439333"/>
                  <a:pt x="10307" y="1227298"/>
                  <a:pt x="25400" y="1016000"/>
                </a:cubicBezTo>
                <a:cubicBezTo>
                  <a:pt x="27308" y="989294"/>
                  <a:pt x="31868" y="958732"/>
                  <a:pt x="50800" y="939800"/>
                </a:cubicBezTo>
                <a:cubicBezTo>
                  <a:pt x="93972" y="896628"/>
                  <a:pt x="203200" y="838200"/>
                  <a:pt x="203200" y="838200"/>
                </a:cubicBezTo>
                <a:cubicBezTo>
                  <a:pt x="228690" y="736240"/>
                  <a:pt x="250354" y="552764"/>
                  <a:pt x="355600" y="482600"/>
                </a:cubicBezTo>
                <a:lnTo>
                  <a:pt x="508000" y="381000"/>
                </a:lnTo>
                <a:lnTo>
                  <a:pt x="584200" y="330200"/>
                </a:lnTo>
                <a:cubicBezTo>
                  <a:pt x="592667" y="254000"/>
                  <a:pt x="561705" y="161468"/>
                  <a:pt x="609600" y="101600"/>
                </a:cubicBezTo>
                <a:cubicBezTo>
                  <a:pt x="646999" y="54851"/>
                  <a:pt x="728694" y="87941"/>
                  <a:pt x="787400" y="76200"/>
                </a:cubicBezTo>
                <a:cubicBezTo>
                  <a:pt x="813654" y="70949"/>
                  <a:pt x="863600" y="50800"/>
                  <a:pt x="863600" y="50800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144463" y="2984500"/>
            <a:ext cx="2678112" cy="2146300"/>
          </a:xfrm>
          <a:custGeom>
            <a:avLst/>
            <a:gdLst>
              <a:gd name="connsiteX0" fmla="*/ 1925053 w 2677529"/>
              <a:gd name="connsiteY0" fmla="*/ 1876926 h 2147120"/>
              <a:gd name="connsiteX1" fmla="*/ 1780674 w 2677529"/>
              <a:gd name="connsiteY1" fmla="*/ 1900989 h 2147120"/>
              <a:gd name="connsiteX2" fmla="*/ 1612232 w 2677529"/>
              <a:gd name="connsiteY2" fmla="*/ 1949115 h 2147120"/>
              <a:gd name="connsiteX3" fmla="*/ 1540042 w 2677529"/>
              <a:gd name="connsiteY3" fmla="*/ 1997242 h 2147120"/>
              <a:gd name="connsiteX4" fmla="*/ 770021 w 2677529"/>
              <a:gd name="connsiteY4" fmla="*/ 2021305 h 2147120"/>
              <a:gd name="connsiteX5" fmla="*/ 649705 w 2677529"/>
              <a:gd name="connsiteY5" fmla="*/ 1852863 h 2147120"/>
              <a:gd name="connsiteX6" fmla="*/ 529389 w 2677529"/>
              <a:gd name="connsiteY6" fmla="*/ 1732547 h 2147120"/>
              <a:gd name="connsiteX7" fmla="*/ 505326 w 2677529"/>
              <a:gd name="connsiteY7" fmla="*/ 1660357 h 2147120"/>
              <a:gd name="connsiteX8" fmla="*/ 433137 w 2677529"/>
              <a:gd name="connsiteY8" fmla="*/ 1588168 h 2147120"/>
              <a:gd name="connsiteX9" fmla="*/ 385010 w 2677529"/>
              <a:gd name="connsiteY9" fmla="*/ 1515979 h 2147120"/>
              <a:gd name="connsiteX10" fmla="*/ 312821 w 2677529"/>
              <a:gd name="connsiteY10" fmla="*/ 1371600 h 2147120"/>
              <a:gd name="connsiteX11" fmla="*/ 216568 w 2677529"/>
              <a:gd name="connsiteY11" fmla="*/ 1275347 h 2147120"/>
              <a:gd name="connsiteX12" fmla="*/ 168442 w 2677529"/>
              <a:gd name="connsiteY12" fmla="*/ 1130968 h 2147120"/>
              <a:gd name="connsiteX13" fmla="*/ 144379 w 2677529"/>
              <a:gd name="connsiteY13" fmla="*/ 1058779 h 2147120"/>
              <a:gd name="connsiteX14" fmla="*/ 48126 w 2677529"/>
              <a:gd name="connsiteY14" fmla="*/ 842210 h 2147120"/>
              <a:gd name="connsiteX15" fmla="*/ 0 w 2677529"/>
              <a:gd name="connsiteY15" fmla="*/ 601579 h 2147120"/>
              <a:gd name="connsiteX16" fmla="*/ 24063 w 2677529"/>
              <a:gd name="connsiteY16" fmla="*/ 312821 h 2147120"/>
              <a:gd name="connsiteX17" fmla="*/ 72189 w 2677529"/>
              <a:gd name="connsiteY17" fmla="*/ 264694 h 2147120"/>
              <a:gd name="connsiteX18" fmla="*/ 457200 w 2677529"/>
              <a:gd name="connsiteY18" fmla="*/ 192505 h 2147120"/>
              <a:gd name="connsiteX19" fmla="*/ 529389 w 2677529"/>
              <a:gd name="connsiteY19" fmla="*/ 168442 h 2147120"/>
              <a:gd name="connsiteX20" fmla="*/ 601579 w 2677529"/>
              <a:gd name="connsiteY20" fmla="*/ 120315 h 2147120"/>
              <a:gd name="connsiteX21" fmla="*/ 697832 w 2677529"/>
              <a:gd name="connsiteY21" fmla="*/ 96252 h 2147120"/>
              <a:gd name="connsiteX22" fmla="*/ 770021 w 2677529"/>
              <a:gd name="connsiteY22" fmla="*/ 48126 h 2147120"/>
              <a:gd name="connsiteX23" fmla="*/ 914400 w 2677529"/>
              <a:gd name="connsiteY23" fmla="*/ 0 h 2147120"/>
              <a:gd name="connsiteX24" fmla="*/ 1130968 w 2677529"/>
              <a:gd name="connsiteY24" fmla="*/ 24063 h 2147120"/>
              <a:gd name="connsiteX25" fmla="*/ 1419726 w 2677529"/>
              <a:gd name="connsiteY25" fmla="*/ 72189 h 2147120"/>
              <a:gd name="connsiteX26" fmla="*/ 2237874 w 2677529"/>
              <a:gd name="connsiteY26" fmla="*/ 96252 h 2147120"/>
              <a:gd name="connsiteX27" fmla="*/ 2502568 w 2677529"/>
              <a:gd name="connsiteY27" fmla="*/ 120315 h 2147120"/>
              <a:gd name="connsiteX28" fmla="*/ 2622884 w 2677529"/>
              <a:gd name="connsiteY28" fmla="*/ 264694 h 2147120"/>
              <a:gd name="connsiteX29" fmla="*/ 2671010 w 2677529"/>
              <a:gd name="connsiteY29" fmla="*/ 336884 h 2147120"/>
              <a:gd name="connsiteX30" fmla="*/ 2646947 w 2677529"/>
              <a:gd name="connsiteY30" fmla="*/ 1395663 h 2147120"/>
              <a:gd name="connsiteX31" fmla="*/ 2574758 w 2677529"/>
              <a:gd name="connsiteY31" fmla="*/ 1443789 h 2147120"/>
              <a:gd name="connsiteX32" fmla="*/ 2454442 w 2677529"/>
              <a:gd name="connsiteY32" fmla="*/ 1467852 h 2147120"/>
              <a:gd name="connsiteX33" fmla="*/ 2045368 w 2677529"/>
              <a:gd name="connsiteY33" fmla="*/ 1491915 h 2147120"/>
              <a:gd name="connsiteX34" fmla="*/ 1997242 w 2677529"/>
              <a:gd name="connsiteY34" fmla="*/ 1540042 h 2147120"/>
              <a:gd name="connsiteX35" fmla="*/ 1925053 w 2677529"/>
              <a:gd name="connsiteY35" fmla="*/ 1564105 h 2147120"/>
              <a:gd name="connsiteX36" fmla="*/ 1900989 w 2677529"/>
              <a:gd name="connsiteY36" fmla="*/ 1660357 h 2147120"/>
              <a:gd name="connsiteX37" fmla="*/ 1876926 w 2677529"/>
              <a:gd name="connsiteY37" fmla="*/ 1780673 h 2147120"/>
              <a:gd name="connsiteX38" fmla="*/ 1852863 w 2677529"/>
              <a:gd name="connsiteY38" fmla="*/ 1852863 h 2147120"/>
              <a:gd name="connsiteX39" fmla="*/ 1852863 w 2677529"/>
              <a:gd name="connsiteY39" fmla="*/ 1949115 h 214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77529" h="2147120">
                <a:moveTo>
                  <a:pt x="1925053" y="1876926"/>
                </a:moveTo>
                <a:cubicBezTo>
                  <a:pt x="1876927" y="1884947"/>
                  <a:pt x="1828517" y="1891421"/>
                  <a:pt x="1780674" y="1900989"/>
                </a:cubicBezTo>
                <a:cubicBezTo>
                  <a:pt x="1705135" y="1916097"/>
                  <a:pt x="1681036" y="1926180"/>
                  <a:pt x="1612232" y="1949115"/>
                </a:cubicBezTo>
                <a:cubicBezTo>
                  <a:pt x="1588169" y="1965157"/>
                  <a:pt x="1565152" y="1982893"/>
                  <a:pt x="1540042" y="1997242"/>
                </a:cubicBezTo>
                <a:cubicBezTo>
                  <a:pt x="1277756" y="2147120"/>
                  <a:pt x="1260527" y="2038823"/>
                  <a:pt x="770021" y="2021305"/>
                </a:cubicBezTo>
                <a:cubicBezTo>
                  <a:pt x="565486" y="1953127"/>
                  <a:pt x="874294" y="2077452"/>
                  <a:pt x="649705" y="1852863"/>
                </a:cubicBezTo>
                <a:lnTo>
                  <a:pt x="529389" y="1732547"/>
                </a:lnTo>
                <a:cubicBezTo>
                  <a:pt x="521368" y="1708484"/>
                  <a:pt x="519396" y="1681462"/>
                  <a:pt x="505326" y="1660357"/>
                </a:cubicBezTo>
                <a:cubicBezTo>
                  <a:pt x="486450" y="1632042"/>
                  <a:pt x="454923" y="1614311"/>
                  <a:pt x="433137" y="1588168"/>
                </a:cubicBezTo>
                <a:cubicBezTo>
                  <a:pt x="414623" y="1565951"/>
                  <a:pt x="401052" y="1540042"/>
                  <a:pt x="385010" y="1515979"/>
                </a:cubicBezTo>
                <a:cubicBezTo>
                  <a:pt x="361720" y="1446107"/>
                  <a:pt x="363709" y="1430969"/>
                  <a:pt x="312821" y="1371600"/>
                </a:cubicBezTo>
                <a:cubicBezTo>
                  <a:pt x="283292" y="1337149"/>
                  <a:pt x="216568" y="1275347"/>
                  <a:pt x="216568" y="1275347"/>
                </a:cubicBezTo>
                <a:lnTo>
                  <a:pt x="168442" y="1130968"/>
                </a:lnTo>
                <a:cubicBezTo>
                  <a:pt x="160421" y="1106905"/>
                  <a:pt x="158449" y="1079884"/>
                  <a:pt x="144379" y="1058779"/>
                </a:cubicBezTo>
                <a:cubicBezTo>
                  <a:pt x="89881" y="977031"/>
                  <a:pt x="67216" y="956751"/>
                  <a:pt x="48126" y="842210"/>
                </a:cubicBezTo>
                <a:cubicBezTo>
                  <a:pt x="18626" y="665210"/>
                  <a:pt x="35896" y="745164"/>
                  <a:pt x="0" y="601579"/>
                </a:cubicBezTo>
                <a:cubicBezTo>
                  <a:pt x="8021" y="505326"/>
                  <a:pt x="3826" y="407263"/>
                  <a:pt x="24063" y="312821"/>
                </a:cubicBezTo>
                <a:cubicBezTo>
                  <a:pt x="28817" y="290638"/>
                  <a:pt x="51897" y="274840"/>
                  <a:pt x="72189" y="264694"/>
                </a:cubicBezTo>
                <a:cubicBezTo>
                  <a:pt x="201018" y="200279"/>
                  <a:pt x="312319" y="206993"/>
                  <a:pt x="457200" y="192505"/>
                </a:cubicBezTo>
                <a:cubicBezTo>
                  <a:pt x="481263" y="184484"/>
                  <a:pt x="506702" y="179785"/>
                  <a:pt x="529389" y="168442"/>
                </a:cubicBezTo>
                <a:cubicBezTo>
                  <a:pt x="555256" y="155508"/>
                  <a:pt x="574997" y="131707"/>
                  <a:pt x="601579" y="120315"/>
                </a:cubicBezTo>
                <a:cubicBezTo>
                  <a:pt x="631977" y="107287"/>
                  <a:pt x="665748" y="104273"/>
                  <a:pt x="697832" y="96252"/>
                </a:cubicBezTo>
                <a:cubicBezTo>
                  <a:pt x="721895" y="80210"/>
                  <a:pt x="743593" y="59872"/>
                  <a:pt x="770021" y="48126"/>
                </a:cubicBezTo>
                <a:cubicBezTo>
                  <a:pt x="816378" y="27523"/>
                  <a:pt x="914400" y="0"/>
                  <a:pt x="914400" y="0"/>
                </a:cubicBezTo>
                <a:cubicBezTo>
                  <a:pt x="986589" y="8021"/>
                  <a:pt x="1059064" y="13791"/>
                  <a:pt x="1130968" y="24063"/>
                </a:cubicBezTo>
                <a:cubicBezTo>
                  <a:pt x="1227568" y="37863"/>
                  <a:pt x="1322188" y="69320"/>
                  <a:pt x="1419726" y="72189"/>
                </a:cubicBezTo>
                <a:lnTo>
                  <a:pt x="2237874" y="96252"/>
                </a:lnTo>
                <a:cubicBezTo>
                  <a:pt x="2326105" y="104273"/>
                  <a:pt x="2416964" y="97487"/>
                  <a:pt x="2502568" y="120315"/>
                </a:cubicBezTo>
                <a:cubicBezTo>
                  <a:pt x="2620134" y="151666"/>
                  <a:pt x="2585493" y="189911"/>
                  <a:pt x="2622884" y="264694"/>
                </a:cubicBezTo>
                <a:cubicBezTo>
                  <a:pt x="2635818" y="290561"/>
                  <a:pt x="2654968" y="312821"/>
                  <a:pt x="2671010" y="336884"/>
                </a:cubicBezTo>
                <a:cubicBezTo>
                  <a:pt x="2662989" y="689810"/>
                  <a:pt x="2677529" y="1043973"/>
                  <a:pt x="2646947" y="1395663"/>
                </a:cubicBezTo>
                <a:cubicBezTo>
                  <a:pt x="2644442" y="1424474"/>
                  <a:pt x="2601837" y="1433635"/>
                  <a:pt x="2574758" y="1443789"/>
                </a:cubicBezTo>
                <a:cubicBezTo>
                  <a:pt x="2536463" y="1458150"/>
                  <a:pt x="2495174" y="1464149"/>
                  <a:pt x="2454442" y="1467852"/>
                </a:cubicBezTo>
                <a:cubicBezTo>
                  <a:pt x="2318409" y="1480219"/>
                  <a:pt x="2181726" y="1483894"/>
                  <a:pt x="2045368" y="1491915"/>
                </a:cubicBezTo>
                <a:cubicBezTo>
                  <a:pt x="2029326" y="1507957"/>
                  <a:pt x="2016696" y="1528369"/>
                  <a:pt x="1997242" y="1540042"/>
                </a:cubicBezTo>
                <a:cubicBezTo>
                  <a:pt x="1975492" y="1553092"/>
                  <a:pt x="1940898" y="1544299"/>
                  <a:pt x="1925053" y="1564105"/>
                </a:cubicBezTo>
                <a:cubicBezTo>
                  <a:pt x="1904393" y="1589929"/>
                  <a:pt x="1908163" y="1628073"/>
                  <a:pt x="1900989" y="1660357"/>
                </a:cubicBezTo>
                <a:cubicBezTo>
                  <a:pt x="1892117" y="1700283"/>
                  <a:pt x="1886846" y="1740995"/>
                  <a:pt x="1876926" y="1780673"/>
                </a:cubicBezTo>
                <a:cubicBezTo>
                  <a:pt x="1870774" y="1805281"/>
                  <a:pt x="1856450" y="1827753"/>
                  <a:pt x="1852863" y="1852863"/>
                </a:cubicBezTo>
                <a:cubicBezTo>
                  <a:pt x="1848326" y="1884625"/>
                  <a:pt x="1852863" y="1917031"/>
                  <a:pt x="1852863" y="1949115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4643438" y="1425575"/>
            <a:ext cx="3001962" cy="1533525"/>
          </a:xfrm>
          <a:custGeom>
            <a:avLst/>
            <a:gdLst>
              <a:gd name="connsiteX0" fmla="*/ 2888649 w 3001996"/>
              <a:gd name="connsiteY0" fmla="*/ 1004896 h 1534285"/>
              <a:gd name="connsiteX1" fmla="*/ 2816460 w 3001996"/>
              <a:gd name="connsiteY1" fmla="*/ 595822 h 1534285"/>
              <a:gd name="connsiteX2" fmla="*/ 2744270 w 3001996"/>
              <a:gd name="connsiteY2" fmla="*/ 523633 h 1534285"/>
              <a:gd name="connsiteX3" fmla="*/ 2575828 w 3001996"/>
              <a:gd name="connsiteY3" fmla="*/ 355191 h 1534285"/>
              <a:gd name="connsiteX4" fmla="*/ 2527702 w 3001996"/>
              <a:gd name="connsiteY4" fmla="*/ 307064 h 1534285"/>
              <a:gd name="connsiteX5" fmla="*/ 2383323 w 3001996"/>
              <a:gd name="connsiteY5" fmla="*/ 258938 h 1534285"/>
              <a:gd name="connsiteX6" fmla="*/ 1276418 w 3001996"/>
              <a:gd name="connsiteY6" fmla="*/ 210812 h 1534285"/>
              <a:gd name="connsiteX7" fmla="*/ 386081 w 3001996"/>
              <a:gd name="connsiteY7" fmla="*/ 307064 h 1534285"/>
              <a:gd name="connsiteX8" fmla="*/ 337955 w 3001996"/>
              <a:gd name="connsiteY8" fmla="*/ 355191 h 1534285"/>
              <a:gd name="connsiteX9" fmla="*/ 313892 w 3001996"/>
              <a:gd name="connsiteY9" fmla="*/ 427380 h 1534285"/>
              <a:gd name="connsiteX10" fmla="*/ 313892 w 3001996"/>
              <a:gd name="connsiteY10" fmla="*/ 1389906 h 1534285"/>
              <a:gd name="connsiteX11" fmla="*/ 386081 w 3001996"/>
              <a:gd name="connsiteY11" fmla="*/ 1438033 h 1534285"/>
              <a:gd name="connsiteX12" fmla="*/ 482334 w 3001996"/>
              <a:gd name="connsiteY12" fmla="*/ 1486159 h 1534285"/>
              <a:gd name="connsiteX13" fmla="*/ 747028 w 3001996"/>
              <a:gd name="connsiteY13" fmla="*/ 1534285 h 1534285"/>
              <a:gd name="connsiteX14" fmla="*/ 2094565 w 3001996"/>
              <a:gd name="connsiteY14" fmla="*/ 1510222 h 1534285"/>
              <a:gd name="connsiteX15" fmla="*/ 2238944 w 3001996"/>
              <a:gd name="connsiteY15" fmla="*/ 1462096 h 1534285"/>
              <a:gd name="connsiteX16" fmla="*/ 2335197 w 3001996"/>
              <a:gd name="connsiteY16" fmla="*/ 1438033 h 1534285"/>
              <a:gd name="connsiteX17" fmla="*/ 2383323 w 3001996"/>
              <a:gd name="connsiteY17" fmla="*/ 1389906 h 1534285"/>
              <a:gd name="connsiteX18" fmla="*/ 2599892 w 3001996"/>
              <a:gd name="connsiteY18" fmla="*/ 1317717 h 1534285"/>
              <a:gd name="connsiteX19" fmla="*/ 2744270 w 3001996"/>
              <a:gd name="connsiteY19" fmla="*/ 1245528 h 1534285"/>
              <a:gd name="connsiteX20" fmla="*/ 2960839 w 3001996"/>
              <a:gd name="connsiteY20" fmla="*/ 1149275 h 1534285"/>
              <a:gd name="connsiteX21" fmla="*/ 2888649 w 3001996"/>
              <a:gd name="connsiteY21" fmla="*/ 812391 h 1534285"/>
              <a:gd name="connsiteX22" fmla="*/ 2864586 w 3001996"/>
              <a:gd name="connsiteY22" fmla="*/ 788328 h 15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01996" h="1534285">
                <a:moveTo>
                  <a:pt x="2888649" y="1004896"/>
                </a:moveTo>
                <a:cubicBezTo>
                  <a:pt x="2872615" y="780414"/>
                  <a:pt x="2924442" y="725400"/>
                  <a:pt x="2816460" y="595822"/>
                </a:cubicBezTo>
                <a:cubicBezTo>
                  <a:pt x="2794674" y="569679"/>
                  <a:pt x="2765163" y="550495"/>
                  <a:pt x="2744270" y="523633"/>
                </a:cubicBezTo>
                <a:cubicBezTo>
                  <a:pt x="2609124" y="349875"/>
                  <a:pt x="2713776" y="401173"/>
                  <a:pt x="2575828" y="355191"/>
                </a:cubicBezTo>
                <a:cubicBezTo>
                  <a:pt x="2559786" y="339149"/>
                  <a:pt x="2547994" y="317210"/>
                  <a:pt x="2527702" y="307064"/>
                </a:cubicBezTo>
                <a:cubicBezTo>
                  <a:pt x="2482328" y="284377"/>
                  <a:pt x="2431449" y="274980"/>
                  <a:pt x="2383323" y="258938"/>
                </a:cubicBezTo>
                <a:cubicBezTo>
                  <a:pt x="1983838" y="125777"/>
                  <a:pt x="2336519" y="235465"/>
                  <a:pt x="1276418" y="210812"/>
                </a:cubicBezTo>
                <a:cubicBezTo>
                  <a:pt x="0" y="247281"/>
                  <a:pt x="631730" y="0"/>
                  <a:pt x="386081" y="307064"/>
                </a:cubicBezTo>
                <a:cubicBezTo>
                  <a:pt x="371909" y="324780"/>
                  <a:pt x="353997" y="339149"/>
                  <a:pt x="337955" y="355191"/>
                </a:cubicBezTo>
                <a:cubicBezTo>
                  <a:pt x="329934" y="379254"/>
                  <a:pt x="318062" y="402360"/>
                  <a:pt x="313892" y="427380"/>
                </a:cubicBezTo>
                <a:cubicBezTo>
                  <a:pt x="263812" y="727857"/>
                  <a:pt x="282492" y="1130857"/>
                  <a:pt x="313892" y="1389906"/>
                </a:cubicBezTo>
                <a:cubicBezTo>
                  <a:pt x="317372" y="1418616"/>
                  <a:pt x="360971" y="1423684"/>
                  <a:pt x="386081" y="1438033"/>
                </a:cubicBezTo>
                <a:cubicBezTo>
                  <a:pt x="417226" y="1455830"/>
                  <a:pt x="447674" y="1476916"/>
                  <a:pt x="482334" y="1486159"/>
                </a:cubicBezTo>
                <a:cubicBezTo>
                  <a:pt x="568984" y="1509266"/>
                  <a:pt x="658797" y="1518243"/>
                  <a:pt x="747028" y="1534285"/>
                </a:cubicBezTo>
                <a:cubicBezTo>
                  <a:pt x="1196207" y="1526264"/>
                  <a:pt x="1645839" y="1531934"/>
                  <a:pt x="2094565" y="1510222"/>
                </a:cubicBezTo>
                <a:cubicBezTo>
                  <a:pt x="2145235" y="1507770"/>
                  <a:pt x="2189729" y="1474400"/>
                  <a:pt x="2238944" y="1462096"/>
                </a:cubicBezTo>
                <a:lnTo>
                  <a:pt x="2335197" y="1438033"/>
                </a:lnTo>
                <a:cubicBezTo>
                  <a:pt x="2351239" y="1421991"/>
                  <a:pt x="2363031" y="1400052"/>
                  <a:pt x="2383323" y="1389906"/>
                </a:cubicBezTo>
                <a:cubicBezTo>
                  <a:pt x="2383326" y="1389904"/>
                  <a:pt x="2563796" y="1329749"/>
                  <a:pt x="2599892" y="1317717"/>
                </a:cubicBezTo>
                <a:cubicBezTo>
                  <a:pt x="2863154" y="1229964"/>
                  <a:pt x="2464402" y="1369915"/>
                  <a:pt x="2744270" y="1245528"/>
                </a:cubicBezTo>
                <a:cubicBezTo>
                  <a:pt x="3001996" y="1130983"/>
                  <a:pt x="2797463" y="1258191"/>
                  <a:pt x="2960839" y="1149275"/>
                </a:cubicBezTo>
                <a:cubicBezTo>
                  <a:pt x="2955460" y="1106242"/>
                  <a:pt x="2937633" y="861375"/>
                  <a:pt x="2888649" y="812391"/>
                </a:cubicBezTo>
                <a:lnTo>
                  <a:pt x="2864586" y="788328"/>
                </a:ln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049463" y="1492250"/>
            <a:ext cx="2074862" cy="1298575"/>
          </a:xfrm>
          <a:custGeom>
            <a:avLst/>
            <a:gdLst>
              <a:gd name="connsiteX0" fmla="*/ 1295479 w 2074419"/>
              <a:gd name="connsiteY0" fmla="*/ 72189 h 1299410"/>
              <a:gd name="connsiteX1" fmla="*/ 1127037 w 2074419"/>
              <a:gd name="connsiteY1" fmla="*/ 24063 h 1299410"/>
              <a:gd name="connsiteX2" fmla="*/ 982658 w 2074419"/>
              <a:gd name="connsiteY2" fmla="*/ 0 h 1299410"/>
              <a:gd name="connsiteX3" fmla="*/ 236700 w 2074419"/>
              <a:gd name="connsiteY3" fmla="*/ 24063 h 1299410"/>
              <a:gd name="connsiteX4" fmla="*/ 164511 w 2074419"/>
              <a:gd name="connsiteY4" fmla="*/ 72189 h 1299410"/>
              <a:gd name="connsiteX5" fmla="*/ 116384 w 2074419"/>
              <a:gd name="connsiteY5" fmla="*/ 144379 h 1299410"/>
              <a:gd name="connsiteX6" fmla="*/ 116384 w 2074419"/>
              <a:gd name="connsiteY6" fmla="*/ 1106905 h 1299410"/>
              <a:gd name="connsiteX7" fmla="*/ 140447 w 2074419"/>
              <a:gd name="connsiteY7" fmla="*/ 1179095 h 1299410"/>
              <a:gd name="connsiteX8" fmla="*/ 260763 w 2074419"/>
              <a:gd name="connsiteY8" fmla="*/ 1299410 h 1299410"/>
              <a:gd name="connsiteX9" fmla="*/ 1800805 w 2074419"/>
              <a:gd name="connsiteY9" fmla="*/ 1275347 h 1299410"/>
              <a:gd name="connsiteX10" fmla="*/ 1848932 w 2074419"/>
              <a:gd name="connsiteY10" fmla="*/ 1227221 h 1299410"/>
              <a:gd name="connsiteX11" fmla="*/ 1993311 w 2074419"/>
              <a:gd name="connsiteY11" fmla="*/ 1106905 h 1299410"/>
              <a:gd name="connsiteX12" fmla="*/ 1921121 w 2074419"/>
              <a:gd name="connsiteY12" fmla="*/ 457200 h 1299410"/>
              <a:gd name="connsiteX13" fmla="*/ 1872995 w 2074419"/>
              <a:gd name="connsiteY13" fmla="*/ 409073 h 1299410"/>
              <a:gd name="connsiteX14" fmla="*/ 1800805 w 2074419"/>
              <a:gd name="connsiteY14" fmla="*/ 385010 h 1299410"/>
              <a:gd name="connsiteX15" fmla="*/ 1608300 w 2074419"/>
              <a:gd name="connsiteY15" fmla="*/ 264695 h 1299410"/>
              <a:gd name="connsiteX16" fmla="*/ 1536111 w 2074419"/>
              <a:gd name="connsiteY16" fmla="*/ 240631 h 1299410"/>
              <a:gd name="connsiteX17" fmla="*/ 1463921 w 2074419"/>
              <a:gd name="connsiteY17" fmla="*/ 216568 h 1299410"/>
              <a:gd name="connsiteX18" fmla="*/ 1319542 w 2074419"/>
              <a:gd name="connsiteY18" fmla="*/ 144379 h 1299410"/>
              <a:gd name="connsiteX19" fmla="*/ 1223289 w 2074419"/>
              <a:gd name="connsiteY19" fmla="*/ 96252 h 12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74419" h="1299410">
                <a:moveTo>
                  <a:pt x="1295479" y="72189"/>
                </a:moveTo>
                <a:cubicBezTo>
                  <a:pt x="1226677" y="49255"/>
                  <a:pt x="1202572" y="39170"/>
                  <a:pt x="1127037" y="24063"/>
                </a:cubicBezTo>
                <a:cubicBezTo>
                  <a:pt x="1079194" y="14494"/>
                  <a:pt x="1030784" y="8021"/>
                  <a:pt x="982658" y="0"/>
                </a:cubicBezTo>
                <a:cubicBezTo>
                  <a:pt x="734005" y="8021"/>
                  <a:pt x="484519" y="2197"/>
                  <a:pt x="236700" y="24063"/>
                </a:cubicBezTo>
                <a:cubicBezTo>
                  <a:pt x="207892" y="26605"/>
                  <a:pt x="184961" y="51739"/>
                  <a:pt x="164511" y="72189"/>
                </a:cubicBezTo>
                <a:cubicBezTo>
                  <a:pt x="144061" y="92639"/>
                  <a:pt x="132426" y="120316"/>
                  <a:pt x="116384" y="144379"/>
                </a:cubicBezTo>
                <a:cubicBezTo>
                  <a:pt x="0" y="493532"/>
                  <a:pt x="73344" y="246089"/>
                  <a:pt x="116384" y="1106905"/>
                </a:cubicBezTo>
                <a:cubicBezTo>
                  <a:pt x="117651" y="1132238"/>
                  <a:pt x="125228" y="1158803"/>
                  <a:pt x="140447" y="1179095"/>
                </a:cubicBezTo>
                <a:cubicBezTo>
                  <a:pt x="174477" y="1224469"/>
                  <a:pt x="260763" y="1299410"/>
                  <a:pt x="260763" y="1299410"/>
                </a:cubicBezTo>
                <a:cubicBezTo>
                  <a:pt x="774110" y="1291389"/>
                  <a:pt x="1287925" y="1298660"/>
                  <a:pt x="1800805" y="1275347"/>
                </a:cubicBezTo>
                <a:cubicBezTo>
                  <a:pt x="1823469" y="1274317"/>
                  <a:pt x="1831503" y="1241745"/>
                  <a:pt x="1848932" y="1227221"/>
                </a:cubicBezTo>
                <a:cubicBezTo>
                  <a:pt x="2020536" y="1084218"/>
                  <a:pt x="1884467" y="1215747"/>
                  <a:pt x="1993311" y="1106905"/>
                </a:cubicBezTo>
                <a:cubicBezTo>
                  <a:pt x="1979391" y="772832"/>
                  <a:pt x="2074419" y="648824"/>
                  <a:pt x="1921121" y="457200"/>
                </a:cubicBezTo>
                <a:cubicBezTo>
                  <a:pt x="1906949" y="439484"/>
                  <a:pt x="1892449" y="420745"/>
                  <a:pt x="1872995" y="409073"/>
                </a:cubicBezTo>
                <a:cubicBezTo>
                  <a:pt x="1851245" y="396023"/>
                  <a:pt x="1824868" y="393031"/>
                  <a:pt x="1800805" y="385010"/>
                </a:cubicBezTo>
                <a:cubicBezTo>
                  <a:pt x="1724539" y="270611"/>
                  <a:pt x="1780116" y="321967"/>
                  <a:pt x="1608300" y="264695"/>
                </a:cubicBezTo>
                <a:lnTo>
                  <a:pt x="1536111" y="240631"/>
                </a:lnTo>
                <a:lnTo>
                  <a:pt x="1463921" y="216568"/>
                </a:lnTo>
                <a:cubicBezTo>
                  <a:pt x="1257029" y="78640"/>
                  <a:pt x="1518801" y="244009"/>
                  <a:pt x="1319542" y="144379"/>
                </a:cubicBezTo>
                <a:cubicBezTo>
                  <a:pt x="1214390" y="91803"/>
                  <a:pt x="1283565" y="96252"/>
                  <a:pt x="1223289" y="96252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95250" y="1549400"/>
            <a:ext cx="1254125" cy="1273175"/>
          </a:xfrm>
          <a:custGeom>
            <a:avLst/>
            <a:gdLst>
              <a:gd name="connsiteX0" fmla="*/ 674115 w 1252800"/>
              <a:gd name="connsiteY0" fmla="*/ 39282 h 1273549"/>
              <a:gd name="connsiteX1" fmla="*/ 601926 w 1252800"/>
              <a:gd name="connsiteY1" fmla="*/ 63346 h 1273549"/>
              <a:gd name="connsiteX2" fmla="*/ 96599 w 1252800"/>
              <a:gd name="connsiteY2" fmla="*/ 111472 h 1273549"/>
              <a:gd name="connsiteX3" fmla="*/ 72536 w 1252800"/>
              <a:gd name="connsiteY3" fmla="*/ 183661 h 1273549"/>
              <a:gd name="connsiteX4" fmla="*/ 72536 w 1252800"/>
              <a:gd name="connsiteY4" fmla="*/ 905556 h 1273549"/>
              <a:gd name="connsiteX5" fmla="*/ 168789 w 1252800"/>
              <a:gd name="connsiteY5" fmla="*/ 1025872 h 1273549"/>
              <a:gd name="connsiteX6" fmla="*/ 240978 w 1252800"/>
              <a:gd name="connsiteY6" fmla="*/ 1242440 h 1273549"/>
              <a:gd name="connsiteX7" fmla="*/ 313168 w 1252800"/>
              <a:gd name="connsiteY7" fmla="*/ 1266503 h 1273549"/>
              <a:gd name="connsiteX8" fmla="*/ 1227568 w 1252800"/>
              <a:gd name="connsiteY8" fmla="*/ 1242440 h 1273549"/>
              <a:gd name="connsiteX9" fmla="*/ 1251631 w 1252800"/>
              <a:gd name="connsiteY9" fmla="*/ 1170251 h 1273549"/>
              <a:gd name="connsiteX10" fmla="*/ 1227568 w 1252800"/>
              <a:gd name="connsiteY10" fmla="*/ 953682 h 1273549"/>
              <a:gd name="connsiteX11" fmla="*/ 1155378 w 1252800"/>
              <a:gd name="connsiteY11" fmla="*/ 833367 h 1273549"/>
              <a:gd name="connsiteX12" fmla="*/ 1131315 w 1252800"/>
              <a:gd name="connsiteY12" fmla="*/ 761177 h 1273549"/>
              <a:gd name="connsiteX13" fmla="*/ 1107252 w 1252800"/>
              <a:gd name="connsiteY13" fmla="*/ 231788 h 1273549"/>
              <a:gd name="connsiteX14" fmla="*/ 962873 w 1252800"/>
              <a:gd name="connsiteY14" fmla="*/ 183661 h 1273549"/>
              <a:gd name="connsiteX15" fmla="*/ 818494 w 1252800"/>
              <a:gd name="connsiteY15" fmla="*/ 135535 h 1273549"/>
              <a:gd name="connsiteX16" fmla="*/ 746305 w 1252800"/>
              <a:gd name="connsiteY16" fmla="*/ 111472 h 1273549"/>
              <a:gd name="connsiteX17" fmla="*/ 650052 w 1252800"/>
              <a:gd name="connsiteY17" fmla="*/ 87409 h 1273549"/>
              <a:gd name="connsiteX18" fmla="*/ 577862 w 1252800"/>
              <a:gd name="connsiteY18" fmla="*/ 15219 h 1273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52800" h="1273549">
                <a:moveTo>
                  <a:pt x="674115" y="39282"/>
                </a:moveTo>
                <a:cubicBezTo>
                  <a:pt x="650052" y="47303"/>
                  <a:pt x="627176" y="60941"/>
                  <a:pt x="601926" y="63346"/>
                </a:cubicBezTo>
                <a:lnTo>
                  <a:pt x="96599" y="111472"/>
                </a:lnTo>
                <a:cubicBezTo>
                  <a:pt x="88578" y="135535"/>
                  <a:pt x="79504" y="159272"/>
                  <a:pt x="72536" y="183661"/>
                </a:cubicBezTo>
                <a:cubicBezTo>
                  <a:pt x="0" y="437539"/>
                  <a:pt x="33672" y="529868"/>
                  <a:pt x="72536" y="905556"/>
                </a:cubicBezTo>
                <a:cubicBezTo>
                  <a:pt x="76039" y="939416"/>
                  <a:pt x="145089" y="1002173"/>
                  <a:pt x="168789" y="1025872"/>
                </a:cubicBezTo>
                <a:cubicBezTo>
                  <a:pt x="180530" y="1096321"/>
                  <a:pt x="175910" y="1190386"/>
                  <a:pt x="240978" y="1242440"/>
                </a:cubicBezTo>
                <a:cubicBezTo>
                  <a:pt x="260785" y="1258285"/>
                  <a:pt x="289105" y="1258482"/>
                  <a:pt x="313168" y="1266503"/>
                </a:cubicBezTo>
                <a:cubicBezTo>
                  <a:pt x="617968" y="1258482"/>
                  <a:pt x="924254" y="1273549"/>
                  <a:pt x="1227568" y="1242440"/>
                </a:cubicBezTo>
                <a:cubicBezTo>
                  <a:pt x="1252800" y="1239852"/>
                  <a:pt x="1251631" y="1195616"/>
                  <a:pt x="1251631" y="1170251"/>
                </a:cubicBezTo>
                <a:cubicBezTo>
                  <a:pt x="1251631" y="1097617"/>
                  <a:pt x="1239509" y="1025328"/>
                  <a:pt x="1227568" y="953682"/>
                </a:cubicBezTo>
                <a:cubicBezTo>
                  <a:pt x="1215073" y="878712"/>
                  <a:pt x="1204677" y="882665"/>
                  <a:pt x="1155378" y="833367"/>
                </a:cubicBezTo>
                <a:cubicBezTo>
                  <a:pt x="1147357" y="809304"/>
                  <a:pt x="1133338" y="786461"/>
                  <a:pt x="1131315" y="761177"/>
                </a:cubicBezTo>
                <a:cubicBezTo>
                  <a:pt x="1117228" y="585094"/>
                  <a:pt x="1156713" y="401367"/>
                  <a:pt x="1107252" y="231788"/>
                </a:cubicBezTo>
                <a:cubicBezTo>
                  <a:pt x="1093048" y="183088"/>
                  <a:pt x="1010999" y="199703"/>
                  <a:pt x="962873" y="183661"/>
                </a:cubicBezTo>
                <a:lnTo>
                  <a:pt x="818494" y="135535"/>
                </a:lnTo>
                <a:cubicBezTo>
                  <a:pt x="794431" y="127514"/>
                  <a:pt x="770912" y="117624"/>
                  <a:pt x="746305" y="111472"/>
                </a:cubicBezTo>
                <a:lnTo>
                  <a:pt x="650052" y="87409"/>
                </a:lnTo>
                <a:cubicBezTo>
                  <a:pt x="620916" y="0"/>
                  <a:pt x="651354" y="15219"/>
                  <a:pt x="577862" y="15219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Определение степени окисления углерода в </a:t>
            </a:r>
            <a:r>
              <a:rPr lang="ru-RU" b="1" dirty="0" err="1" smtClean="0"/>
              <a:t>алканах</a:t>
            </a:r>
            <a:endParaRPr lang="ru-RU" b="1" dirty="0" smtClean="0"/>
          </a:p>
        </p:txBody>
      </p:sp>
      <p:sp>
        <p:nvSpPr>
          <p:cNvPr id="5128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9144000" cy="35718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aseline="-25000" dirty="0" smtClean="0"/>
              <a:t> </a:t>
            </a:r>
            <a:r>
              <a:rPr lang="en-US" b="1" baseline="-25000" dirty="0" smtClean="0"/>
              <a:t> -4                      -3     -3</a:t>
            </a:r>
            <a:endParaRPr lang="en-US" b="1" dirty="0" smtClean="0"/>
          </a:p>
          <a:p>
            <a:pPr eaLnBrk="1" hangingPunct="1">
              <a:buFont typeface="Arial" charset="0"/>
              <a:buNone/>
            </a:pPr>
            <a:r>
              <a:rPr lang="en-US" b="1" dirty="0" smtClean="0"/>
              <a:t>  CH</a:t>
            </a:r>
            <a:r>
              <a:rPr lang="en-US" b="1" baseline="-25000" dirty="0" smtClean="0"/>
              <a:t>4</a:t>
            </a:r>
            <a:endParaRPr lang="ru-RU" b="1" dirty="0" smtClean="0"/>
          </a:p>
        </p:txBody>
      </p:sp>
      <p:sp>
        <p:nvSpPr>
          <p:cNvPr id="5129" name="Прямоугольник 4"/>
          <p:cNvSpPr>
            <a:spLocks noChangeArrowheads="1"/>
          </p:cNvSpPr>
          <p:nvPr/>
        </p:nvSpPr>
        <p:spPr bwMode="auto">
          <a:xfrm>
            <a:off x="2143125" y="2071688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Calibri" pitchFamily="34" charset="0"/>
              </a:rPr>
              <a:t> CH</a:t>
            </a:r>
            <a:r>
              <a:rPr lang="en-US" sz="3200" b="1" baseline="-25000">
                <a:latin typeface="Calibri" pitchFamily="34" charset="0"/>
              </a:rPr>
              <a:t>3</a:t>
            </a:r>
            <a:r>
              <a:rPr lang="en-US" sz="3200" b="1">
                <a:latin typeface="Calibri" pitchFamily="34" charset="0"/>
              </a:rPr>
              <a:t>-CH</a:t>
            </a:r>
            <a:r>
              <a:rPr lang="en-US" sz="3200" b="1" baseline="-25000">
                <a:latin typeface="Calibri" pitchFamily="34" charset="0"/>
              </a:rPr>
              <a:t>3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5130" name="Прямоугольник 6"/>
          <p:cNvSpPr>
            <a:spLocks noChangeArrowheads="1"/>
          </p:cNvSpPr>
          <p:nvPr/>
        </p:nvSpPr>
        <p:spPr bwMode="auto">
          <a:xfrm>
            <a:off x="4929188" y="2071688"/>
            <a:ext cx="2281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Calibri" pitchFamily="34" charset="0"/>
              </a:rPr>
              <a:t>CH</a:t>
            </a:r>
            <a:r>
              <a:rPr lang="en-US" sz="3200" b="1" baseline="-25000">
                <a:latin typeface="Calibri" pitchFamily="34" charset="0"/>
              </a:rPr>
              <a:t>3</a:t>
            </a:r>
            <a:r>
              <a:rPr lang="en-US" sz="3200" b="1">
                <a:latin typeface="Calibri" pitchFamily="34" charset="0"/>
              </a:rPr>
              <a:t>-CH</a:t>
            </a:r>
            <a:r>
              <a:rPr lang="en-US" sz="3200" b="1" baseline="-25000">
                <a:latin typeface="Calibri" pitchFamily="34" charset="0"/>
              </a:rPr>
              <a:t>2</a:t>
            </a:r>
            <a:r>
              <a:rPr lang="en-US" sz="3200" b="1">
                <a:latin typeface="Calibri" pitchFamily="34" charset="0"/>
              </a:rPr>
              <a:t>-CH</a:t>
            </a:r>
            <a:r>
              <a:rPr lang="en-US" sz="3200" b="1" baseline="-25000">
                <a:latin typeface="Calibri" pitchFamily="34" charset="0"/>
              </a:rPr>
              <a:t>3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5131" name="Прямоугольник 7"/>
          <p:cNvSpPr>
            <a:spLocks noChangeArrowheads="1"/>
          </p:cNvSpPr>
          <p:nvPr/>
        </p:nvSpPr>
        <p:spPr bwMode="auto">
          <a:xfrm>
            <a:off x="4929188" y="1500188"/>
            <a:ext cx="2357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baseline="-25000">
                <a:latin typeface="Calibri" pitchFamily="34" charset="0"/>
              </a:rPr>
              <a:t> -3           -2          -3 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5132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448175" algn="l"/>
              </a:tabLst>
            </a:pP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-CH-CH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32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33" name="Прямоугольник 11"/>
          <p:cNvSpPr>
            <a:spLocks noChangeArrowheads="1"/>
          </p:cNvSpPr>
          <p:nvPr/>
        </p:nvSpPr>
        <p:spPr bwMode="auto">
          <a:xfrm>
            <a:off x="0" y="2928938"/>
            <a:ext cx="2165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baseline="-25000">
                <a:latin typeface="Calibri" pitchFamily="34" charset="0"/>
              </a:rPr>
              <a:t>     -3         -1       -3</a:t>
            </a:r>
            <a:endParaRPr lang="ru-RU" sz="3200" b="1">
              <a:latin typeface="Calibri" pitchFamily="34" charset="0"/>
            </a:endParaRPr>
          </a:p>
        </p:txBody>
      </p:sp>
      <p:sp>
        <p:nvSpPr>
          <p:cNvPr id="5134" name="Rectangle 2"/>
          <p:cNvSpPr>
            <a:spLocks noChangeArrowheads="1"/>
          </p:cNvSpPr>
          <p:nvPr/>
        </p:nvSpPr>
        <p:spPr bwMode="auto">
          <a:xfrm>
            <a:off x="4000500" y="35718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171700" algn="l"/>
                <a:tab pos="4152900" algn="l"/>
              </a:tabLst>
            </a:pPr>
            <a:r>
              <a:rPr lang="en-US" sz="1100" b="1" dirty="0"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171700" algn="l"/>
                <a:tab pos="4152900" algn="l"/>
              </a:tabLs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3200" b="1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171700" algn="l"/>
                <a:tab pos="4152900" algn="l"/>
              </a:tabLs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-C-CH</a:t>
            </a:r>
            <a:r>
              <a:rPr lang="en-US" sz="3200" b="1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171700" algn="l"/>
                <a:tab pos="4152900" algn="l"/>
              </a:tabLs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|</a:t>
            </a:r>
            <a:endParaRPr lang="ru-RU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2171700" algn="l"/>
                <a:tab pos="4152900" algn="l"/>
              </a:tabLst>
            </a:pPr>
            <a:r>
              <a:rPr lang="en-US" sz="3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CH</a:t>
            </a:r>
            <a:r>
              <a:rPr lang="en-US" sz="3200" b="1" baseline="-300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3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4864100" y="4038600"/>
            <a:ext cx="4114800" cy="2286000"/>
          </a:xfrm>
          <a:custGeom>
            <a:avLst/>
            <a:gdLst>
              <a:gd name="connsiteX0" fmla="*/ 3415945 w 4113791"/>
              <a:gd name="connsiteY0" fmla="*/ 76200 h 2286000"/>
              <a:gd name="connsiteX1" fmla="*/ 2196745 w 4113791"/>
              <a:gd name="connsiteY1" fmla="*/ 50800 h 2286000"/>
              <a:gd name="connsiteX2" fmla="*/ 1917345 w 4113791"/>
              <a:gd name="connsiteY2" fmla="*/ 25400 h 2286000"/>
              <a:gd name="connsiteX3" fmla="*/ 1561745 w 4113791"/>
              <a:gd name="connsiteY3" fmla="*/ 0 h 2286000"/>
              <a:gd name="connsiteX4" fmla="*/ 799745 w 4113791"/>
              <a:gd name="connsiteY4" fmla="*/ 25400 h 2286000"/>
              <a:gd name="connsiteX5" fmla="*/ 647345 w 4113791"/>
              <a:gd name="connsiteY5" fmla="*/ 76200 h 2286000"/>
              <a:gd name="connsiteX6" fmla="*/ 469545 w 4113791"/>
              <a:gd name="connsiteY6" fmla="*/ 152400 h 2286000"/>
              <a:gd name="connsiteX7" fmla="*/ 393345 w 4113791"/>
              <a:gd name="connsiteY7" fmla="*/ 177800 h 2286000"/>
              <a:gd name="connsiteX8" fmla="*/ 317145 w 4113791"/>
              <a:gd name="connsiteY8" fmla="*/ 254000 h 2286000"/>
              <a:gd name="connsiteX9" fmla="*/ 215545 w 4113791"/>
              <a:gd name="connsiteY9" fmla="*/ 279400 h 2286000"/>
              <a:gd name="connsiteX10" fmla="*/ 139345 w 4113791"/>
              <a:gd name="connsiteY10" fmla="*/ 330200 h 2286000"/>
              <a:gd name="connsiteX11" fmla="*/ 139345 w 4113791"/>
              <a:gd name="connsiteY11" fmla="*/ 1371600 h 2286000"/>
              <a:gd name="connsiteX12" fmla="*/ 291745 w 4113791"/>
              <a:gd name="connsiteY12" fmla="*/ 1651000 h 2286000"/>
              <a:gd name="connsiteX13" fmla="*/ 545745 w 4113791"/>
              <a:gd name="connsiteY13" fmla="*/ 1930400 h 2286000"/>
              <a:gd name="connsiteX14" fmla="*/ 698145 w 4113791"/>
              <a:gd name="connsiteY14" fmla="*/ 2057400 h 2286000"/>
              <a:gd name="connsiteX15" fmla="*/ 825145 w 4113791"/>
              <a:gd name="connsiteY15" fmla="*/ 2108200 h 2286000"/>
              <a:gd name="connsiteX16" fmla="*/ 926745 w 4113791"/>
              <a:gd name="connsiteY16" fmla="*/ 2159000 h 2286000"/>
              <a:gd name="connsiteX17" fmla="*/ 1180745 w 4113791"/>
              <a:gd name="connsiteY17" fmla="*/ 2184400 h 2286000"/>
              <a:gd name="connsiteX18" fmla="*/ 1764945 w 4113791"/>
              <a:gd name="connsiteY18" fmla="*/ 2260600 h 2286000"/>
              <a:gd name="connsiteX19" fmla="*/ 2247545 w 4113791"/>
              <a:gd name="connsiteY19" fmla="*/ 2286000 h 2286000"/>
              <a:gd name="connsiteX20" fmla="*/ 3822345 w 4113791"/>
              <a:gd name="connsiteY20" fmla="*/ 2260600 h 2286000"/>
              <a:gd name="connsiteX21" fmla="*/ 3898545 w 4113791"/>
              <a:gd name="connsiteY21" fmla="*/ 2159000 h 2286000"/>
              <a:gd name="connsiteX22" fmla="*/ 3949345 w 4113791"/>
              <a:gd name="connsiteY22" fmla="*/ 1955800 h 2286000"/>
              <a:gd name="connsiteX23" fmla="*/ 3974745 w 4113791"/>
              <a:gd name="connsiteY23" fmla="*/ 1854200 h 2286000"/>
              <a:gd name="connsiteX24" fmla="*/ 4025545 w 4113791"/>
              <a:gd name="connsiteY24" fmla="*/ 1625600 h 2286000"/>
              <a:gd name="connsiteX25" fmla="*/ 4076345 w 4113791"/>
              <a:gd name="connsiteY25" fmla="*/ 609600 h 2286000"/>
              <a:gd name="connsiteX26" fmla="*/ 4000145 w 4113791"/>
              <a:gd name="connsiteY26" fmla="*/ 304800 h 2286000"/>
              <a:gd name="connsiteX27" fmla="*/ 3923945 w 4113791"/>
              <a:gd name="connsiteY27" fmla="*/ 279400 h 2286000"/>
              <a:gd name="connsiteX28" fmla="*/ 3720745 w 4113791"/>
              <a:gd name="connsiteY28" fmla="*/ 228600 h 2286000"/>
              <a:gd name="connsiteX29" fmla="*/ 3517545 w 4113791"/>
              <a:gd name="connsiteY29" fmla="*/ 152400 h 2286000"/>
              <a:gd name="connsiteX30" fmla="*/ 3365145 w 4113791"/>
              <a:gd name="connsiteY30" fmla="*/ 101600 h 2286000"/>
              <a:gd name="connsiteX31" fmla="*/ 3263545 w 4113791"/>
              <a:gd name="connsiteY31" fmla="*/ 76200 h 2286000"/>
              <a:gd name="connsiteX32" fmla="*/ 3111145 w 4113791"/>
              <a:gd name="connsiteY32" fmla="*/ 254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113791" h="2286000">
                <a:moveTo>
                  <a:pt x="3415945" y="76200"/>
                </a:moveTo>
                <a:lnTo>
                  <a:pt x="2196745" y="50800"/>
                </a:lnTo>
                <a:cubicBezTo>
                  <a:pt x="2103281" y="47632"/>
                  <a:pt x="2010565" y="32858"/>
                  <a:pt x="1917345" y="25400"/>
                </a:cubicBezTo>
                <a:lnTo>
                  <a:pt x="1561745" y="0"/>
                </a:lnTo>
                <a:cubicBezTo>
                  <a:pt x="1307745" y="8467"/>
                  <a:pt x="1053008" y="4295"/>
                  <a:pt x="799745" y="25400"/>
                </a:cubicBezTo>
                <a:cubicBezTo>
                  <a:pt x="746382" y="29847"/>
                  <a:pt x="698145" y="59267"/>
                  <a:pt x="647345" y="76200"/>
                </a:cubicBezTo>
                <a:cubicBezTo>
                  <a:pt x="468642" y="135768"/>
                  <a:pt x="689253" y="58239"/>
                  <a:pt x="469545" y="152400"/>
                </a:cubicBezTo>
                <a:cubicBezTo>
                  <a:pt x="444936" y="162947"/>
                  <a:pt x="418745" y="169333"/>
                  <a:pt x="393345" y="177800"/>
                </a:cubicBezTo>
                <a:cubicBezTo>
                  <a:pt x="367945" y="203200"/>
                  <a:pt x="348333" y="236178"/>
                  <a:pt x="317145" y="254000"/>
                </a:cubicBezTo>
                <a:cubicBezTo>
                  <a:pt x="286836" y="271320"/>
                  <a:pt x="247631" y="265649"/>
                  <a:pt x="215545" y="279400"/>
                </a:cubicBezTo>
                <a:cubicBezTo>
                  <a:pt x="187486" y="291425"/>
                  <a:pt x="164745" y="313267"/>
                  <a:pt x="139345" y="330200"/>
                </a:cubicBezTo>
                <a:cubicBezTo>
                  <a:pt x="0" y="748236"/>
                  <a:pt x="56022" y="517543"/>
                  <a:pt x="139345" y="1371600"/>
                </a:cubicBezTo>
                <a:cubicBezTo>
                  <a:pt x="153291" y="1514551"/>
                  <a:pt x="211362" y="1543823"/>
                  <a:pt x="291745" y="1651000"/>
                </a:cubicBezTo>
                <a:cubicBezTo>
                  <a:pt x="447647" y="1858869"/>
                  <a:pt x="157893" y="1542548"/>
                  <a:pt x="545745" y="1930400"/>
                </a:cubicBezTo>
                <a:cubicBezTo>
                  <a:pt x="601920" y="1986575"/>
                  <a:pt x="627420" y="2022037"/>
                  <a:pt x="698145" y="2057400"/>
                </a:cubicBezTo>
                <a:cubicBezTo>
                  <a:pt x="738926" y="2077790"/>
                  <a:pt x="783480" y="2089682"/>
                  <a:pt x="825145" y="2108200"/>
                </a:cubicBezTo>
                <a:cubicBezTo>
                  <a:pt x="859746" y="2123578"/>
                  <a:pt x="889721" y="2151066"/>
                  <a:pt x="926745" y="2159000"/>
                </a:cubicBezTo>
                <a:cubicBezTo>
                  <a:pt x="1009945" y="2176829"/>
                  <a:pt x="1096511" y="2172367"/>
                  <a:pt x="1180745" y="2184400"/>
                </a:cubicBezTo>
                <a:cubicBezTo>
                  <a:pt x="1660278" y="2252905"/>
                  <a:pt x="1258297" y="2227913"/>
                  <a:pt x="1764945" y="2260600"/>
                </a:cubicBezTo>
                <a:cubicBezTo>
                  <a:pt x="1925700" y="2270971"/>
                  <a:pt x="2086678" y="2277533"/>
                  <a:pt x="2247545" y="2286000"/>
                </a:cubicBezTo>
                <a:lnTo>
                  <a:pt x="3822345" y="2260600"/>
                </a:lnTo>
                <a:cubicBezTo>
                  <a:pt x="3864554" y="2257353"/>
                  <a:pt x="3882263" y="2198077"/>
                  <a:pt x="3898545" y="2159000"/>
                </a:cubicBezTo>
                <a:cubicBezTo>
                  <a:pt x="3925398" y="2094553"/>
                  <a:pt x="3932412" y="2023533"/>
                  <a:pt x="3949345" y="1955800"/>
                </a:cubicBezTo>
                <a:cubicBezTo>
                  <a:pt x="3957812" y="1921933"/>
                  <a:pt x="3967899" y="1888431"/>
                  <a:pt x="3974745" y="1854200"/>
                </a:cubicBezTo>
                <a:cubicBezTo>
                  <a:pt x="4006991" y="1692969"/>
                  <a:pt x="3989674" y="1769083"/>
                  <a:pt x="4025545" y="1625600"/>
                </a:cubicBezTo>
                <a:cubicBezTo>
                  <a:pt x="4042478" y="1286933"/>
                  <a:pt x="4113791" y="946616"/>
                  <a:pt x="4076345" y="609600"/>
                </a:cubicBezTo>
                <a:cubicBezTo>
                  <a:pt x="4067583" y="530744"/>
                  <a:pt x="4085506" y="373089"/>
                  <a:pt x="4000145" y="304800"/>
                </a:cubicBezTo>
                <a:cubicBezTo>
                  <a:pt x="3979238" y="288074"/>
                  <a:pt x="3949776" y="286445"/>
                  <a:pt x="3923945" y="279400"/>
                </a:cubicBezTo>
                <a:cubicBezTo>
                  <a:pt x="3856587" y="261030"/>
                  <a:pt x="3783192" y="259824"/>
                  <a:pt x="3720745" y="228600"/>
                </a:cubicBezTo>
                <a:cubicBezTo>
                  <a:pt x="3550411" y="143433"/>
                  <a:pt x="3690462" y="204275"/>
                  <a:pt x="3517545" y="152400"/>
                </a:cubicBezTo>
                <a:cubicBezTo>
                  <a:pt x="3466255" y="137013"/>
                  <a:pt x="3417094" y="114587"/>
                  <a:pt x="3365145" y="101600"/>
                </a:cubicBezTo>
                <a:cubicBezTo>
                  <a:pt x="3331278" y="93133"/>
                  <a:pt x="3296982" y="86231"/>
                  <a:pt x="3263545" y="76200"/>
                </a:cubicBezTo>
                <a:cubicBezTo>
                  <a:pt x="3212255" y="60813"/>
                  <a:pt x="3111145" y="25400"/>
                  <a:pt x="3111145" y="25400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47650" y="3929063"/>
            <a:ext cx="2867025" cy="2547937"/>
          </a:xfrm>
          <a:custGeom>
            <a:avLst/>
            <a:gdLst>
              <a:gd name="connsiteX0" fmla="*/ 2190740 w 2867261"/>
              <a:gd name="connsiteY0" fmla="*/ 337427 h 2547227"/>
              <a:gd name="connsiteX1" fmla="*/ 2216140 w 2867261"/>
              <a:gd name="connsiteY1" fmla="*/ 159627 h 2547227"/>
              <a:gd name="connsiteX2" fmla="*/ 2139940 w 2867261"/>
              <a:gd name="connsiteY2" fmla="*/ 134227 h 2547227"/>
              <a:gd name="connsiteX3" fmla="*/ 1911340 w 2867261"/>
              <a:gd name="connsiteY3" fmla="*/ 58027 h 2547227"/>
              <a:gd name="connsiteX4" fmla="*/ 1758940 w 2867261"/>
              <a:gd name="connsiteY4" fmla="*/ 7227 h 2547227"/>
              <a:gd name="connsiteX5" fmla="*/ 336540 w 2867261"/>
              <a:gd name="connsiteY5" fmla="*/ 32627 h 2547227"/>
              <a:gd name="connsiteX6" fmla="*/ 260340 w 2867261"/>
              <a:gd name="connsiteY6" fmla="*/ 185027 h 2547227"/>
              <a:gd name="connsiteX7" fmla="*/ 209540 w 2867261"/>
              <a:gd name="connsiteY7" fmla="*/ 261227 h 2547227"/>
              <a:gd name="connsiteX8" fmla="*/ 158740 w 2867261"/>
              <a:gd name="connsiteY8" fmla="*/ 439027 h 2547227"/>
              <a:gd name="connsiteX9" fmla="*/ 133340 w 2867261"/>
              <a:gd name="connsiteY9" fmla="*/ 515227 h 2547227"/>
              <a:gd name="connsiteX10" fmla="*/ 57140 w 2867261"/>
              <a:gd name="connsiteY10" fmla="*/ 667627 h 2547227"/>
              <a:gd name="connsiteX11" fmla="*/ 6340 w 2867261"/>
              <a:gd name="connsiteY11" fmla="*/ 870827 h 2547227"/>
              <a:gd name="connsiteX12" fmla="*/ 31740 w 2867261"/>
              <a:gd name="connsiteY12" fmla="*/ 2064627 h 2547227"/>
              <a:gd name="connsiteX13" fmla="*/ 107940 w 2867261"/>
              <a:gd name="connsiteY13" fmla="*/ 2140827 h 2547227"/>
              <a:gd name="connsiteX14" fmla="*/ 158740 w 2867261"/>
              <a:gd name="connsiteY14" fmla="*/ 2242427 h 2547227"/>
              <a:gd name="connsiteX15" fmla="*/ 311140 w 2867261"/>
              <a:gd name="connsiteY15" fmla="*/ 2318627 h 2547227"/>
              <a:gd name="connsiteX16" fmla="*/ 387340 w 2867261"/>
              <a:gd name="connsiteY16" fmla="*/ 2369427 h 2547227"/>
              <a:gd name="connsiteX17" fmla="*/ 869940 w 2867261"/>
              <a:gd name="connsiteY17" fmla="*/ 2445627 h 2547227"/>
              <a:gd name="connsiteX18" fmla="*/ 1098540 w 2867261"/>
              <a:gd name="connsiteY18" fmla="*/ 2496427 h 2547227"/>
              <a:gd name="connsiteX19" fmla="*/ 1403340 w 2867261"/>
              <a:gd name="connsiteY19" fmla="*/ 2547227 h 2547227"/>
              <a:gd name="connsiteX20" fmla="*/ 1987540 w 2867261"/>
              <a:gd name="connsiteY20" fmla="*/ 2521827 h 2547227"/>
              <a:gd name="connsiteX21" fmla="*/ 2165340 w 2867261"/>
              <a:gd name="connsiteY21" fmla="*/ 2471027 h 2547227"/>
              <a:gd name="connsiteX22" fmla="*/ 2266940 w 2867261"/>
              <a:gd name="connsiteY22" fmla="*/ 2420227 h 2547227"/>
              <a:gd name="connsiteX23" fmla="*/ 2343140 w 2867261"/>
              <a:gd name="connsiteY23" fmla="*/ 2394827 h 2547227"/>
              <a:gd name="connsiteX24" fmla="*/ 2470140 w 2867261"/>
              <a:gd name="connsiteY24" fmla="*/ 2344027 h 2547227"/>
              <a:gd name="connsiteX25" fmla="*/ 2571740 w 2867261"/>
              <a:gd name="connsiteY25" fmla="*/ 2293227 h 2547227"/>
              <a:gd name="connsiteX26" fmla="*/ 2774940 w 2867261"/>
              <a:gd name="connsiteY26" fmla="*/ 2242427 h 2547227"/>
              <a:gd name="connsiteX27" fmla="*/ 2851140 w 2867261"/>
              <a:gd name="connsiteY27" fmla="*/ 2166227 h 2547227"/>
              <a:gd name="connsiteX28" fmla="*/ 2825740 w 2867261"/>
              <a:gd name="connsiteY28" fmla="*/ 642227 h 2547227"/>
              <a:gd name="connsiteX29" fmla="*/ 2774940 w 2867261"/>
              <a:gd name="connsiteY29" fmla="*/ 566027 h 2547227"/>
              <a:gd name="connsiteX30" fmla="*/ 2622540 w 2867261"/>
              <a:gd name="connsiteY30" fmla="*/ 413627 h 2547227"/>
              <a:gd name="connsiteX31" fmla="*/ 2393940 w 2867261"/>
              <a:gd name="connsiteY31" fmla="*/ 286627 h 2547227"/>
              <a:gd name="connsiteX32" fmla="*/ 2241540 w 2867261"/>
              <a:gd name="connsiteY32" fmla="*/ 185027 h 2547227"/>
              <a:gd name="connsiteX33" fmla="*/ 2165340 w 2867261"/>
              <a:gd name="connsiteY33" fmla="*/ 134227 h 2547227"/>
              <a:gd name="connsiteX34" fmla="*/ 2012940 w 2867261"/>
              <a:gd name="connsiteY34" fmla="*/ 108827 h 254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67261" h="2547227">
                <a:moveTo>
                  <a:pt x="2190740" y="337427"/>
                </a:moveTo>
                <a:cubicBezTo>
                  <a:pt x="2232218" y="275210"/>
                  <a:pt x="2281748" y="241637"/>
                  <a:pt x="2216140" y="159627"/>
                </a:cubicBezTo>
                <a:cubicBezTo>
                  <a:pt x="2199414" y="138720"/>
                  <a:pt x="2165684" y="141582"/>
                  <a:pt x="2139940" y="134227"/>
                </a:cubicBezTo>
                <a:cubicBezTo>
                  <a:pt x="1870309" y="57190"/>
                  <a:pt x="2232444" y="174792"/>
                  <a:pt x="1911340" y="58027"/>
                </a:cubicBezTo>
                <a:cubicBezTo>
                  <a:pt x="1861016" y="39727"/>
                  <a:pt x="1758940" y="7227"/>
                  <a:pt x="1758940" y="7227"/>
                </a:cubicBezTo>
                <a:cubicBezTo>
                  <a:pt x="1284807" y="15694"/>
                  <a:pt x="809625" y="0"/>
                  <a:pt x="336540" y="32627"/>
                </a:cubicBezTo>
                <a:cubicBezTo>
                  <a:pt x="298844" y="35227"/>
                  <a:pt x="270875" y="163957"/>
                  <a:pt x="260340" y="185027"/>
                </a:cubicBezTo>
                <a:cubicBezTo>
                  <a:pt x="246688" y="212331"/>
                  <a:pt x="223192" y="233923"/>
                  <a:pt x="209540" y="261227"/>
                </a:cubicBezTo>
                <a:cubicBezTo>
                  <a:pt x="189240" y="301827"/>
                  <a:pt x="169591" y="401049"/>
                  <a:pt x="158740" y="439027"/>
                </a:cubicBezTo>
                <a:cubicBezTo>
                  <a:pt x="151385" y="464771"/>
                  <a:pt x="145314" y="491280"/>
                  <a:pt x="133340" y="515227"/>
                </a:cubicBezTo>
                <a:cubicBezTo>
                  <a:pt x="71259" y="639389"/>
                  <a:pt x="89062" y="539940"/>
                  <a:pt x="57140" y="667627"/>
                </a:cubicBezTo>
                <a:lnTo>
                  <a:pt x="6340" y="870827"/>
                </a:lnTo>
                <a:cubicBezTo>
                  <a:pt x="14807" y="1268760"/>
                  <a:pt x="0" y="1667871"/>
                  <a:pt x="31740" y="2064627"/>
                </a:cubicBezTo>
                <a:cubicBezTo>
                  <a:pt x="34605" y="2100434"/>
                  <a:pt x="87061" y="2111597"/>
                  <a:pt x="107940" y="2140827"/>
                </a:cubicBezTo>
                <a:cubicBezTo>
                  <a:pt x="129948" y="2171638"/>
                  <a:pt x="134500" y="2213339"/>
                  <a:pt x="158740" y="2242427"/>
                </a:cubicBezTo>
                <a:cubicBezTo>
                  <a:pt x="210735" y="2304821"/>
                  <a:pt x="246747" y="2286431"/>
                  <a:pt x="311140" y="2318627"/>
                </a:cubicBezTo>
                <a:cubicBezTo>
                  <a:pt x="338444" y="2332279"/>
                  <a:pt x="358163" y="2360449"/>
                  <a:pt x="387340" y="2369427"/>
                </a:cubicBezTo>
                <a:cubicBezTo>
                  <a:pt x="536187" y="2415226"/>
                  <a:pt x="715652" y="2428484"/>
                  <a:pt x="869940" y="2445627"/>
                </a:cubicBezTo>
                <a:cubicBezTo>
                  <a:pt x="971703" y="2471068"/>
                  <a:pt x="988903" y="2477079"/>
                  <a:pt x="1098540" y="2496427"/>
                </a:cubicBezTo>
                <a:lnTo>
                  <a:pt x="1403340" y="2547227"/>
                </a:lnTo>
                <a:cubicBezTo>
                  <a:pt x="1598073" y="2538760"/>
                  <a:pt x="1793155" y="2536226"/>
                  <a:pt x="1987540" y="2521827"/>
                </a:cubicBezTo>
                <a:cubicBezTo>
                  <a:pt x="2013511" y="2519903"/>
                  <a:pt x="2133949" y="2484480"/>
                  <a:pt x="2165340" y="2471027"/>
                </a:cubicBezTo>
                <a:cubicBezTo>
                  <a:pt x="2200143" y="2456112"/>
                  <a:pt x="2232137" y="2435142"/>
                  <a:pt x="2266940" y="2420227"/>
                </a:cubicBezTo>
                <a:cubicBezTo>
                  <a:pt x="2291549" y="2409680"/>
                  <a:pt x="2318071" y="2404228"/>
                  <a:pt x="2343140" y="2394827"/>
                </a:cubicBezTo>
                <a:cubicBezTo>
                  <a:pt x="2385831" y="2378818"/>
                  <a:pt x="2428475" y="2362545"/>
                  <a:pt x="2470140" y="2344027"/>
                </a:cubicBezTo>
                <a:cubicBezTo>
                  <a:pt x="2504741" y="2328649"/>
                  <a:pt x="2536937" y="2308142"/>
                  <a:pt x="2571740" y="2293227"/>
                </a:cubicBezTo>
                <a:cubicBezTo>
                  <a:pt x="2640081" y="2263938"/>
                  <a:pt x="2700398" y="2257335"/>
                  <a:pt x="2774940" y="2242427"/>
                </a:cubicBezTo>
                <a:cubicBezTo>
                  <a:pt x="2800340" y="2217027"/>
                  <a:pt x="2850000" y="2202130"/>
                  <a:pt x="2851140" y="2166227"/>
                </a:cubicBezTo>
                <a:cubicBezTo>
                  <a:pt x="2867261" y="1658412"/>
                  <a:pt x="2849906" y="1149722"/>
                  <a:pt x="2825740" y="642227"/>
                </a:cubicBezTo>
                <a:cubicBezTo>
                  <a:pt x="2824288" y="611735"/>
                  <a:pt x="2795221" y="588843"/>
                  <a:pt x="2774940" y="566027"/>
                </a:cubicBezTo>
                <a:cubicBezTo>
                  <a:pt x="2727211" y="512332"/>
                  <a:pt x="2690695" y="436345"/>
                  <a:pt x="2622540" y="413627"/>
                </a:cubicBezTo>
                <a:cubicBezTo>
                  <a:pt x="2526720" y="381687"/>
                  <a:pt x="2481279" y="373966"/>
                  <a:pt x="2393940" y="286627"/>
                </a:cubicBezTo>
                <a:cubicBezTo>
                  <a:pt x="2249490" y="142177"/>
                  <a:pt x="2388577" y="258545"/>
                  <a:pt x="2241540" y="185027"/>
                </a:cubicBezTo>
                <a:cubicBezTo>
                  <a:pt x="2214236" y="171375"/>
                  <a:pt x="2192644" y="147879"/>
                  <a:pt x="2165340" y="134227"/>
                </a:cubicBezTo>
                <a:cubicBezTo>
                  <a:pt x="2098476" y="100795"/>
                  <a:pt x="2084197" y="108827"/>
                  <a:pt x="2012940" y="108827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6140450" y="1747838"/>
            <a:ext cx="2451100" cy="2112962"/>
          </a:xfrm>
          <a:custGeom>
            <a:avLst/>
            <a:gdLst>
              <a:gd name="connsiteX0" fmla="*/ 1632364 w 2451089"/>
              <a:gd name="connsiteY0" fmla="*/ 80668 h 2112668"/>
              <a:gd name="connsiteX1" fmla="*/ 1556164 w 2451089"/>
              <a:gd name="connsiteY1" fmla="*/ 55268 h 2112668"/>
              <a:gd name="connsiteX2" fmla="*/ 641764 w 2451089"/>
              <a:gd name="connsiteY2" fmla="*/ 55268 h 2112668"/>
              <a:gd name="connsiteX3" fmla="*/ 489364 w 2451089"/>
              <a:gd name="connsiteY3" fmla="*/ 106068 h 2112668"/>
              <a:gd name="connsiteX4" fmla="*/ 387764 w 2451089"/>
              <a:gd name="connsiteY4" fmla="*/ 233068 h 2112668"/>
              <a:gd name="connsiteX5" fmla="*/ 286164 w 2451089"/>
              <a:gd name="connsiteY5" fmla="*/ 385468 h 2112668"/>
              <a:gd name="connsiteX6" fmla="*/ 235364 w 2451089"/>
              <a:gd name="connsiteY6" fmla="*/ 461668 h 2112668"/>
              <a:gd name="connsiteX7" fmla="*/ 159164 w 2451089"/>
              <a:gd name="connsiteY7" fmla="*/ 512468 h 2112668"/>
              <a:gd name="connsiteX8" fmla="*/ 108364 w 2451089"/>
              <a:gd name="connsiteY8" fmla="*/ 588668 h 2112668"/>
              <a:gd name="connsiteX9" fmla="*/ 32164 w 2451089"/>
              <a:gd name="connsiteY9" fmla="*/ 639468 h 2112668"/>
              <a:gd name="connsiteX10" fmla="*/ 6764 w 2451089"/>
              <a:gd name="connsiteY10" fmla="*/ 715668 h 2112668"/>
              <a:gd name="connsiteX11" fmla="*/ 32164 w 2451089"/>
              <a:gd name="connsiteY11" fmla="*/ 1401468 h 2112668"/>
              <a:gd name="connsiteX12" fmla="*/ 57564 w 2451089"/>
              <a:gd name="connsiteY12" fmla="*/ 1731668 h 2112668"/>
              <a:gd name="connsiteX13" fmla="*/ 311564 w 2451089"/>
              <a:gd name="connsiteY13" fmla="*/ 1858668 h 2112668"/>
              <a:gd name="connsiteX14" fmla="*/ 438564 w 2451089"/>
              <a:gd name="connsiteY14" fmla="*/ 1909468 h 2112668"/>
              <a:gd name="connsiteX15" fmla="*/ 514764 w 2451089"/>
              <a:gd name="connsiteY15" fmla="*/ 1960268 h 2112668"/>
              <a:gd name="connsiteX16" fmla="*/ 768764 w 2451089"/>
              <a:gd name="connsiteY16" fmla="*/ 2011068 h 2112668"/>
              <a:gd name="connsiteX17" fmla="*/ 1327564 w 2451089"/>
              <a:gd name="connsiteY17" fmla="*/ 2061868 h 2112668"/>
              <a:gd name="connsiteX18" fmla="*/ 1479964 w 2451089"/>
              <a:gd name="connsiteY18" fmla="*/ 2087268 h 2112668"/>
              <a:gd name="connsiteX19" fmla="*/ 1556164 w 2451089"/>
              <a:gd name="connsiteY19" fmla="*/ 2112668 h 2112668"/>
              <a:gd name="connsiteX20" fmla="*/ 1810164 w 2451089"/>
              <a:gd name="connsiteY20" fmla="*/ 2087268 h 2112668"/>
              <a:gd name="connsiteX21" fmla="*/ 1962564 w 2451089"/>
              <a:gd name="connsiteY21" fmla="*/ 1960268 h 2112668"/>
              <a:gd name="connsiteX22" fmla="*/ 2013364 w 2451089"/>
              <a:gd name="connsiteY22" fmla="*/ 1884068 h 2112668"/>
              <a:gd name="connsiteX23" fmla="*/ 2089564 w 2451089"/>
              <a:gd name="connsiteY23" fmla="*/ 1249068 h 2112668"/>
              <a:gd name="connsiteX24" fmla="*/ 2343564 w 2451089"/>
              <a:gd name="connsiteY24" fmla="*/ 1223668 h 2112668"/>
              <a:gd name="connsiteX25" fmla="*/ 2394364 w 2451089"/>
              <a:gd name="connsiteY25" fmla="*/ 1147468 h 2112668"/>
              <a:gd name="connsiteX26" fmla="*/ 2318164 w 2451089"/>
              <a:gd name="connsiteY26" fmla="*/ 588668 h 2112668"/>
              <a:gd name="connsiteX27" fmla="*/ 2089564 w 2451089"/>
              <a:gd name="connsiteY27" fmla="*/ 410868 h 2112668"/>
              <a:gd name="connsiteX28" fmla="*/ 2013364 w 2451089"/>
              <a:gd name="connsiteY28" fmla="*/ 385468 h 2112668"/>
              <a:gd name="connsiteX29" fmla="*/ 1860964 w 2451089"/>
              <a:gd name="connsiteY29" fmla="*/ 283868 h 2112668"/>
              <a:gd name="connsiteX30" fmla="*/ 1632364 w 2451089"/>
              <a:gd name="connsiteY30" fmla="*/ 207668 h 2112668"/>
              <a:gd name="connsiteX31" fmla="*/ 1556164 w 2451089"/>
              <a:gd name="connsiteY31" fmla="*/ 182268 h 2112668"/>
              <a:gd name="connsiteX32" fmla="*/ 1505364 w 2451089"/>
              <a:gd name="connsiteY32" fmla="*/ 4468 h 211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451089" h="2112668">
                <a:moveTo>
                  <a:pt x="1632364" y="80668"/>
                </a:moveTo>
                <a:cubicBezTo>
                  <a:pt x="1606964" y="72201"/>
                  <a:pt x="1582574" y="59670"/>
                  <a:pt x="1556164" y="55268"/>
                </a:cubicBezTo>
                <a:cubicBezTo>
                  <a:pt x="1224558" y="0"/>
                  <a:pt x="1033152" y="40772"/>
                  <a:pt x="641764" y="55268"/>
                </a:cubicBezTo>
                <a:cubicBezTo>
                  <a:pt x="590964" y="72201"/>
                  <a:pt x="506297" y="55268"/>
                  <a:pt x="489364" y="106068"/>
                </a:cubicBezTo>
                <a:cubicBezTo>
                  <a:pt x="454311" y="211228"/>
                  <a:pt x="486241" y="167416"/>
                  <a:pt x="387764" y="233068"/>
                </a:cubicBezTo>
                <a:lnTo>
                  <a:pt x="286164" y="385468"/>
                </a:lnTo>
                <a:cubicBezTo>
                  <a:pt x="269231" y="410868"/>
                  <a:pt x="260764" y="444735"/>
                  <a:pt x="235364" y="461668"/>
                </a:cubicBezTo>
                <a:lnTo>
                  <a:pt x="159164" y="512468"/>
                </a:lnTo>
                <a:cubicBezTo>
                  <a:pt x="142231" y="537868"/>
                  <a:pt x="129950" y="567082"/>
                  <a:pt x="108364" y="588668"/>
                </a:cubicBezTo>
                <a:cubicBezTo>
                  <a:pt x="86778" y="610254"/>
                  <a:pt x="51234" y="615630"/>
                  <a:pt x="32164" y="639468"/>
                </a:cubicBezTo>
                <a:cubicBezTo>
                  <a:pt x="15438" y="660375"/>
                  <a:pt x="15231" y="690268"/>
                  <a:pt x="6764" y="715668"/>
                </a:cubicBezTo>
                <a:cubicBezTo>
                  <a:pt x="15231" y="944268"/>
                  <a:pt x="20740" y="1172997"/>
                  <a:pt x="32164" y="1401468"/>
                </a:cubicBezTo>
                <a:cubicBezTo>
                  <a:pt x="37677" y="1511722"/>
                  <a:pt x="0" y="1637473"/>
                  <a:pt x="57564" y="1731668"/>
                </a:cubicBezTo>
                <a:cubicBezTo>
                  <a:pt x="106925" y="1812440"/>
                  <a:pt x="223674" y="1823512"/>
                  <a:pt x="311564" y="1858668"/>
                </a:cubicBezTo>
                <a:cubicBezTo>
                  <a:pt x="353897" y="1875601"/>
                  <a:pt x="397783" y="1889078"/>
                  <a:pt x="438564" y="1909468"/>
                </a:cubicBezTo>
                <a:cubicBezTo>
                  <a:pt x="465868" y="1923120"/>
                  <a:pt x="486705" y="1948243"/>
                  <a:pt x="514764" y="1960268"/>
                </a:cubicBezTo>
                <a:cubicBezTo>
                  <a:pt x="566387" y="1982392"/>
                  <a:pt x="729370" y="2003189"/>
                  <a:pt x="768764" y="2011068"/>
                </a:cubicBezTo>
                <a:cubicBezTo>
                  <a:pt x="1104869" y="2078289"/>
                  <a:pt x="457618" y="2013538"/>
                  <a:pt x="1327564" y="2061868"/>
                </a:cubicBezTo>
                <a:cubicBezTo>
                  <a:pt x="1378364" y="2070335"/>
                  <a:pt x="1429690" y="2076096"/>
                  <a:pt x="1479964" y="2087268"/>
                </a:cubicBezTo>
                <a:cubicBezTo>
                  <a:pt x="1506100" y="2093076"/>
                  <a:pt x="1529390" y="2112668"/>
                  <a:pt x="1556164" y="2112668"/>
                </a:cubicBezTo>
                <a:cubicBezTo>
                  <a:pt x="1641253" y="2112668"/>
                  <a:pt x="1725497" y="2095735"/>
                  <a:pt x="1810164" y="2087268"/>
                </a:cubicBezTo>
                <a:cubicBezTo>
                  <a:pt x="1885089" y="2037318"/>
                  <a:pt x="1901448" y="2033607"/>
                  <a:pt x="1962564" y="1960268"/>
                </a:cubicBezTo>
                <a:cubicBezTo>
                  <a:pt x="1982107" y="1936817"/>
                  <a:pt x="1996431" y="1909468"/>
                  <a:pt x="2013364" y="1884068"/>
                </a:cubicBezTo>
                <a:cubicBezTo>
                  <a:pt x="2067036" y="1078992"/>
                  <a:pt x="2014240" y="872448"/>
                  <a:pt x="2089564" y="1249068"/>
                </a:cubicBezTo>
                <a:cubicBezTo>
                  <a:pt x="2174231" y="1240601"/>
                  <a:pt x="2262842" y="1250575"/>
                  <a:pt x="2343564" y="1223668"/>
                </a:cubicBezTo>
                <a:cubicBezTo>
                  <a:pt x="2372524" y="1214015"/>
                  <a:pt x="2392978" y="1177964"/>
                  <a:pt x="2394364" y="1147468"/>
                </a:cubicBezTo>
                <a:cubicBezTo>
                  <a:pt x="2405519" y="902054"/>
                  <a:pt x="2451089" y="748178"/>
                  <a:pt x="2318164" y="588668"/>
                </a:cubicBezTo>
                <a:cubicBezTo>
                  <a:pt x="2267589" y="527978"/>
                  <a:pt x="2154920" y="432653"/>
                  <a:pt x="2089564" y="410868"/>
                </a:cubicBezTo>
                <a:cubicBezTo>
                  <a:pt x="2064164" y="402401"/>
                  <a:pt x="2036769" y="398471"/>
                  <a:pt x="2013364" y="385468"/>
                </a:cubicBezTo>
                <a:cubicBezTo>
                  <a:pt x="1959993" y="355818"/>
                  <a:pt x="1918885" y="303175"/>
                  <a:pt x="1860964" y="283868"/>
                </a:cubicBezTo>
                <a:lnTo>
                  <a:pt x="1632364" y="207668"/>
                </a:lnTo>
                <a:lnTo>
                  <a:pt x="1556164" y="182268"/>
                </a:lnTo>
                <a:cubicBezTo>
                  <a:pt x="1502687" y="21836"/>
                  <a:pt x="1505364" y="83416"/>
                  <a:pt x="1505364" y="4468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2540000" y="1825625"/>
            <a:ext cx="2946400" cy="1639888"/>
          </a:xfrm>
          <a:custGeom>
            <a:avLst/>
            <a:gdLst>
              <a:gd name="connsiteX0" fmla="*/ 2133600 w 2946158"/>
              <a:gd name="connsiteY0" fmla="*/ 181553 h 1641079"/>
              <a:gd name="connsiteX1" fmla="*/ 762000 w 2946158"/>
              <a:gd name="connsiteY1" fmla="*/ 105353 h 1641079"/>
              <a:gd name="connsiteX2" fmla="*/ 533400 w 2946158"/>
              <a:gd name="connsiteY2" fmla="*/ 54553 h 1641079"/>
              <a:gd name="connsiteX3" fmla="*/ 431800 w 2946158"/>
              <a:gd name="connsiteY3" fmla="*/ 3753 h 1641079"/>
              <a:gd name="connsiteX4" fmla="*/ 50800 w 2946158"/>
              <a:gd name="connsiteY4" fmla="*/ 29153 h 1641079"/>
              <a:gd name="connsiteX5" fmla="*/ 0 w 2946158"/>
              <a:gd name="connsiteY5" fmla="*/ 105353 h 1641079"/>
              <a:gd name="connsiteX6" fmla="*/ 101600 w 2946158"/>
              <a:gd name="connsiteY6" fmla="*/ 613353 h 1641079"/>
              <a:gd name="connsiteX7" fmla="*/ 127000 w 2946158"/>
              <a:gd name="connsiteY7" fmla="*/ 689553 h 1641079"/>
              <a:gd name="connsiteX8" fmla="*/ 203200 w 2946158"/>
              <a:gd name="connsiteY8" fmla="*/ 765753 h 1641079"/>
              <a:gd name="connsiteX9" fmla="*/ 228600 w 2946158"/>
              <a:gd name="connsiteY9" fmla="*/ 841953 h 1641079"/>
              <a:gd name="connsiteX10" fmla="*/ 330200 w 2946158"/>
              <a:gd name="connsiteY10" fmla="*/ 1070553 h 1641079"/>
              <a:gd name="connsiteX11" fmla="*/ 482600 w 2946158"/>
              <a:gd name="connsiteY11" fmla="*/ 1095953 h 1641079"/>
              <a:gd name="connsiteX12" fmla="*/ 711200 w 2946158"/>
              <a:gd name="connsiteY12" fmla="*/ 1172153 h 1641079"/>
              <a:gd name="connsiteX13" fmla="*/ 838200 w 2946158"/>
              <a:gd name="connsiteY13" fmla="*/ 1222953 h 1641079"/>
              <a:gd name="connsiteX14" fmla="*/ 1066800 w 2946158"/>
              <a:gd name="connsiteY14" fmla="*/ 1248353 h 1641079"/>
              <a:gd name="connsiteX15" fmla="*/ 1219200 w 2946158"/>
              <a:gd name="connsiteY15" fmla="*/ 1299153 h 1641079"/>
              <a:gd name="connsiteX16" fmla="*/ 1320800 w 2946158"/>
              <a:gd name="connsiteY16" fmla="*/ 1349953 h 1641079"/>
              <a:gd name="connsiteX17" fmla="*/ 1600200 w 2946158"/>
              <a:gd name="connsiteY17" fmla="*/ 1400753 h 1641079"/>
              <a:gd name="connsiteX18" fmla="*/ 1879600 w 2946158"/>
              <a:gd name="connsiteY18" fmla="*/ 1451553 h 1641079"/>
              <a:gd name="connsiteX19" fmla="*/ 2743200 w 2946158"/>
              <a:gd name="connsiteY19" fmla="*/ 1426153 h 1641079"/>
              <a:gd name="connsiteX20" fmla="*/ 2717800 w 2946158"/>
              <a:gd name="connsiteY20" fmla="*/ 511753 h 1641079"/>
              <a:gd name="connsiteX21" fmla="*/ 2590800 w 2946158"/>
              <a:gd name="connsiteY21" fmla="*/ 308553 h 1641079"/>
              <a:gd name="connsiteX22" fmla="*/ 2489200 w 2946158"/>
              <a:gd name="connsiteY22" fmla="*/ 257753 h 1641079"/>
              <a:gd name="connsiteX23" fmla="*/ 2413000 w 2946158"/>
              <a:gd name="connsiteY23" fmla="*/ 232353 h 1641079"/>
              <a:gd name="connsiteX24" fmla="*/ 2336800 w 2946158"/>
              <a:gd name="connsiteY24" fmla="*/ 181553 h 1641079"/>
              <a:gd name="connsiteX25" fmla="*/ 2260600 w 2946158"/>
              <a:gd name="connsiteY25" fmla="*/ 156153 h 1641079"/>
              <a:gd name="connsiteX26" fmla="*/ 1930400 w 2946158"/>
              <a:gd name="connsiteY26" fmla="*/ 130753 h 1641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46158" h="1641079">
                <a:moveTo>
                  <a:pt x="2133600" y="181553"/>
                </a:moveTo>
                <a:lnTo>
                  <a:pt x="762000" y="105353"/>
                </a:lnTo>
                <a:cubicBezTo>
                  <a:pt x="742355" y="104021"/>
                  <a:pt x="562395" y="65426"/>
                  <a:pt x="533400" y="54553"/>
                </a:cubicBezTo>
                <a:cubicBezTo>
                  <a:pt x="497947" y="41258"/>
                  <a:pt x="465667" y="20686"/>
                  <a:pt x="431800" y="3753"/>
                </a:cubicBezTo>
                <a:cubicBezTo>
                  <a:pt x="304800" y="12220"/>
                  <a:pt x="174698" y="0"/>
                  <a:pt x="50800" y="29153"/>
                </a:cubicBezTo>
                <a:cubicBezTo>
                  <a:pt x="21084" y="36145"/>
                  <a:pt x="0" y="74826"/>
                  <a:pt x="0" y="105353"/>
                </a:cubicBezTo>
                <a:cubicBezTo>
                  <a:pt x="0" y="426089"/>
                  <a:pt x="23438" y="404921"/>
                  <a:pt x="101600" y="613353"/>
                </a:cubicBezTo>
                <a:cubicBezTo>
                  <a:pt x="111001" y="638422"/>
                  <a:pt x="112148" y="667276"/>
                  <a:pt x="127000" y="689553"/>
                </a:cubicBezTo>
                <a:cubicBezTo>
                  <a:pt x="146925" y="719441"/>
                  <a:pt x="177800" y="740353"/>
                  <a:pt x="203200" y="765753"/>
                </a:cubicBezTo>
                <a:cubicBezTo>
                  <a:pt x="211667" y="791153"/>
                  <a:pt x="223349" y="815699"/>
                  <a:pt x="228600" y="841953"/>
                </a:cubicBezTo>
                <a:cubicBezTo>
                  <a:pt x="253401" y="965957"/>
                  <a:pt x="206693" y="1029384"/>
                  <a:pt x="330200" y="1070553"/>
                </a:cubicBezTo>
                <a:cubicBezTo>
                  <a:pt x="379058" y="1086839"/>
                  <a:pt x="431800" y="1087486"/>
                  <a:pt x="482600" y="1095953"/>
                </a:cubicBezTo>
                <a:cubicBezTo>
                  <a:pt x="880102" y="1254954"/>
                  <a:pt x="383076" y="1062778"/>
                  <a:pt x="711200" y="1172153"/>
                </a:cubicBezTo>
                <a:cubicBezTo>
                  <a:pt x="754455" y="1186571"/>
                  <a:pt x="793618" y="1213400"/>
                  <a:pt x="838200" y="1222953"/>
                </a:cubicBezTo>
                <a:cubicBezTo>
                  <a:pt x="913167" y="1239017"/>
                  <a:pt x="990600" y="1239886"/>
                  <a:pt x="1066800" y="1248353"/>
                </a:cubicBezTo>
                <a:cubicBezTo>
                  <a:pt x="1117600" y="1265286"/>
                  <a:pt x="1171305" y="1275206"/>
                  <a:pt x="1219200" y="1299153"/>
                </a:cubicBezTo>
                <a:cubicBezTo>
                  <a:pt x="1253067" y="1316086"/>
                  <a:pt x="1284879" y="1337979"/>
                  <a:pt x="1320800" y="1349953"/>
                </a:cubicBezTo>
                <a:cubicBezTo>
                  <a:pt x="1361663" y="1363574"/>
                  <a:pt x="1568215" y="1394356"/>
                  <a:pt x="1600200" y="1400753"/>
                </a:cubicBezTo>
                <a:cubicBezTo>
                  <a:pt x="1899602" y="1460633"/>
                  <a:pt x="1427623" y="1386985"/>
                  <a:pt x="1879600" y="1451553"/>
                </a:cubicBezTo>
                <a:cubicBezTo>
                  <a:pt x="2167467" y="1443086"/>
                  <a:pt x="2551509" y="1641079"/>
                  <a:pt x="2743200" y="1426153"/>
                </a:cubicBezTo>
                <a:cubicBezTo>
                  <a:pt x="2946158" y="1198594"/>
                  <a:pt x="2739524" y="815896"/>
                  <a:pt x="2717800" y="511753"/>
                </a:cubicBezTo>
                <a:cubicBezTo>
                  <a:pt x="2708369" y="379721"/>
                  <a:pt x="2682467" y="360934"/>
                  <a:pt x="2590800" y="308553"/>
                </a:cubicBezTo>
                <a:cubicBezTo>
                  <a:pt x="2557925" y="289767"/>
                  <a:pt x="2524003" y="272668"/>
                  <a:pt x="2489200" y="257753"/>
                </a:cubicBezTo>
                <a:cubicBezTo>
                  <a:pt x="2464591" y="247206"/>
                  <a:pt x="2436947" y="244327"/>
                  <a:pt x="2413000" y="232353"/>
                </a:cubicBezTo>
                <a:cubicBezTo>
                  <a:pt x="2385696" y="218701"/>
                  <a:pt x="2364104" y="195205"/>
                  <a:pt x="2336800" y="181553"/>
                </a:cubicBezTo>
                <a:cubicBezTo>
                  <a:pt x="2312853" y="169579"/>
                  <a:pt x="2286344" y="163508"/>
                  <a:pt x="2260600" y="156153"/>
                </a:cubicBezTo>
                <a:cubicBezTo>
                  <a:pt x="2107016" y="112272"/>
                  <a:pt x="2146017" y="130753"/>
                  <a:pt x="1930400" y="130753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17500" y="1770063"/>
            <a:ext cx="1765300" cy="1376362"/>
          </a:xfrm>
          <a:custGeom>
            <a:avLst/>
            <a:gdLst>
              <a:gd name="connsiteX0" fmla="*/ 1105082 w 1765482"/>
              <a:gd name="connsiteY0" fmla="*/ 58474 h 1376333"/>
              <a:gd name="connsiteX1" fmla="*/ 1028882 w 1765482"/>
              <a:gd name="connsiteY1" fmla="*/ 7674 h 1376333"/>
              <a:gd name="connsiteX2" fmla="*/ 292282 w 1765482"/>
              <a:gd name="connsiteY2" fmla="*/ 33074 h 1376333"/>
              <a:gd name="connsiteX3" fmla="*/ 241482 w 1765482"/>
              <a:gd name="connsiteY3" fmla="*/ 109274 h 1376333"/>
              <a:gd name="connsiteX4" fmla="*/ 165282 w 1765482"/>
              <a:gd name="connsiteY4" fmla="*/ 363274 h 1376333"/>
              <a:gd name="connsiteX5" fmla="*/ 139882 w 1765482"/>
              <a:gd name="connsiteY5" fmla="*/ 769674 h 1376333"/>
              <a:gd name="connsiteX6" fmla="*/ 139882 w 1765482"/>
              <a:gd name="connsiteY6" fmla="*/ 1125274 h 1376333"/>
              <a:gd name="connsiteX7" fmla="*/ 216082 w 1765482"/>
              <a:gd name="connsiteY7" fmla="*/ 1201474 h 1376333"/>
              <a:gd name="connsiteX8" fmla="*/ 749482 w 1765482"/>
              <a:gd name="connsiteY8" fmla="*/ 1277674 h 1376333"/>
              <a:gd name="connsiteX9" fmla="*/ 901882 w 1765482"/>
              <a:gd name="connsiteY9" fmla="*/ 1328474 h 1376333"/>
              <a:gd name="connsiteX10" fmla="*/ 1765482 w 1765482"/>
              <a:gd name="connsiteY10" fmla="*/ 1328474 h 1376333"/>
              <a:gd name="connsiteX11" fmla="*/ 1740082 w 1765482"/>
              <a:gd name="connsiteY11" fmla="*/ 922074 h 1376333"/>
              <a:gd name="connsiteX12" fmla="*/ 1714682 w 1765482"/>
              <a:gd name="connsiteY12" fmla="*/ 845874 h 1376333"/>
              <a:gd name="connsiteX13" fmla="*/ 1689282 w 1765482"/>
              <a:gd name="connsiteY13" fmla="*/ 718874 h 1376333"/>
              <a:gd name="connsiteX14" fmla="*/ 1663882 w 1765482"/>
              <a:gd name="connsiteY14" fmla="*/ 388674 h 1376333"/>
              <a:gd name="connsiteX15" fmla="*/ 1613082 w 1765482"/>
              <a:gd name="connsiteY15" fmla="*/ 236274 h 1376333"/>
              <a:gd name="connsiteX16" fmla="*/ 1536882 w 1765482"/>
              <a:gd name="connsiteY16" fmla="*/ 185474 h 1376333"/>
              <a:gd name="connsiteX17" fmla="*/ 1282882 w 1765482"/>
              <a:gd name="connsiteY17" fmla="*/ 109274 h 1376333"/>
              <a:gd name="connsiteX18" fmla="*/ 1105082 w 1765482"/>
              <a:gd name="connsiteY18" fmla="*/ 58474 h 1376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65482" h="1376333">
                <a:moveTo>
                  <a:pt x="1105082" y="58474"/>
                </a:moveTo>
                <a:cubicBezTo>
                  <a:pt x="1062749" y="41541"/>
                  <a:pt x="1059394" y="8628"/>
                  <a:pt x="1028882" y="7674"/>
                </a:cubicBezTo>
                <a:cubicBezTo>
                  <a:pt x="783323" y="0"/>
                  <a:pt x="535941" y="1634"/>
                  <a:pt x="292282" y="33074"/>
                </a:cubicBezTo>
                <a:cubicBezTo>
                  <a:pt x="262006" y="36981"/>
                  <a:pt x="253880" y="81378"/>
                  <a:pt x="241482" y="109274"/>
                </a:cubicBezTo>
                <a:cubicBezTo>
                  <a:pt x="206145" y="188782"/>
                  <a:pt x="186392" y="278835"/>
                  <a:pt x="165282" y="363274"/>
                </a:cubicBezTo>
                <a:cubicBezTo>
                  <a:pt x="156815" y="498741"/>
                  <a:pt x="154091" y="634689"/>
                  <a:pt x="139882" y="769674"/>
                </a:cubicBezTo>
                <a:cubicBezTo>
                  <a:pt x="116991" y="987135"/>
                  <a:pt x="0" y="635686"/>
                  <a:pt x="139882" y="1125274"/>
                </a:cubicBezTo>
                <a:cubicBezTo>
                  <a:pt x="149750" y="1159813"/>
                  <a:pt x="183381" y="1186610"/>
                  <a:pt x="216082" y="1201474"/>
                </a:cubicBezTo>
                <a:cubicBezTo>
                  <a:pt x="358301" y="1266119"/>
                  <a:pt x="615423" y="1267362"/>
                  <a:pt x="749482" y="1277674"/>
                </a:cubicBezTo>
                <a:cubicBezTo>
                  <a:pt x="800282" y="1294607"/>
                  <a:pt x="848639" y="1322769"/>
                  <a:pt x="901882" y="1328474"/>
                </a:cubicBezTo>
                <a:cubicBezTo>
                  <a:pt x="1348569" y="1376333"/>
                  <a:pt x="1391856" y="1359609"/>
                  <a:pt x="1765482" y="1328474"/>
                </a:cubicBezTo>
                <a:cubicBezTo>
                  <a:pt x="1757015" y="1193007"/>
                  <a:pt x="1754291" y="1057059"/>
                  <a:pt x="1740082" y="922074"/>
                </a:cubicBezTo>
                <a:cubicBezTo>
                  <a:pt x="1737279" y="895447"/>
                  <a:pt x="1721176" y="871849"/>
                  <a:pt x="1714682" y="845874"/>
                </a:cubicBezTo>
                <a:cubicBezTo>
                  <a:pt x="1704211" y="803991"/>
                  <a:pt x="1697749" y="761207"/>
                  <a:pt x="1689282" y="718874"/>
                </a:cubicBezTo>
                <a:cubicBezTo>
                  <a:pt x="1680815" y="608807"/>
                  <a:pt x="1681099" y="497715"/>
                  <a:pt x="1663882" y="388674"/>
                </a:cubicBezTo>
                <a:cubicBezTo>
                  <a:pt x="1655531" y="335781"/>
                  <a:pt x="1657637" y="265977"/>
                  <a:pt x="1613082" y="236274"/>
                </a:cubicBezTo>
                <a:cubicBezTo>
                  <a:pt x="1587682" y="219341"/>
                  <a:pt x="1564778" y="197872"/>
                  <a:pt x="1536882" y="185474"/>
                </a:cubicBezTo>
                <a:cubicBezTo>
                  <a:pt x="1412539" y="130211"/>
                  <a:pt x="1396550" y="143374"/>
                  <a:pt x="1282882" y="109274"/>
                </a:cubicBezTo>
                <a:cubicBezTo>
                  <a:pt x="1104624" y="55797"/>
                  <a:pt x="1147415" y="75407"/>
                  <a:pt x="1105082" y="58474"/>
                </a:cubicBezTo>
                <a:close/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83880" cy="10515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Определение степени окисления углерода в спиртах</a:t>
            </a:r>
            <a:endParaRPr lang="ru-RU" dirty="0" smtClean="0"/>
          </a:p>
        </p:txBody>
      </p:sp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428625" y="1857375"/>
            <a:ext cx="115093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48175" algn="l"/>
              </a:tabLst>
            </a:pP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-2  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-3      -1                                            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0                                                                          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-OH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-OH	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-CH-CH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	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32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OH</a:t>
            </a:r>
          </a:p>
        </p:txBody>
      </p:sp>
      <p:sp>
        <p:nvSpPr>
          <p:cNvPr id="8201" name="Rectangle 3"/>
          <p:cNvSpPr>
            <a:spLocks noChangeArrowheads="1"/>
          </p:cNvSpPr>
          <p:nvPr/>
        </p:nvSpPr>
        <p:spPr bwMode="auto">
          <a:xfrm>
            <a:off x="571500" y="3857625"/>
            <a:ext cx="806608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-1            -1                          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-3           0            0     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-3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 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	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 CH - CH</a:t>
            </a:r>
            <a:r>
              <a:rPr lang="en-US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 CH</a:t>
            </a:r>
            <a:r>
              <a:rPr lang="ru-RU" sz="32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|        |	                    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|        |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OH     OH                    </a:t>
            </a:r>
            <a:r>
              <a:rPr lang="ru-RU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OH     OH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14876" y="1643050"/>
            <a:ext cx="3714750" cy="357187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</a:rPr>
              <a:t>K2Cr2O7</a:t>
            </a:r>
            <a:endParaRPr lang="ru-RU" sz="2400" dirty="0"/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Окислители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142984"/>
            <a:ext cx="3714750" cy="42862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</a:rPr>
              <a:t>KMnO</a:t>
            </a:r>
            <a:r>
              <a:rPr lang="en-US" b="1" dirty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000240"/>
            <a:ext cx="679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[H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]</a:t>
            </a:r>
            <a:endParaRPr lang="ru-RU" sz="2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7438" y="1428750"/>
            <a:ext cx="82550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Mn</a:t>
            </a:r>
            <a:r>
              <a:rPr lang="en-US" sz="2400" b="1" baseline="30000" dirty="0">
                <a:latin typeface="+mn-lt"/>
              </a:rPr>
              <a:t>2+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714620"/>
            <a:ext cx="9032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[H</a:t>
            </a:r>
            <a:r>
              <a:rPr lang="en-US" sz="1600" b="1" dirty="0">
                <a:latin typeface="+mn-lt"/>
              </a:rPr>
              <a:t>2</a:t>
            </a:r>
            <a:r>
              <a:rPr lang="en-US" sz="2400" b="1" dirty="0">
                <a:latin typeface="+mn-lt"/>
              </a:rPr>
              <a:t>O]</a:t>
            </a:r>
            <a:endParaRPr lang="ru-RU" sz="2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4071942"/>
            <a:ext cx="847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[OH</a:t>
            </a:r>
            <a:r>
              <a:rPr lang="en-US" sz="2400" b="1" baseline="30000" dirty="0">
                <a:latin typeface="+mn-lt"/>
              </a:rPr>
              <a:t>-</a:t>
            </a:r>
            <a:r>
              <a:rPr lang="en-US" sz="2400" b="1" dirty="0">
                <a:latin typeface="+mn-lt"/>
              </a:rPr>
              <a:t>]</a:t>
            </a:r>
            <a:endParaRPr lang="ru-RU" sz="2400" b="1" dirty="0">
              <a:latin typeface="+mn-lt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71670" y="3286124"/>
            <a:ext cx="121443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6072198" y="2214554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85918" y="3643314"/>
            <a:ext cx="1143000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00364" y="3071810"/>
            <a:ext cx="10001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 MnO</a:t>
            </a:r>
            <a:r>
              <a:rPr lang="en-US" sz="1600" b="1" dirty="0">
                <a:latin typeface="+mn-lt"/>
              </a:rPr>
              <a:t>2</a:t>
            </a:r>
            <a:endParaRPr lang="ru-RU" sz="24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4429132"/>
            <a:ext cx="11842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MnO</a:t>
            </a:r>
            <a:r>
              <a:rPr lang="en-US" sz="1600" b="1" dirty="0">
                <a:latin typeface="+mn-lt"/>
              </a:rPr>
              <a:t>4 </a:t>
            </a:r>
            <a:r>
              <a:rPr lang="en-US" sz="2400" b="1" baseline="30000" dirty="0">
                <a:latin typeface="+mn-lt"/>
              </a:rPr>
              <a:t>2+</a:t>
            </a:r>
            <a:endParaRPr lang="ru-RU" sz="2400" b="1" baseline="30000" dirty="0">
              <a:latin typeface="+mn-lt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1678762" y="1964520"/>
            <a:ext cx="1214437" cy="1000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29322" y="3714752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072198" y="2000240"/>
            <a:ext cx="679450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[H</a:t>
            </a:r>
            <a:r>
              <a:rPr lang="en-US" sz="2400" b="1" baseline="30000" dirty="0">
                <a:latin typeface="+mn-lt"/>
              </a:rPr>
              <a:t>+</a:t>
            </a:r>
            <a:r>
              <a:rPr lang="en-US" sz="2400" b="1" dirty="0">
                <a:latin typeface="+mn-lt"/>
              </a:rPr>
              <a:t>]</a:t>
            </a:r>
            <a:endParaRPr lang="ru-RU" sz="2400" b="1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429000"/>
            <a:ext cx="90328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[H</a:t>
            </a:r>
            <a:r>
              <a:rPr lang="en-US" sz="1600" b="1" dirty="0">
                <a:latin typeface="+mn-lt"/>
              </a:rPr>
              <a:t>2</a:t>
            </a:r>
            <a:r>
              <a:rPr lang="en-US" sz="2400" b="1" dirty="0">
                <a:latin typeface="+mn-lt"/>
              </a:rPr>
              <a:t>O]</a:t>
            </a:r>
            <a:endParaRPr lang="ru-RU" sz="2400" b="1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58082" y="1785926"/>
            <a:ext cx="6635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Cr</a:t>
            </a:r>
            <a:r>
              <a:rPr lang="en-US" sz="2400" b="1" baseline="30000" dirty="0">
                <a:latin typeface="+mn-lt"/>
              </a:rPr>
              <a:t>3+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00892" y="4071942"/>
            <a:ext cx="4572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Cr</a:t>
            </a:r>
            <a:endParaRPr lang="ru-RU" sz="2400" b="1" baseline="30000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8082" y="4071942"/>
            <a:ext cx="90328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[OH]</a:t>
            </a:r>
            <a:r>
              <a:rPr lang="en-US" b="1" dirty="0">
                <a:latin typeface="+mn-lt"/>
              </a:rPr>
              <a:t>3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/>
          <p:nvPr/>
        </p:nvSpPr>
        <p:spPr>
          <a:xfrm>
            <a:off x="0" y="1643050"/>
            <a:ext cx="9144000" cy="4365625"/>
          </a:xfrm>
          <a:custGeom>
            <a:avLst/>
            <a:gdLst>
              <a:gd name="connsiteX0" fmla="*/ 2839923 w 11286091"/>
              <a:gd name="connsiteY0" fmla="*/ 349855 h 4366004"/>
              <a:gd name="connsiteX1" fmla="*/ 2719607 w 11286091"/>
              <a:gd name="connsiteY1" fmla="*/ 325791 h 4366004"/>
              <a:gd name="connsiteX2" fmla="*/ 2647417 w 11286091"/>
              <a:gd name="connsiteY2" fmla="*/ 301728 h 4366004"/>
              <a:gd name="connsiteX3" fmla="*/ 1540512 w 11286091"/>
              <a:gd name="connsiteY3" fmla="*/ 253602 h 4366004"/>
              <a:gd name="connsiteX4" fmla="*/ 577986 w 11286091"/>
              <a:gd name="connsiteY4" fmla="*/ 301728 h 4366004"/>
              <a:gd name="connsiteX5" fmla="*/ 361417 w 11286091"/>
              <a:gd name="connsiteY5" fmla="*/ 397981 h 4366004"/>
              <a:gd name="connsiteX6" fmla="*/ 241102 w 11286091"/>
              <a:gd name="connsiteY6" fmla="*/ 422044 h 4366004"/>
              <a:gd name="connsiteX7" fmla="*/ 168912 w 11286091"/>
              <a:gd name="connsiteY7" fmla="*/ 470170 h 4366004"/>
              <a:gd name="connsiteX8" fmla="*/ 48596 w 11286091"/>
              <a:gd name="connsiteY8" fmla="*/ 590486 h 4366004"/>
              <a:gd name="connsiteX9" fmla="*/ 24533 w 11286091"/>
              <a:gd name="connsiteY9" fmla="*/ 686739 h 4366004"/>
              <a:gd name="connsiteX10" fmla="*/ 470 w 11286091"/>
              <a:gd name="connsiteY10" fmla="*/ 758928 h 4366004"/>
              <a:gd name="connsiteX11" fmla="*/ 48596 w 11286091"/>
              <a:gd name="connsiteY11" fmla="*/ 1986149 h 4366004"/>
              <a:gd name="connsiteX12" fmla="*/ 72659 w 11286091"/>
              <a:gd name="connsiteY12" fmla="*/ 2058339 h 4366004"/>
              <a:gd name="connsiteX13" fmla="*/ 96723 w 11286091"/>
              <a:gd name="connsiteY13" fmla="*/ 2154591 h 4366004"/>
              <a:gd name="connsiteX14" fmla="*/ 144849 w 11286091"/>
              <a:gd name="connsiteY14" fmla="*/ 2226781 h 4366004"/>
              <a:gd name="connsiteX15" fmla="*/ 192975 w 11286091"/>
              <a:gd name="connsiteY15" fmla="*/ 2347097 h 4366004"/>
              <a:gd name="connsiteX16" fmla="*/ 241102 w 11286091"/>
              <a:gd name="connsiteY16" fmla="*/ 2515539 h 4366004"/>
              <a:gd name="connsiteX17" fmla="*/ 289228 w 11286091"/>
              <a:gd name="connsiteY17" fmla="*/ 2635855 h 4366004"/>
              <a:gd name="connsiteX18" fmla="*/ 337354 w 11286091"/>
              <a:gd name="connsiteY18" fmla="*/ 2780234 h 4366004"/>
              <a:gd name="connsiteX19" fmla="*/ 361417 w 11286091"/>
              <a:gd name="connsiteY19" fmla="*/ 2972739 h 4366004"/>
              <a:gd name="connsiteX20" fmla="*/ 457670 w 11286091"/>
              <a:gd name="connsiteY20" fmla="*/ 3093055 h 4366004"/>
              <a:gd name="connsiteX21" fmla="*/ 529859 w 11286091"/>
              <a:gd name="connsiteY21" fmla="*/ 3237434 h 4366004"/>
              <a:gd name="connsiteX22" fmla="*/ 650175 w 11286091"/>
              <a:gd name="connsiteY22" fmla="*/ 3357749 h 4366004"/>
              <a:gd name="connsiteX23" fmla="*/ 674238 w 11286091"/>
              <a:gd name="connsiteY23" fmla="*/ 3429939 h 4366004"/>
              <a:gd name="connsiteX24" fmla="*/ 698302 w 11286091"/>
              <a:gd name="connsiteY24" fmla="*/ 3526191 h 4366004"/>
              <a:gd name="connsiteX25" fmla="*/ 746428 w 11286091"/>
              <a:gd name="connsiteY25" fmla="*/ 3598381 h 4366004"/>
              <a:gd name="connsiteX26" fmla="*/ 794554 w 11286091"/>
              <a:gd name="connsiteY26" fmla="*/ 3694634 h 4366004"/>
              <a:gd name="connsiteX27" fmla="*/ 866744 w 11286091"/>
              <a:gd name="connsiteY27" fmla="*/ 3766823 h 4366004"/>
              <a:gd name="connsiteX28" fmla="*/ 938933 w 11286091"/>
              <a:gd name="connsiteY28" fmla="*/ 3863076 h 4366004"/>
              <a:gd name="connsiteX29" fmla="*/ 1155502 w 11286091"/>
              <a:gd name="connsiteY29" fmla="*/ 4007455 h 4366004"/>
              <a:gd name="connsiteX30" fmla="*/ 1299880 w 11286091"/>
              <a:gd name="connsiteY30" fmla="*/ 4055581 h 4366004"/>
              <a:gd name="connsiteX31" fmla="*/ 1516449 w 11286091"/>
              <a:gd name="connsiteY31" fmla="*/ 4127770 h 4366004"/>
              <a:gd name="connsiteX32" fmla="*/ 1588638 w 11286091"/>
              <a:gd name="connsiteY32" fmla="*/ 4151834 h 4366004"/>
              <a:gd name="connsiteX33" fmla="*/ 1684891 w 11286091"/>
              <a:gd name="connsiteY33" fmla="*/ 4175897 h 4366004"/>
              <a:gd name="connsiteX34" fmla="*/ 1757080 w 11286091"/>
              <a:gd name="connsiteY34" fmla="*/ 4199960 h 4366004"/>
              <a:gd name="connsiteX35" fmla="*/ 1877396 w 11286091"/>
              <a:gd name="connsiteY35" fmla="*/ 4248086 h 4366004"/>
              <a:gd name="connsiteX36" fmla="*/ 2142091 w 11286091"/>
              <a:gd name="connsiteY36" fmla="*/ 4272149 h 4366004"/>
              <a:gd name="connsiteX37" fmla="*/ 2719607 w 11286091"/>
              <a:gd name="connsiteY37" fmla="*/ 4344339 h 4366004"/>
              <a:gd name="connsiteX38" fmla="*/ 6232828 w 11286091"/>
              <a:gd name="connsiteY38" fmla="*/ 4296212 h 4366004"/>
              <a:gd name="connsiteX39" fmla="*/ 6353144 w 11286091"/>
              <a:gd name="connsiteY39" fmla="*/ 4224023 h 4366004"/>
              <a:gd name="connsiteX40" fmla="*/ 6449396 w 11286091"/>
              <a:gd name="connsiteY40" fmla="*/ 4199960 h 4366004"/>
              <a:gd name="connsiteX41" fmla="*/ 6521586 w 11286091"/>
              <a:gd name="connsiteY41" fmla="*/ 4175897 h 4366004"/>
              <a:gd name="connsiteX42" fmla="*/ 6593775 w 11286091"/>
              <a:gd name="connsiteY42" fmla="*/ 4127770 h 4366004"/>
              <a:gd name="connsiteX43" fmla="*/ 6714091 w 11286091"/>
              <a:gd name="connsiteY43" fmla="*/ 4079644 h 4366004"/>
              <a:gd name="connsiteX44" fmla="*/ 6954723 w 11286091"/>
              <a:gd name="connsiteY44" fmla="*/ 4007455 h 4366004"/>
              <a:gd name="connsiteX45" fmla="*/ 7050975 w 11286091"/>
              <a:gd name="connsiteY45" fmla="*/ 3959328 h 4366004"/>
              <a:gd name="connsiteX46" fmla="*/ 7147228 w 11286091"/>
              <a:gd name="connsiteY46" fmla="*/ 3935265 h 4366004"/>
              <a:gd name="connsiteX47" fmla="*/ 7219417 w 11286091"/>
              <a:gd name="connsiteY47" fmla="*/ 3887139 h 4366004"/>
              <a:gd name="connsiteX48" fmla="*/ 7411923 w 11286091"/>
              <a:gd name="connsiteY48" fmla="*/ 3814949 h 4366004"/>
              <a:gd name="connsiteX49" fmla="*/ 7532238 w 11286091"/>
              <a:gd name="connsiteY49" fmla="*/ 3790886 h 4366004"/>
              <a:gd name="connsiteX50" fmla="*/ 7628491 w 11286091"/>
              <a:gd name="connsiteY50" fmla="*/ 3742760 h 4366004"/>
              <a:gd name="connsiteX51" fmla="*/ 7700680 w 11286091"/>
              <a:gd name="connsiteY51" fmla="*/ 3718697 h 4366004"/>
              <a:gd name="connsiteX52" fmla="*/ 9192596 w 11286091"/>
              <a:gd name="connsiteY52" fmla="*/ 3670570 h 4366004"/>
              <a:gd name="connsiteX53" fmla="*/ 9601670 w 11286091"/>
              <a:gd name="connsiteY53" fmla="*/ 3622444 h 4366004"/>
              <a:gd name="connsiteX54" fmla="*/ 9673859 w 11286091"/>
              <a:gd name="connsiteY54" fmla="*/ 3574318 h 4366004"/>
              <a:gd name="connsiteX55" fmla="*/ 9842302 w 11286091"/>
              <a:gd name="connsiteY55" fmla="*/ 3526191 h 4366004"/>
              <a:gd name="connsiteX56" fmla="*/ 9986680 w 11286091"/>
              <a:gd name="connsiteY56" fmla="*/ 3405876 h 4366004"/>
              <a:gd name="connsiteX57" fmla="*/ 10155123 w 11286091"/>
              <a:gd name="connsiteY57" fmla="*/ 3309623 h 4366004"/>
              <a:gd name="connsiteX58" fmla="*/ 10371691 w 11286091"/>
              <a:gd name="connsiteY58" fmla="*/ 3165244 h 4366004"/>
              <a:gd name="connsiteX59" fmla="*/ 10443880 w 11286091"/>
              <a:gd name="connsiteY59" fmla="*/ 3117118 h 4366004"/>
              <a:gd name="connsiteX60" fmla="*/ 10492007 w 11286091"/>
              <a:gd name="connsiteY60" fmla="*/ 3068991 h 4366004"/>
              <a:gd name="connsiteX61" fmla="*/ 10660449 w 11286091"/>
              <a:gd name="connsiteY61" fmla="*/ 2996802 h 4366004"/>
              <a:gd name="connsiteX62" fmla="*/ 10780765 w 11286091"/>
              <a:gd name="connsiteY62" fmla="*/ 2900549 h 4366004"/>
              <a:gd name="connsiteX63" fmla="*/ 10828891 w 11286091"/>
              <a:gd name="connsiteY63" fmla="*/ 2804297 h 4366004"/>
              <a:gd name="connsiteX64" fmla="*/ 10997333 w 11286091"/>
              <a:gd name="connsiteY64" fmla="*/ 2708044 h 4366004"/>
              <a:gd name="connsiteX65" fmla="*/ 11069523 w 11286091"/>
              <a:gd name="connsiteY65" fmla="*/ 2635855 h 4366004"/>
              <a:gd name="connsiteX66" fmla="*/ 11141712 w 11286091"/>
              <a:gd name="connsiteY66" fmla="*/ 2611791 h 4366004"/>
              <a:gd name="connsiteX67" fmla="*/ 11165775 w 11286091"/>
              <a:gd name="connsiteY67" fmla="*/ 2467412 h 4366004"/>
              <a:gd name="connsiteX68" fmla="*/ 11213902 w 11286091"/>
              <a:gd name="connsiteY68" fmla="*/ 2395223 h 4366004"/>
              <a:gd name="connsiteX69" fmla="*/ 11237965 w 11286091"/>
              <a:gd name="connsiteY69" fmla="*/ 2250844 h 4366004"/>
              <a:gd name="connsiteX70" fmla="*/ 11286091 w 11286091"/>
              <a:gd name="connsiteY70" fmla="*/ 1986149 h 4366004"/>
              <a:gd name="connsiteX71" fmla="*/ 11237965 w 11286091"/>
              <a:gd name="connsiteY71" fmla="*/ 1528949 h 4366004"/>
              <a:gd name="connsiteX72" fmla="*/ 11189838 w 11286091"/>
              <a:gd name="connsiteY72" fmla="*/ 1432697 h 4366004"/>
              <a:gd name="connsiteX73" fmla="*/ 10997333 w 11286091"/>
              <a:gd name="connsiteY73" fmla="*/ 1288318 h 4366004"/>
              <a:gd name="connsiteX74" fmla="*/ 10949207 w 11286091"/>
              <a:gd name="connsiteY74" fmla="*/ 1240191 h 4366004"/>
              <a:gd name="connsiteX75" fmla="*/ 10877017 w 11286091"/>
              <a:gd name="connsiteY75" fmla="*/ 1192065 h 4366004"/>
              <a:gd name="connsiteX76" fmla="*/ 10708575 w 11286091"/>
              <a:gd name="connsiteY76" fmla="*/ 1071749 h 4366004"/>
              <a:gd name="connsiteX77" fmla="*/ 10660449 w 11286091"/>
              <a:gd name="connsiteY77" fmla="*/ 999560 h 4366004"/>
              <a:gd name="connsiteX78" fmla="*/ 10564196 w 11286091"/>
              <a:gd name="connsiteY78" fmla="*/ 927370 h 4366004"/>
              <a:gd name="connsiteX79" fmla="*/ 10540133 w 11286091"/>
              <a:gd name="connsiteY79" fmla="*/ 855181 h 4366004"/>
              <a:gd name="connsiteX80" fmla="*/ 10419817 w 11286091"/>
              <a:gd name="connsiteY80" fmla="*/ 734865 h 4366004"/>
              <a:gd name="connsiteX81" fmla="*/ 10347628 w 11286091"/>
              <a:gd name="connsiteY81" fmla="*/ 614549 h 4366004"/>
              <a:gd name="connsiteX82" fmla="*/ 10299502 w 11286091"/>
              <a:gd name="connsiteY82" fmla="*/ 470170 h 4366004"/>
              <a:gd name="connsiteX83" fmla="*/ 10251375 w 11286091"/>
              <a:gd name="connsiteY83" fmla="*/ 422044 h 4366004"/>
              <a:gd name="connsiteX84" fmla="*/ 10179186 w 11286091"/>
              <a:gd name="connsiteY84" fmla="*/ 373918 h 4366004"/>
              <a:gd name="connsiteX85" fmla="*/ 8037565 w 11286091"/>
              <a:gd name="connsiteY85" fmla="*/ 349855 h 4366004"/>
              <a:gd name="connsiteX86" fmla="*/ 7435986 w 11286091"/>
              <a:gd name="connsiteY86" fmla="*/ 253602 h 4366004"/>
              <a:gd name="connsiteX87" fmla="*/ 6377207 w 11286091"/>
              <a:gd name="connsiteY87" fmla="*/ 229539 h 4366004"/>
              <a:gd name="connsiteX88" fmla="*/ 2743670 w 11286091"/>
              <a:gd name="connsiteY88" fmla="*/ 205476 h 4366004"/>
              <a:gd name="connsiteX89" fmla="*/ 2647417 w 11286091"/>
              <a:gd name="connsiteY89" fmla="*/ 229539 h 4366004"/>
              <a:gd name="connsiteX90" fmla="*/ 2382723 w 11286091"/>
              <a:gd name="connsiteY90" fmla="*/ 253602 h 4366004"/>
              <a:gd name="connsiteX91" fmla="*/ 2045838 w 11286091"/>
              <a:gd name="connsiteY91" fmla="*/ 229539 h 43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1286091" h="4366004">
                <a:moveTo>
                  <a:pt x="2839923" y="349855"/>
                </a:moveTo>
                <a:cubicBezTo>
                  <a:pt x="2799818" y="341834"/>
                  <a:pt x="2759285" y="335711"/>
                  <a:pt x="2719607" y="325791"/>
                </a:cubicBezTo>
                <a:cubicBezTo>
                  <a:pt x="2694999" y="319639"/>
                  <a:pt x="2672735" y="303278"/>
                  <a:pt x="2647417" y="301728"/>
                </a:cubicBezTo>
                <a:cubicBezTo>
                  <a:pt x="2278790" y="279159"/>
                  <a:pt x="1909480" y="269644"/>
                  <a:pt x="1540512" y="253602"/>
                </a:cubicBezTo>
                <a:cubicBezTo>
                  <a:pt x="1219670" y="269644"/>
                  <a:pt x="898021" y="273899"/>
                  <a:pt x="577986" y="301728"/>
                </a:cubicBezTo>
                <a:cubicBezTo>
                  <a:pt x="349945" y="321558"/>
                  <a:pt x="507871" y="343061"/>
                  <a:pt x="361417" y="397981"/>
                </a:cubicBezTo>
                <a:cubicBezTo>
                  <a:pt x="323122" y="412342"/>
                  <a:pt x="281207" y="414023"/>
                  <a:pt x="241102" y="422044"/>
                </a:cubicBezTo>
                <a:cubicBezTo>
                  <a:pt x="217039" y="438086"/>
                  <a:pt x="190677" y="451126"/>
                  <a:pt x="168912" y="470170"/>
                </a:cubicBezTo>
                <a:cubicBezTo>
                  <a:pt x="126228" y="507519"/>
                  <a:pt x="48596" y="590486"/>
                  <a:pt x="48596" y="590486"/>
                </a:cubicBezTo>
                <a:cubicBezTo>
                  <a:pt x="40575" y="622570"/>
                  <a:pt x="33618" y="654940"/>
                  <a:pt x="24533" y="686739"/>
                </a:cubicBezTo>
                <a:cubicBezTo>
                  <a:pt x="17565" y="711128"/>
                  <a:pt x="0" y="733568"/>
                  <a:pt x="470" y="758928"/>
                </a:cubicBezTo>
                <a:cubicBezTo>
                  <a:pt x="8050" y="1168246"/>
                  <a:pt x="25887" y="1577391"/>
                  <a:pt x="48596" y="1986149"/>
                </a:cubicBezTo>
                <a:cubicBezTo>
                  <a:pt x="50003" y="2011475"/>
                  <a:pt x="65691" y="2033950"/>
                  <a:pt x="72659" y="2058339"/>
                </a:cubicBezTo>
                <a:cubicBezTo>
                  <a:pt x="81745" y="2090138"/>
                  <a:pt x="83695" y="2124194"/>
                  <a:pt x="96723" y="2154591"/>
                </a:cubicBezTo>
                <a:cubicBezTo>
                  <a:pt x="108115" y="2181173"/>
                  <a:pt x="131916" y="2200914"/>
                  <a:pt x="144849" y="2226781"/>
                </a:cubicBezTo>
                <a:cubicBezTo>
                  <a:pt x="164166" y="2265416"/>
                  <a:pt x="177808" y="2306653"/>
                  <a:pt x="192975" y="2347097"/>
                </a:cubicBezTo>
                <a:cubicBezTo>
                  <a:pt x="262495" y="2532484"/>
                  <a:pt x="165253" y="2287993"/>
                  <a:pt x="241102" y="2515539"/>
                </a:cubicBezTo>
                <a:cubicBezTo>
                  <a:pt x="254761" y="2556517"/>
                  <a:pt x="274467" y="2595261"/>
                  <a:pt x="289228" y="2635855"/>
                </a:cubicBezTo>
                <a:cubicBezTo>
                  <a:pt x="306564" y="2683530"/>
                  <a:pt x="337354" y="2780234"/>
                  <a:pt x="337354" y="2780234"/>
                </a:cubicBezTo>
                <a:cubicBezTo>
                  <a:pt x="345375" y="2844402"/>
                  <a:pt x="344402" y="2910350"/>
                  <a:pt x="361417" y="2972739"/>
                </a:cubicBezTo>
                <a:cubicBezTo>
                  <a:pt x="372800" y="3014474"/>
                  <a:pt x="427792" y="3063176"/>
                  <a:pt x="457670" y="3093055"/>
                </a:cubicBezTo>
                <a:cubicBezTo>
                  <a:pt x="480388" y="3161208"/>
                  <a:pt x="479625" y="3180024"/>
                  <a:pt x="529859" y="3237434"/>
                </a:cubicBezTo>
                <a:cubicBezTo>
                  <a:pt x="567208" y="3280118"/>
                  <a:pt x="650175" y="3357749"/>
                  <a:pt x="650175" y="3357749"/>
                </a:cubicBezTo>
                <a:cubicBezTo>
                  <a:pt x="658196" y="3381812"/>
                  <a:pt x="667270" y="3405550"/>
                  <a:pt x="674238" y="3429939"/>
                </a:cubicBezTo>
                <a:cubicBezTo>
                  <a:pt x="683324" y="3461738"/>
                  <a:pt x="685274" y="3495794"/>
                  <a:pt x="698302" y="3526191"/>
                </a:cubicBezTo>
                <a:cubicBezTo>
                  <a:pt x="709694" y="3552773"/>
                  <a:pt x="732080" y="3573271"/>
                  <a:pt x="746428" y="3598381"/>
                </a:cubicBezTo>
                <a:cubicBezTo>
                  <a:pt x="764225" y="3629526"/>
                  <a:pt x="773704" y="3665444"/>
                  <a:pt x="794554" y="3694634"/>
                </a:cubicBezTo>
                <a:cubicBezTo>
                  <a:pt x="814334" y="3722326"/>
                  <a:pt x="844597" y="3740985"/>
                  <a:pt x="866744" y="3766823"/>
                </a:cubicBezTo>
                <a:cubicBezTo>
                  <a:pt x="892844" y="3797273"/>
                  <a:pt x="910574" y="3834717"/>
                  <a:pt x="938933" y="3863076"/>
                </a:cubicBezTo>
                <a:cubicBezTo>
                  <a:pt x="975959" y="3900102"/>
                  <a:pt x="1113501" y="3988364"/>
                  <a:pt x="1155502" y="4007455"/>
                </a:cubicBezTo>
                <a:cubicBezTo>
                  <a:pt x="1201684" y="4028447"/>
                  <a:pt x="1251754" y="4039539"/>
                  <a:pt x="1299880" y="4055581"/>
                </a:cubicBezTo>
                <a:lnTo>
                  <a:pt x="1516449" y="4127770"/>
                </a:lnTo>
                <a:cubicBezTo>
                  <a:pt x="1540512" y="4135791"/>
                  <a:pt x="1564031" y="4145682"/>
                  <a:pt x="1588638" y="4151834"/>
                </a:cubicBezTo>
                <a:cubicBezTo>
                  <a:pt x="1620722" y="4159855"/>
                  <a:pt x="1653092" y="4166812"/>
                  <a:pt x="1684891" y="4175897"/>
                </a:cubicBezTo>
                <a:cubicBezTo>
                  <a:pt x="1709280" y="4182865"/>
                  <a:pt x="1733330" y="4191054"/>
                  <a:pt x="1757080" y="4199960"/>
                </a:cubicBezTo>
                <a:cubicBezTo>
                  <a:pt x="1797524" y="4215127"/>
                  <a:pt x="1834941" y="4240126"/>
                  <a:pt x="1877396" y="4248086"/>
                </a:cubicBezTo>
                <a:cubicBezTo>
                  <a:pt x="1964474" y="4264413"/>
                  <a:pt x="2053859" y="4264128"/>
                  <a:pt x="2142091" y="4272149"/>
                </a:cubicBezTo>
                <a:cubicBezTo>
                  <a:pt x="2423651" y="4366004"/>
                  <a:pt x="2235818" y="4317462"/>
                  <a:pt x="2719607" y="4344339"/>
                </a:cubicBezTo>
                <a:lnTo>
                  <a:pt x="6232828" y="4296212"/>
                </a:lnTo>
                <a:cubicBezTo>
                  <a:pt x="6342332" y="4294007"/>
                  <a:pt x="6272956" y="4264117"/>
                  <a:pt x="6353144" y="4224023"/>
                </a:cubicBezTo>
                <a:cubicBezTo>
                  <a:pt x="6382724" y="4209233"/>
                  <a:pt x="6417597" y="4209045"/>
                  <a:pt x="6449396" y="4199960"/>
                </a:cubicBezTo>
                <a:cubicBezTo>
                  <a:pt x="6473785" y="4192992"/>
                  <a:pt x="6497523" y="4183918"/>
                  <a:pt x="6521586" y="4175897"/>
                </a:cubicBezTo>
                <a:cubicBezTo>
                  <a:pt x="6545649" y="4159855"/>
                  <a:pt x="6567908" y="4140704"/>
                  <a:pt x="6593775" y="4127770"/>
                </a:cubicBezTo>
                <a:cubicBezTo>
                  <a:pt x="6632409" y="4108453"/>
                  <a:pt x="6673497" y="4094405"/>
                  <a:pt x="6714091" y="4079644"/>
                </a:cubicBezTo>
                <a:cubicBezTo>
                  <a:pt x="6842978" y="4032776"/>
                  <a:pt x="6839809" y="4036183"/>
                  <a:pt x="6954723" y="4007455"/>
                </a:cubicBezTo>
                <a:cubicBezTo>
                  <a:pt x="6986807" y="3991413"/>
                  <a:pt x="7017388" y="3971923"/>
                  <a:pt x="7050975" y="3959328"/>
                </a:cubicBezTo>
                <a:cubicBezTo>
                  <a:pt x="7081941" y="3947716"/>
                  <a:pt x="7116830" y="3948293"/>
                  <a:pt x="7147228" y="3935265"/>
                </a:cubicBezTo>
                <a:cubicBezTo>
                  <a:pt x="7173810" y="3923873"/>
                  <a:pt x="7193550" y="3900073"/>
                  <a:pt x="7219417" y="3887139"/>
                </a:cubicBezTo>
                <a:cubicBezTo>
                  <a:pt x="7241503" y="3876096"/>
                  <a:pt x="7370267" y="3825363"/>
                  <a:pt x="7411923" y="3814949"/>
                </a:cubicBezTo>
                <a:cubicBezTo>
                  <a:pt x="7451601" y="3805030"/>
                  <a:pt x="7492133" y="3798907"/>
                  <a:pt x="7532238" y="3790886"/>
                </a:cubicBezTo>
                <a:cubicBezTo>
                  <a:pt x="7564322" y="3774844"/>
                  <a:pt x="7595520" y="3756890"/>
                  <a:pt x="7628491" y="3742760"/>
                </a:cubicBezTo>
                <a:cubicBezTo>
                  <a:pt x="7651805" y="3732768"/>
                  <a:pt x="7675342" y="3719866"/>
                  <a:pt x="7700680" y="3718697"/>
                </a:cubicBezTo>
                <a:cubicBezTo>
                  <a:pt x="8197715" y="3695757"/>
                  <a:pt x="8695291" y="3686612"/>
                  <a:pt x="9192596" y="3670570"/>
                </a:cubicBezTo>
                <a:cubicBezTo>
                  <a:pt x="9245822" y="3666768"/>
                  <a:pt x="9492286" y="3677136"/>
                  <a:pt x="9601670" y="3622444"/>
                </a:cubicBezTo>
                <a:cubicBezTo>
                  <a:pt x="9627537" y="3609511"/>
                  <a:pt x="9647277" y="3585710"/>
                  <a:pt x="9673859" y="3574318"/>
                </a:cubicBezTo>
                <a:cubicBezTo>
                  <a:pt x="9781812" y="3528053"/>
                  <a:pt x="9748637" y="3573024"/>
                  <a:pt x="9842302" y="3526191"/>
                </a:cubicBezTo>
                <a:cubicBezTo>
                  <a:pt x="9927396" y="3483644"/>
                  <a:pt x="9912174" y="3469738"/>
                  <a:pt x="9986680" y="3405876"/>
                </a:cubicBezTo>
                <a:cubicBezTo>
                  <a:pt x="10079387" y="3326413"/>
                  <a:pt x="10059962" y="3341343"/>
                  <a:pt x="10155123" y="3309623"/>
                </a:cubicBezTo>
                <a:lnTo>
                  <a:pt x="10371691" y="3165244"/>
                </a:lnTo>
                <a:cubicBezTo>
                  <a:pt x="10395754" y="3149202"/>
                  <a:pt x="10423430" y="3137568"/>
                  <a:pt x="10443880" y="3117118"/>
                </a:cubicBezTo>
                <a:cubicBezTo>
                  <a:pt x="10459922" y="3101076"/>
                  <a:pt x="10473130" y="3081576"/>
                  <a:pt x="10492007" y="3068991"/>
                </a:cubicBezTo>
                <a:cubicBezTo>
                  <a:pt x="10551477" y="3029344"/>
                  <a:pt x="10596280" y="3018191"/>
                  <a:pt x="10660449" y="2996802"/>
                </a:cubicBezTo>
                <a:cubicBezTo>
                  <a:pt x="10699065" y="2971058"/>
                  <a:pt x="10753334" y="2941695"/>
                  <a:pt x="10780765" y="2900549"/>
                </a:cubicBezTo>
                <a:cubicBezTo>
                  <a:pt x="10800663" y="2870703"/>
                  <a:pt x="10805546" y="2831532"/>
                  <a:pt x="10828891" y="2804297"/>
                </a:cubicBezTo>
                <a:cubicBezTo>
                  <a:pt x="10887164" y="2736312"/>
                  <a:pt x="10923951" y="2732505"/>
                  <a:pt x="10997333" y="2708044"/>
                </a:cubicBezTo>
                <a:cubicBezTo>
                  <a:pt x="11021396" y="2683981"/>
                  <a:pt x="11041208" y="2654732"/>
                  <a:pt x="11069523" y="2635855"/>
                </a:cubicBezTo>
                <a:cubicBezTo>
                  <a:pt x="11090628" y="2621785"/>
                  <a:pt x="11129128" y="2633814"/>
                  <a:pt x="11141712" y="2611791"/>
                </a:cubicBezTo>
                <a:cubicBezTo>
                  <a:pt x="11165918" y="2569429"/>
                  <a:pt x="11150346" y="2513698"/>
                  <a:pt x="11165775" y="2467412"/>
                </a:cubicBezTo>
                <a:cubicBezTo>
                  <a:pt x="11174920" y="2439976"/>
                  <a:pt x="11197860" y="2419286"/>
                  <a:pt x="11213902" y="2395223"/>
                </a:cubicBezTo>
                <a:cubicBezTo>
                  <a:pt x="11221923" y="2347097"/>
                  <a:pt x="11231065" y="2299144"/>
                  <a:pt x="11237965" y="2250844"/>
                </a:cubicBezTo>
                <a:cubicBezTo>
                  <a:pt x="11271976" y="2012763"/>
                  <a:pt x="11238910" y="2127693"/>
                  <a:pt x="11286091" y="1986149"/>
                </a:cubicBezTo>
                <a:cubicBezTo>
                  <a:pt x="11270049" y="1833749"/>
                  <a:pt x="11264222" y="1679925"/>
                  <a:pt x="11237965" y="1528949"/>
                </a:cubicBezTo>
                <a:cubicBezTo>
                  <a:pt x="11231819" y="1493608"/>
                  <a:pt x="11209736" y="1462544"/>
                  <a:pt x="11189838" y="1432697"/>
                </a:cubicBezTo>
                <a:cubicBezTo>
                  <a:pt x="11153045" y="1377508"/>
                  <a:pt x="11027424" y="1310886"/>
                  <a:pt x="10997333" y="1288318"/>
                </a:cubicBezTo>
                <a:cubicBezTo>
                  <a:pt x="10979183" y="1274706"/>
                  <a:pt x="10966923" y="1254364"/>
                  <a:pt x="10949207" y="1240191"/>
                </a:cubicBezTo>
                <a:cubicBezTo>
                  <a:pt x="10926624" y="1222125"/>
                  <a:pt x="10900551" y="1208875"/>
                  <a:pt x="10877017" y="1192065"/>
                </a:cubicBezTo>
                <a:cubicBezTo>
                  <a:pt x="10668060" y="1042811"/>
                  <a:pt x="10878724" y="1185183"/>
                  <a:pt x="10708575" y="1071749"/>
                </a:cubicBezTo>
                <a:cubicBezTo>
                  <a:pt x="10692533" y="1047686"/>
                  <a:pt x="10680899" y="1020010"/>
                  <a:pt x="10660449" y="999560"/>
                </a:cubicBezTo>
                <a:cubicBezTo>
                  <a:pt x="10632090" y="971201"/>
                  <a:pt x="10589871" y="958180"/>
                  <a:pt x="10564196" y="927370"/>
                </a:cubicBezTo>
                <a:cubicBezTo>
                  <a:pt x="10547958" y="907884"/>
                  <a:pt x="10555352" y="875473"/>
                  <a:pt x="10540133" y="855181"/>
                </a:cubicBezTo>
                <a:cubicBezTo>
                  <a:pt x="10506102" y="809807"/>
                  <a:pt x="10419817" y="734865"/>
                  <a:pt x="10419817" y="734865"/>
                </a:cubicBezTo>
                <a:cubicBezTo>
                  <a:pt x="10314720" y="419574"/>
                  <a:pt x="10479752" y="878800"/>
                  <a:pt x="10347628" y="614549"/>
                </a:cubicBezTo>
                <a:cubicBezTo>
                  <a:pt x="10324941" y="569175"/>
                  <a:pt x="10335374" y="506041"/>
                  <a:pt x="10299502" y="470170"/>
                </a:cubicBezTo>
                <a:cubicBezTo>
                  <a:pt x="10283460" y="454128"/>
                  <a:pt x="10269091" y="436216"/>
                  <a:pt x="10251375" y="422044"/>
                </a:cubicBezTo>
                <a:cubicBezTo>
                  <a:pt x="10228792" y="403978"/>
                  <a:pt x="10208091" y="374861"/>
                  <a:pt x="10179186" y="373918"/>
                </a:cubicBezTo>
                <a:cubicBezTo>
                  <a:pt x="9465647" y="350651"/>
                  <a:pt x="8751439" y="357876"/>
                  <a:pt x="8037565" y="349855"/>
                </a:cubicBezTo>
                <a:cubicBezTo>
                  <a:pt x="7781713" y="264570"/>
                  <a:pt x="7841219" y="272899"/>
                  <a:pt x="7435986" y="253602"/>
                </a:cubicBezTo>
                <a:cubicBezTo>
                  <a:pt x="7083368" y="236811"/>
                  <a:pt x="6730133" y="237560"/>
                  <a:pt x="6377207" y="229539"/>
                </a:cubicBezTo>
                <a:cubicBezTo>
                  <a:pt x="4999991" y="0"/>
                  <a:pt x="6056612" y="159140"/>
                  <a:pt x="2743670" y="205476"/>
                </a:cubicBezTo>
                <a:cubicBezTo>
                  <a:pt x="2710601" y="205939"/>
                  <a:pt x="2680199" y="225168"/>
                  <a:pt x="2647417" y="229539"/>
                </a:cubicBezTo>
                <a:cubicBezTo>
                  <a:pt x="2559599" y="241248"/>
                  <a:pt x="2470954" y="245581"/>
                  <a:pt x="2382723" y="253602"/>
                </a:cubicBezTo>
                <a:lnTo>
                  <a:pt x="2045838" y="229539"/>
                </a:ln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183880" cy="857256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/>
              <a:t>Процессы окисления </a:t>
            </a:r>
            <a:r>
              <a:rPr lang="ru-RU" sz="2800" b="1" dirty="0" err="1" smtClean="0"/>
              <a:t>алкена</a:t>
            </a:r>
            <a:r>
              <a:rPr lang="ru-RU" sz="2800" b="1" dirty="0" smtClean="0"/>
              <a:t> зависят от  его строения и среды протекания реакции</a:t>
            </a:r>
          </a:p>
        </p:txBody>
      </p:sp>
      <p:sp>
        <p:nvSpPr>
          <p:cNvPr id="12292" name="Прямоугольник 2"/>
          <p:cNvSpPr>
            <a:spLocks noChangeArrowheads="1"/>
          </p:cNvSpPr>
          <p:nvPr/>
        </p:nvSpPr>
        <p:spPr bwMode="auto">
          <a:xfrm>
            <a:off x="571472" y="2357430"/>
            <a:ext cx="828680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При 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окислении </a:t>
            </a:r>
            <a:r>
              <a:rPr lang="ru-RU" sz="2800" b="1" dirty="0" err="1">
                <a:solidFill>
                  <a:srgbClr val="7030A0"/>
                </a:solidFill>
                <a:latin typeface="Calibri" pitchFamily="34" charset="0"/>
              </a:rPr>
              <a:t>алкенов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 к</a:t>
            </a:r>
            <a:r>
              <a:rPr lang="ru-RU" sz="2800" b="1" dirty="0">
                <a:latin typeface="Calibri" pitchFamily="34" charset="0"/>
              </a:rPr>
              <a:t>онцентрированным 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раствором перманганата калия KMnO4 в кислой среде </a:t>
            </a:r>
            <a:r>
              <a:rPr lang="ru-RU" sz="2800" b="1" dirty="0">
                <a:latin typeface="Calibri" pitchFamily="34" charset="0"/>
              </a:rPr>
              <a:t>(жесткое окисление) происходит разрыв –</a:t>
            </a:r>
            <a:r>
              <a:rPr lang="el-GR" sz="2800" b="1" dirty="0">
                <a:latin typeface="Calibri" pitchFamily="34" charset="0"/>
              </a:rPr>
              <a:t>σ</a:t>
            </a:r>
            <a:r>
              <a:rPr lang="ru-RU" sz="2800" b="1" dirty="0">
                <a:latin typeface="Calibri" pitchFamily="34" charset="0"/>
              </a:rPr>
              <a:t> и </a:t>
            </a:r>
            <a:r>
              <a:rPr lang="el-GR" sz="2800" b="1" dirty="0">
                <a:latin typeface="Calibri" pitchFamily="34" charset="0"/>
              </a:rPr>
              <a:t>π</a:t>
            </a:r>
            <a:r>
              <a:rPr lang="ru-RU" sz="2800" b="1" dirty="0">
                <a:latin typeface="Calibri" pitchFamily="34" charset="0"/>
              </a:rPr>
              <a:t> -связей с </a:t>
            </a:r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образованием карбоновых кислот, кетонов и оксида углерода(IV)</a:t>
            </a:r>
            <a:r>
              <a:rPr lang="ru-RU" sz="2800" b="1" dirty="0">
                <a:latin typeface="Calibri" pitchFamily="34" charset="0"/>
              </a:rPr>
              <a:t>. Эта реакция используется для определения положения двойной связи.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2500298" y="5643578"/>
            <a:ext cx="2214578" cy="420687"/>
          </a:xfrm>
          <a:custGeom>
            <a:avLst/>
            <a:gdLst>
              <a:gd name="connsiteX0" fmla="*/ 0 w 9119937"/>
              <a:gd name="connsiteY0" fmla="*/ 319903 h 420748"/>
              <a:gd name="connsiteX1" fmla="*/ 264695 w 9119937"/>
              <a:gd name="connsiteY1" fmla="*/ 271776 h 420748"/>
              <a:gd name="connsiteX2" fmla="*/ 409074 w 9119937"/>
              <a:gd name="connsiteY2" fmla="*/ 223650 h 420748"/>
              <a:gd name="connsiteX3" fmla="*/ 1106906 w 9119937"/>
              <a:gd name="connsiteY3" fmla="*/ 271776 h 420748"/>
              <a:gd name="connsiteX4" fmla="*/ 2069432 w 9119937"/>
              <a:gd name="connsiteY4" fmla="*/ 295840 h 420748"/>
              <a:gd name="connsiteX5" fmla="*/ 3801979 w 9119937"/>
              <a:gd name="connsiteY5" fmla="*/ 343966 h 420748"/>
              <a:gd name="connsiteX6" fmla="*/ 4090737 w 9119937"/>
              <a:gd name="connsiteY6" fmla="*/ 368029 h 420748"/>
              <a:gd name="connsiteX7" fmla="*/ 7844590 w 9119937"/>
              <a:gd name="connsiteY7" fmla="*/ 368029 h 420748"/>
              <a:gd name="connsiteX8" fmla="*/ 7940843 w 9119937"/>
              <a:gd name="connsiteY8" fmla="*/ 295840 h 420748"/>
              <a:gd name="connsiteX9" fmla="*/ 8085222 w 9119937"/>
              <a:gd name="connsiteY9" fmla="*/ 247713 h 420748"/>
              <a:gd name="connsiteX10" fmla="*/ 8373979 w 9119937"/>
              <a:gd name="connsiteY10" fmla="*/ 199587 h 420748"/>
              <a:gd name="connsiteX11" fmla="*/ 8446169 w 9119937"/>
              <a:gd name="connsiteY11" fmla="*/ 175524 h 420748"/>
              <a:gd name="connsiteX12" fmla="*/ 8494295 w 9119937"/>
              <a:gd name="connsiteY12" fmla="*/ 127397 h 420748"/>
              <a:gd name="connsiteX13" fmla="*/ 8879306 w 9119937"/>
              <a:gd name="connsiteY13" fmla="*/ 79271 h 420748"/>
              <a:gd name="connsiteX14" fmla="*/ 9119937 w 9119937"/>
              <a:gd name="connsiteY14" fmla="*/ 31145 h 42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19937" h="420748">
                <a:moveTo>
                  <a:pt x="0" y="319903"/>
                </a:moveTo>
                <a:cubicBezTo>
                  <a:pt x="118648" y="302953"/>
                  <a:pt x="161544" y="302722"/>
                  <a:pt x="264695" y="271776"/>
                </a:cubicBezTo>
                <a:cubicBezTo>
                  <a:pt x="313285" y="257199"/>
                  <a:pt x="409074" y="223650"/>
                  <a:pt x="409074" y="223650"/>
                </a:cubicBezTo>
                <a:cubicBezTo>
                  <a:pt x="641685" y="239692"/>
                  <a:pt x="873963" y="261648"/>
                  <a:pt x="1106906" y="271776"/>
                </a:cubicBezTo>
                <a:cubicBezTo>
                  <a:pt x="1427545" y="285717"/>
                  <a:pt x="1748605" y="287246"/>
                  <a:pt x="2069432" y="295840"/>
                </a:cubicBezTo>
                <a:lnTo>
                  <a:pt x="3801979" y="343966"/>
                </a:lnTo>
                <a:cubicBezTo>
                  <a:pt x="3898232" y="351987"/>
                  <a:pt x="3994161" y="366619"/>
                  <a:pt x="4090737" y="368029"/>
                </a:cubicBezTo>
                <a:cubicBezTo>
                  <a:pt x="6888788" y="408876"/>
                  <a:pt x="6210282" y="420748"/>
                  <a:pt x="7844590" y="368029"/>
                </a:cubicBezTo>
                <a:cubicBezTo>
                  <a:pt x="7876674" y="343966"/>
                  <a:pt x="7904972" y="313776"/>
                  <a:pt x="7940843" y="295840"/>
                </a:cubicBezTo>
                <a:cubicBezTo>
                  <a:pt x="7986217" y="273153"/>
                  <a:pt x="8037096" y="263755"/>
                  <a:pt x="8085222" y="247713"/>
                </a:cubicBezTo>
                <a:cubicBezTo>
                  <a:pt x="8226315" y="200681"/>
                  <a:pt x="8132207" y="226450"/>
                  <a:pt x="8373979" y="199587"/>
                </a:cubicBezTo>
                <a:cubicBezTo>
                  <a:pt x="8398042" y="191566"/>
                  <a:pt x="8424419" y="188574"/>
                  <a:pt x="8446169" y="175524"/>
                </a:cubicBezTo>
                <a:cubicBezTo>
                  <a:pt x="8465623" y="163852"/>
                  <a:pt x="8472148" y="132319"/>
                  <a:pt x="8494295" y="127397"/>
                </a:cubicBezTo>
                <a:cubicBezTo>
                  <a:pt x="8620551" y="99340"/>
                  <a:pt x="8879306" y="79271"/>
                  <a:pt x="8879306" y="79271"/>
                </a:cubicBezTo>
                <a:cubicBezTo>
                  <a:pt x="8998212" y="0"/>
                  <a:pt x="8922575" y="31145"/>
                  <a:pt x="9119937" y="31145"/>
                </a:cubicBezTo>
              </a:path>
            </a:pathLst>
          </a:custGeom>
          <a:solidFill>
            <a:srgbClr val="CCFFFF"/>
          </a:solidFill>
          <a:ln>
            <a:solidFill>
              <a:srgbClr val="CC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4795838" y="2787650"/>
            <a:ext cx="1911350" cy="736600"/>
          </a:xfrm>
          <a:custGeom>
            <a:avLst/>
            <a:gdLst>
              <a:gd name="connsiteX0" fmla="*/ 1884820 w 1910564"/>
              <a:gd name="connsiteY0" fmla="*/ 250723 h 737420"/>
              <a:gd name="connsiteX1" fmla="*/ 1796330 w 1910564"/>
              <a:gd name="connsiteY1" fmla="*/ 221226 h 737420"/>
              <a:gd name="connsiteX2" fmla="*/ 1678343 w 1910564"/>
              <a:gd name="connsiteY2" fmla="*/ 176981 h 737420"/>
              <a:gd name="connsiteX3" fmla="*/ 1634098 w 1910564"/>
              <a:gd name="connsiteY3" fmla="*/ 147484 h 737420"/>
              <a:gd name="connsiteX4" fmla="*/ 1575104 w 1910564"/>
              <a:gd name="connsiteY4" fmla="*/ 132736 h 737420"/>
              <a:gd name="connsiteX5" fmla="*/ 1471866 w 1910564"/>
              <a:gd name="connsiteY5" fmla="*/ 103239 h 737420"/>
              <a:gd name="connsiteX6" fmla="*/ 1427620 w 1910564"/>
              <a:gd name="connsiteY6" fmla="*/ 73742 h 737420"/>
              <a:gd name="connsiteX7" fmla="*/ 1324382 w 1910564"/>
              <a:gd name="connsiteY7" fmla="*/ 44245 h 737420"/>
              <a:gd name="connsiteX8" fmla="*/ 778691 w 1910564"/>
              <a:gd name="connsiteY8" fmla="*/ 29497 h 737420"/>
              <a:gd name="connsiteX9" fmla="*/ 350988 w 1910564"/>
              <a:gd name="connsiteY9" fmla="*/ 0 h 737420"/>
              <a:gd name="connsiteX10" fmla="*/ 56020 w 1910564"/>
              <a:gd name="connsiteY10" fmla="*/ 14749 h 737420"/>
              <a:gd name="connsiteX11" fmla="*/ 41272 w 1910564"/>
              <a:gd name="connsiteY11" fmla="*/ 191729 h 737420"/>
              <a:gd name="connsiteX12" fmla="*/ 85517 w 1910564"/>
              <a:gd name="connsiteY12" fmla="*/ 221226 h 737420"/>
              <a:gd name="connsiteX13" fmla="*/ 100266 w 1910564"/>
              <a:gd name="connsiteY13" fmla="*/ 294968 h 737420"/>
              <a:gd name="connsiteX14" fmla="*/ 115014 w 1910564"/>
              <a:gd name="connsiteY14" fmla="*/ 589936 h 737420"/>
              <a:gd name="connsiteX15" fmla="*/ 144511 w 1910564"/>
              <a:gd name="connsiteY15" fmla="*/ 634181 h 737420"/>
              <a:gd name="connsiteX16" fmla="*/ 291995 w 1910564"/>
              <a:gd name="connsiteY16" fmla="*/ 722671 h 737420"/>
              <a:gd name="connsiteX17" fmla="*/ 468975 w 1910564"/>
              <a:gd name="connsiteY17" fmla="*/ 737420 h 737420"/>
              <a:gd name="connsiteX18" fmla="*/ 1501362 w 1910564"/>
              <a:gd name="connsiteY18" fmla="*/ 722671 h 737420"/>
              <a:gd name="connsiteX19" fmla="*/ 1634098 w 1910564"/>
              <a:gd name="connsiteY19" fmla="*/ 663678 h 737420"/>
              <a:gd name="connsiteX20" fmla="*/ 1722588 w 1910564"/>
              <a:gd name="connsiteY20" fmla="*/ 634181 h 737420"/>
              <a:gd name="connsiteX21" fmla="*/ 1766833 w 1910564"/>
              <a:gd name="connsiteY21" fmla="*/ 604684 h 737420"/>
              <a:gd name="connsiteX22" fmla="*/ 1855324 w 1910564"/>
              <a:gd name="connsiteY22" fmla="*/ 560439 h 737420"/>
              <a:gd name="connsiteX23" fmla="*/ 1884820 w 1910564"/>
              <a:gd name="connsiteY23" fmla="*/ 471949 h 737420"/>
              <a:gd name="connsiteX24" fmla="*/ 1899569 w 1910564"/>
              <a:gd name="connsiteY24" fmla="*/ 427703 h 737420"/>
              <a:gd name="connsiteX25" fmla="*/ 1884820 w 1910564"/>
              <a:gd name="connsiteY25" fmla="*/ 265471 h 737420"/>
              <a:gd name="connsiteX26" fmla="*/ 1796330 w 1910564"/>
              <a:gd name="connsiteY26" fmla="*/ 235974 h 737420"/>
              <a:gd name="connsiteX27" fmla="*/ 1781582 w 1910564"/>
              <a:gd name="connsiteY27" fmla="*/ 221226 h 73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10564" h="737420">
                <a:moveTo>
                  <a:pt x="1884820" y="250723"/>
                </a:moveTo>
                <a:cubicBezTo>
                  <a:pt x="1855323" y="240891"/>
                  <a:pt x="1824140" y="235131"/>
                  <a:pt x="1796330" y="221226"/>
                </a:cubicBezTo>
                <a:cubicBezTo>
                  <a:pt x="1719206" y="182664"/>
                  <a:pt x="1758665" y="197061"/>
                  <a:pt x="1678343" y="176981"/>
                </a:cubicBezTo>
                <a:cubicBezTo>
                  <a:pt x="1663595" y="167149"/>
                  <a:pt x="1650390" y="154466"/>
                  <a:pt x="1634098" y="147484"/>
                </a:cubicBezTo>
                <a:cubicBezTo>
                  <a:pt x="1615467" y="139499"/>
                  <a:pt x="1594594" y="138305"/>
                  <a:pt x="1575104" y="132736"/>
                </a:cubicBezTo>
                <a:cubicBezTo>
                  <a:pt x="1426986" y="90416"/>
                  <a:pt x="1656301" y="149347"/>
                  <a:pt x="1471866" y="103239"/>
                </a:cubicBezTo>
                <a:cubicBezTo>
                  <a:pt x="1457117" y="93407"/>
                  <a:pt x="1443474" y="81669"/>
                  <a:pt x="1427620" y="73742"/>
                </a:cubicBezTo>
                <a:cubicBezTo>
                  <a:pt x="1412929" y="66397"/>
                  <a:pt x="1334851" y="44756"/>
                  <a:pt x="1324382" y="44245"/>
                </a:cubicBezTo>
                <a:cubicBezTo>
                  <a:pt x="1142635" y="35379"/>
                  <a:pt x="960588" y="34413"/>
                  <a:pt x="778691" y="29497"/>
                </a:cubicBezTo>
                <a:cubicBezTo>
                  <a:pt x="629761" y="14604"/>
                  <a:pt x="507082" y="0"/>
                  <a:pt x="350988" y="0"/>
                </a:cubicBezTo>
                <a:cubicBezTo>
                  <a:pt x="252542" y="0"/>
                  <a:pt x="154343" y="9833"/>
                  <a:pt x="56020" y="14749"/>
                </a:cubicBezTo>
                <a:cubicBezTo>
                  <a:pt x="11612" y="81362"/>
                  <a:pt x="0" y="78229"/>
                  <a:pt x="41272" y="191729"/>
                </a:cubicBezTo>
                <a:cubicBezTo>
                  <a:pt x="47329" y="208387"/>
                  <a:pt x="70769" y="211394"/>
                  <a:pt x="85517" y="221226"/>
                </a:cubicBezTo>
                <a:cubicBezTo>
                  <a:pt x="90433" y="245807"/>
                  <a:pt x="98267" y="269980"/>
                  <a:pt x="100266" y="294968"/>
                </a:cubicBezTo>
                <a:cubicBezTo>
                  <a:pt x="108117" y="393100"/>
                  <a:pt x="102281" y="492317"/>
                  <a:pt x="115014" y="589936"/>
                </a:cubicBezTo>
                <a:cubicBezTo>
                  <a:pt x="117307" y="607512"/>
                  <a:pt x="131171" y="622509"/>
                  <a:pt x="144511" y="634181"/>
                </a:cubicBezTo>
                <a:cubicBezTo>
                  <a:pt x="152458" y="641135"/>
                  <a:pt x="262590" y="717157"/>
                  <a:pt x="291995" y="722671"/>
                </a:cubicBezTo>
                <a:cubicBezTo>
                  <a:pt x="350179" y="733581"/>
                  <a:pt x="409982" y="732504"/>
                  <a:pt x="468975" y="737420"/>
                </a:cubicBezTo>
                <a:cubicBezTo>
                  <a:pt x="813104" y="732504"/>
                  <a:pt x="1157466" y="736246"/>
                  <a:pt x="1501362" y="722671"/>
                </a:cubicBezTo>
                <a:cubicBezTo>
                  <a:pt x="1597742" y="718866"/>
                  <a:pt x="1569071" y="692579"/>
                  <a:pt x="1634098" y="663678"/>
                </a:cubicBezTo>
                <a:cubicBezTo>
                  <a:pt x="1662510" y="651050"/>
                  <a:pt x="1722588" y="634181"/>
                  <a:pt x="1722588" y="634181"/>
                </a:cubicBezTo>
                <a:cubicBezTo>
                  <a:pt x="1737336" y="624349"/>
                  <a:pt x="1750979" y="612611"/>
                  <a:pt x="1766833" y="604684"/>
                </a:cubicBezTo>
                <a:cubicBezTo>
                  <a:pt x="1888961" y="543620"/>
                  <a:pt x="1728515" y="644978"/>
                  <a:pt x="1855324" y="560439"/>
                </a:cubicBezTo>
                <a:lnTo>
                  <a:pt x="1884820" y="471949"/>
                </a:lnTo>
                <a:lnTo>
                  <a:pt x="1899569" y="427703"/>
                </a:lnTo>
                <a:cubicBezTo>
                  <a:pt x="1894653" y="373626"/>
                  <a:pt x="1910564" y="313281"/>
                  <a:pt x="1884820" y="265471"/>
                </a:cubicBezTo>
                <a:cubicBezTo>
                  <a:pt x="1870079" y="238095"/>
                  <a:pt x="1818316" y="257960"/>
                  <a:pt x="1796330" y="235974"/>
                </a:cubicBezTo>
                <a:lnTo>
                  <a:pt x="1781582" y="221226"/>
                </a:ln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300163" y="2043113"/>
            <a:ext cx="804862" cy="815975"/>
          </a:xfrm>
          <a:custGeom>
            <a:avLst/>
            <a:gdLst>
              <a:gd name="connsiteX0" fmla="*/ 203566 w 804662"/>
              <a:gd name="connsiteY0" fmla="*/ 7374 h 817154"/>
              <a:gd name="connsiteX1" fmla="*/ 262560 w 804662"/>
              <a:gd name="connsiteY1" fmla="*/ 36871 h 817154"/>
              <a:gd name="connsiteX2" fmla="*/ 646018 w 804662"/>
              <a:gd name="connsiteY2" fmla="*/ 66367 h 817154"/>
              <a:gd name="connsiteX3" fmla="*/ 675515 w 804662"/>
              <a:gd name="connsiteY3" fmla="*/ 110613 h 817154"/>
              <a:gd name="connsiteX4" fmla="*/ 705012 w 804662"/>
              <a:gd name="connsiteY4" fmla="*/ 420329 h 817154"/>
              <a:gd name="connsiteX5" fmla="*/ 778754 w 804662"/>
              <a:gd name="connsiteY5" fmla="*/ 523567 h 817154"/>
              <a:gd name="connsiteX6" fmla="*/ 764005 w 804662"/>
              <a:gd name="connsiteY6" fmla="*/ 774290 h 817154"/>
              <a:gd name="connsiteX7" fmla="*/ 631270 w 804662"/>
              <a:gd name="connsiteY7" fmla="*/ 789038 h 817154"/>
              <a:gd name="connsiteX8" fmla="*/ 306805 w 804662"/>
              <a:gd name="connsiteY8" fmla="*/ 803787 h 817154"/>
              <a:gd name="connsiteX9" fmla="*/ 247812 w 804662"/>
              <a:gd name="connsiteY9" fmla="*/ 81116 h 817154"/>
              <a:gd name="connsiteX10" fmla="*/ 203566 w 804662"/>
              <a:gd name="connsiteY10" fmla="*/ 7374 h 81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662" h="817154">
                <a:moveTo>
                  <a:pt x="203566" y="7374"/>
                </a:moveTo>
                <a:cubicBezTo>
                  <a:pt x="206024" y="0"/>
                  <a:pt x="240767" y="33965"/>
                  <a:pt x="262560" y="36871"/>
                </a:cubicBezTo>
                <a:cubicBezTo>
                  <a:pt x="389632" y="53814"/>
                  <a:pt x="646018" y="66367"/>
                  <a:pt x="646018" y="66367"/>
                </a:cubicBezTo>
                <a:cubicBezTo>
                  <a:pt x="655850" y="81116"/>
                  <a:pt x="667588" y="94759"/>
                  <a:pt x="675515" y="110613"/>
                </a:cubicBezTo>
                <a:cubicBezTo>
                  <a:pt x="715723" y="191030"/>
                  <a:pt x="704027" y="412449"/>
                  <a:pt x="705012" y="420329"/>
                </a:cubicBezTo>
                <a:cubicBezTo>
                  <a:pt x="716982" y="516087"/>
                  <a:pt x="716233" y="502728"/>
                  <a:pt x="778754" y="523567"/>
                </a:cubicBezTo>
                <a:cubicBezTo>
                  <a:pt x="773838" y="607141"/>
                  <a:pt x="804662" y="701107"/>
                  <a:pt x="764005" y="774290"/>
                </a:cubicBezTo>
                <a:cubicBezTo>
                  <a:pt x="742385" y="813205"/>
                  <a:pt x="675695" y="786172"/>
                  <a:pt x="631270" y="789038"/>
                </a:cubicBezTo>
                <a:cubicBezTo>
                  <a:pt x="523228" y="796009"/>
                  <a:pt x="414960" y="798871"/>
                  <a:pt x="306805" y="803787"/>
                </a:cubicBezTo>
                <a:cubicBezTo>
                  <a:pt x="0" y="742423"/>
                  <a:pt x="247812" y="817154"/>
                  <a:pt x="247812" y="81116"/>
                </a:cubicBezTo>
                <a:cubicBezTo>
                  <a:pt x="247812" y="60846"/>
                  <a:pt x="201108" y="14748"/>
                  <a:pt x="203566" y="737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131888" y="2020888"/>
            <a:ext cx="673100" cy="914400"/>
          </a:xfrm>
          <a:custGeom>
            <a:avLst/>
            <a:gdLst>
              <a:gd name="connsiteX0" fmla="*/ 519835 w 672577"/>
              <a:gd name="connsiteY0" fmla="*/ 73742 h 914400"/>
              <a:gd name="connsiteX1" fmla="*/ 490339 w 672577"/>
              <a:gd name="connsiteY1" fmla="*/ 29497 h 914400"/>
              <a:gd name="connsiteX2" fmla="*/ 401848 w 672577"/>
              <a:gd name="connsiteY2" fmla="*/ 0 h 914400"/>
              <a:gd name="connsiteX3" fmla="*/ 195371 w 672577"/>
              <a:gd name="connsiteY3" fmla="*/ 14748 h 914400"/>
              <a:gd name="connsiteX4" fmla="*/ 136377 w 672577"/>
              <a:gd name="connsiteY4" fmla="*/ 103239 h 914400"/>
              <a:gd name="connsiteX5" fmla="*/ 92132 w 672577"/>
              <a:gd name="connsiteY5" fmla="*/ 191729 h 914400"/>
              <a:gd name="connsiteX6" fmla="*/ 47887 w 672577"/>
              <a:gd name="connsiteY6" fmla="*/ 280219 h 914400"/>
              <a:gd name="connsiteX7" fmla="*/ 18390 w 672577"/>
              <a:gd name="connsiteY7" fmla="*/ 368710 h 914400"/>
              <a:gd name="connsiteX8" fmla="*/ 3642 w 672577"/>
              <a:gd name="connsiteY8" fmla="*/ 412955 h 914400"/>
              <a:gd name="connsiteX9" fmla="*/ 18390 w 672577"/>
              <a:gd name="connsiteY9" fmla="*/ 884903 h 914400"/>
              <a:gd name="connsiteX10" fmla="*/ 62635 w 672577"/>
              <a:gd name="connsiteY10" fmla="*/ 914400 h 914400"/>
              <a:gd name="connsiteX11" fmla="*/ 387100 w 672577"/>
              <a:gd name="connsiteY11" fmla="*/ 899652 h 914400"/>
              <a:gd name="connsiteX12" fmla="*/ 431345 w 672577"/>
              <a:gd name="connsiteY12" fmla="*/ 884903 h 914400"/>
              <a:gd name="connsiteX13" fmla="*/ 460842 w 672577"/>
              <a:gd name="connsiteY13" fmla="*/ 840658 h 914400"/>
              <a:gd name="connsiteX14" fmla="*/ 505087 w 672577"/>
              <a:gd name="connsiteY14" fmla="*/ 811161 h 914400"/>
              <a:gd name="connsiteX15" fmla="*/ 519835 w 672577"/>
              <a:gd name="connsiteY15" fmla="*/ 766916 h 914400"/>
              <a:gd name="connsiteX16" fmla="*/ 608326 w 672577"/>
              <a:gd name="connsiteY16" fmla="*/ 722671 h 914400"/>
              <a:gd name="connsiteX17" fmla="*/ 608326 w 672577"/>
              <a:gd name="connsiteY17" fmla="*/ 191729 h 914400"/>
              <a:gd name="connsiteX18" fmla="*/ 549332 w 672577"/>
              <a:gd name="connsiteY18" fmla="*/ 58994 h 914400"/>
              <a:gd name="connsiteX19" fmla="*/ 519835 w 672577"/>
              <a:gd name="connsiteY19" fmla="*/ 73742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2577" h="914400">
                <a:moveTo>
                  <a:pt x="519835" y="73742"/>
                </a:moveTo>
                <a:cubicBezTo>
                  <a:pt x="510003" y="68826"/>
                  <a:pt x="505370" y="38891"/>
                  <a:pt x="490339" y="29497"/>
                </a:cubicBezTo>
                <a:cubicBezTo>
                  <a:pt x="463973" y="13018"/>
                  <a:pt x="401848" y="0"/>
                  <a:pt x="401848" y="0"/>
                </a:cubicBezTo>
                <a:lnTo>
                  <a:pt x="195371" y="14748"/>
                </a:lnTo>
                <a:cubicBezTo>
                  <a:pt x="162331" y="27597"/>
                  <a:pt x="136377" y="103239"/>
                  <a:pt x="136377" y="103239"/>
                </a:cubicBezTo>
                <a:cubicBezTo>
                  <a:pt x="99308" y="214450"/>
                  <a:pt x="149312" y="77369"/>
                  <a:pt x="92132" y="191729"/>
                </a:cubicBezTo>
                <a:cubicBezTo>
                  <a:pt x="31071" y="313851"/>
                  <a:pt x="132422" y="153419"/>
                  <a:pt x="47887" y="280219"/>
                </a:cubicBezTo>
                <a:lnTo>
                  <a:pt x="18390" y="368710"/>
                </a:lnTo>
                <a:lnTo>
                  <a:pt x="3642" y="412955"/>
                </a:lnTo>
                <a:cubicBezTo>
                  <a:pt x="8558" y="570271"/>
                  <a:pt x="0" y="728588"/>
                  <a:pt x="18390" y="884903"/>
                </a:cubicBezTo>
                <a:cubicBezTo>
                  <a:pt x="20461" y="902507"/>
                  <a:pt x="44924" y="913692"/>
                  <a:pt x="62635" y="914400"/>
                </a:cubicBezTo>
                <a:lnTo>
                  <a:pt x="387100" y="899652"/>
                </a:lnTo>
                <a:cubicBezTo>
                  <a:pt x="401848" y="894736"/>
                  <a:pt x="419206" y="894615"/>
                  <a:pt x="431345" y="884903"/>
                </a:cubicBezTo>
                <a:cubicBezTo>
                  <a:pt x="445186" y="873830"/>
                  <a:pt x="448308" y="853192"/>
                  <a:pt x="460842" y="840658"/>
                </a:cubicBezTo>
                <a:cubicBezTo>
                  <a:pt x="473376" y="828124"/>
                  <a:pt x="490339" y="820993"/>
                  <a:pt x="505087" y="811161"/>
                </a:cubicBezTo>
                <a:cubicBezTo>
                  <a:pt x="510003" y="796413"/>
                  <a:pt x="510123" y="779055"/>
                  <a:pt x="519835" y="766916"/>
                </a:cubicBezTo>
                <a:cubicBezTo>
                  <a:pt x="540628" y="740925"/>
                  <a:pt x="579179" y="732387"/>
                  <a:pt x="608326" y="722671"/>
                </a:cubicBezTo>
                <a:cubicBezTo>
                  <a:pt x="672577" y="529915"/>
                  <a:pt x="642569" y="636891"/>
                  <a:pt x="608326" y="191729"/>
                </a:cubicBezTo>
                <a:cubicBezTo>
                  <a:pt x="606701" y="170599"/>
                  <a:pt x="576991" y="81121"/>
                  <a:pt x="549332" y="58994"/>
                </a:cubicBezTo>
                <a:cubicBezTo>
                  <a:pt x="537193" y="49282"/>
                  <a:pt x="529667" y="78658"/>
                  <a:pt x="519835" y="73742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241550" y="2659063"/>
            <a:ext cx="2301875" cy="1308100"/>
          </a:xfrm>
          <a:custGeom>
            <a:avLst/>
            <a:gdLst>
              <a:gd name="connsiteX0" fmla="*/ 1032387 w 2300940"/>
              <a:gd name="connsiteY0" fmla="*/ 114031 h 1308650"/>
              <a:gd name="connsiteX1" fmla="*/ 309716 w 2300940"/>
              <a:gd name="connsiteY1" fmla="*/ 143528 h 1308650"/>
              <a:gd name="connsiteX2" fmla="*/ 191729 w 2300940"/>
              <a:gd name="connsiteY2" fmla="*/ 173024 h 1308650"/>
              <a:gd name="connsiteX3" fmla="*/ 132735 w 2300940"/>
              <a:gd name="connsiteY3" fmla="*/ 187773 h 1308650"/>
              <a:gd name="connsiteX4" fmla="*/ 88490 w 2300940"/>
              <a:gd name="connsiteY4" fmla="*/ 232018 h 1308650"/>
              <a:gd name="connsiteX5" fmla="*/ 29497 w 2300940"/>
              <a:gd name="connsiteY5" fmla="*/ 379502 h 1308650"/>
              <a:gd name="connsiteX6" fmla="*/ 0 w 2300940"/>
              <a:gd name="connsiteY6" fmla="*/ 482740 h 1308650"/>
              <a:gd name="connsiteX7" fmla="*/ 14748 w 2300940"/>
              <a:gd name="connsiteY7" fmla="*/ 748211 h 1308650"/>
              <a:gd name="connsiteX8" fmla="*/ 44245 w 2300940"/>
              <a:gd name="connsiteY8" fmla="*/ 792457 h 1308650"/>
              <a:gd name="connsiteX9" fmla="*/ 176980 w 2300940"/>
              <a:gd name="connsiteY9" fmla="*/ 866199 h 1308650"/>
              <a:gd name="connsiteX10" fmla="*/ 280219 w 2300940"/>
              <a:gd name="connsiteY10" fmla="*/ 939940 h 1308650"/>
              <a:gd name="connsiteX11" fmla="*/ 353961 w 2300940"/>
              <a:gd name="connsiteY11" fmla="*/ 954689 h 1308650"/>
              <a:gd name="connsiteX12" fmla="*/ 398206 w 2300940"/>
              <a:gd name="connsiteY12" fmla="*/ 969437 h 1308650"/>
              <a:gd name="connsiteX13" fmla="*/ 560439 w 2300940"/>
              <a:gd name="connsiteY13" fmla="*/ 1028431 h 1308650"/>
              <a:gd name="connsiteX14" fmla="*/ 678426 w 2300940"/>
              <a:gd name="connsiteY14" fmla="*/ 1072676 h 1308650"/>
              <a:gd name="connsiteX15" fmla="*/ 752168 w 2300940"/>
              <a:gd name="connsiteY15" fmla="*/ 1087424 h 1308650"/>
              <a:gd name="connsiteX16" fmla="*/ 811161 w 2300940"/>
              <a:gd name="connsiteY16" fmla="*/ 1102173 h 1308650"/>
              <a:gd name="connsiteX17" fmla="*/ 855406 w 2300940"/>
              <a:gd name="connsiteY17" fmla="*/ 1131669 h 1308650"/>
              <a:gd name="connsiteX18" fmla="*/ 929148 w 2300940"/>
              <a:gd name="connsiteY18" fmla="*/ 1146418 h 1308650"/>
              <a:gd name="connsiteX19" fmla="*/ 973393 w 2300940"/>
              <a:gd name="connsiteY19" fmla="*/ 1161166 h 1308650"/>
              <a:gd name="connsiteX20" fmla="*/ 1032387 w 2300940"/>
              <a:gd name="connsiteY20" fmla="*/ 1175915 h 1308650"/>
              <a:gd name="connsiteX21" fmla="*/ 1076632 w 2300940"/>
              <a:gd name="connsiteY21" fmla="*/ 1205411 h 1308650"/>
              <a:gd name="connsiteX22" fmla="*/ 1253613 w 2300940"/>
              <a:gd name="connsiteY22" fmla="*/ 1234908 h 1308650"/>
              <a:gd name="connsiteX23" fmla="*/ 1327355 w 2300940"/>
              <a:gd name="connsiteY23" fmla="*/ 1249657 h 1308650"/>
              <a:gd name="connsiteX24" fmla="*/ 1371600 w 2300940"/>
              <a:gd name="connsiteY24" fmla="*/ 1264405 h 1308650"/>
              <a:gd name="connsiteX25" fmla="*/ 1489587 w 2300940"/>
              <a:gd name="connsiteY25" fmla="*/ 1279153 h 1308650"/>
              <a:gd name="connsiteX26" fmla="*/ 1637071 w 2300940"/>
              <a:gd name="connsiteY26" fmla="*/ 1308650 h 1308650"/>
              <a:gd name="connsiteX27" fmla="*/ 2020529 w 2300940"/>
              <a:gd name="connsiteY27" fmla="*/ 1293902 h 1308650"/>
              <a:gd name="connsiteX28" fmla="*/ 2109019 w 2300940"/>
              <a:gd name="connsiteY28" fmla="*/ 1220160 h 1308650"/>
              <a:gd name="connsiteX29" fmla="*/ 2123768 w 2300940"/>
              <a:gd name="connsiteY29" fmla="*/ 1175915 h 1308650"/>
              <a:gd name="connsiteX30" fmla="*/ 2138516 w 2300940"/>
              <a:gd name="connsiteY30" fmla="*/ 1116921 h 1308650"/>
              <a:gd name="connsiteX31" fmla="*/ 2227006 w 2300940"/>
              <a:gd name="connsiteY31" fmla="*/ 1057928 h 1308650"/>
              <a:gd name="connsiteX32" fmla="*/ 2227006 w 2300940"/>
              <a:gd name="connsiteY32" fmla="*/ 423747 h 1308650"/>
              <a:gd name="connsiteX33" fmla="*/ 2123768 w 2300940"/>
              <a:gd name="connsiteY33" fmla="*/ 305760 h 1308650"/>
              <a:gd name="connsiteX34" fmla="*/ 2035277 w 2300940"/>
              <a:gd name="connsiteY34" fmla="*/ 276263 h 1308650"/>
              <a:gd name="connsiteX35" fmla="*/ 1445342 w 2300940"/>
              <a:gd name="connsiteY35" fmla="*/ 232018 h 1308650"/>
              <a:gd name="connsiteX36" fmla="*/ 1415845 w 2300940"/>
              <a:gd name="connsiteY36" fmla="*/ 143528 h 1308650"/>
              <a:gd name="connsiteX37" fmla="*/ 1327355 w 2300940"/>
              <a:gd name="connsiteY37" fmla="*/ 84534 h 1308650"/>
              <a:gd name="connsiteX38" fmla="*/ 1238864 w 2300940"/>
              <a:gd name="connsiteY38" fmla="*/ 40289 h 1308650"/>
              <a:gd name="connsiteX39" fmla="*/ 1194619 w 2300940"/>
              <a:gd name="connsiteY39" fmla="*/ 10792 h 1308650"/>
              <a:gd name="connsiteX40" fmla="*/ 988142 w 2300940"/>
              <a:gd name="connsiteY40" fmla="*/ 25540 h 1308650"/>
              <a:gd name="connsiteX41" fmla="*/ 914400 w 2300940"/>
              <a:gd name="connsiteY41" fmla="*/ 99282 h 1308650"/>
              <a:gd name="connsiteX42" fmla="*/ 870155 w 2300940"/>
              <a:gd name="connsiteY42" fmla="*/ 114031 h 130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300940" h="1308650">
                <a:moveTo>
                  <a:pt x="1032387" y="114031"/>
                </a:moveTo>
                <a:lnTo>
                  <a:pt x="309716" y="143528"/>
                </a:lnTo>
                <a:cubicBezTo>
                  <a:pt x="253884" y="146630"/>
                  <a:pt x="239194" y="159463"/>
                  <a:pt x="191729" y="173024"/>
                </a:cubicBezTo>
                <a:cubicBezTo>
                  <a:pt x="172239" y="178593"/>
                  <a:pt x="152400" y="182857"/>
                  <a:pt x="132735" y="187773"/>
                </a:cubicBezTo>
                <a:cubicBezTo>
                  <a:pt x="117987" y="202521"/>
                  <a:pt x="100613" y="215046"/>
                  <a:pt x="88490" y="232018"/>
                </a:cubicBezTo>
                <a:cubicBezTo>
                  <a:pt x="61361" y="269998"/>
                  <a:pt x="42931" y="339201"/>
                  <a:pt x="29497" y="379502"/>
                </a:cubicBezTo>
                <a:cubicBezTo>
                  <a:pt x="8335" y="442990"/>
                  <a:pt x="18523" y="408648"/>
                  <a:pt x="0" y="482740"/>
                </a:cubicBezTo>
                <a:cubicBezTo>
                  <a:pt x="4916" y="571230"/>
                  <a:pt x="2214" y="660475"/>
                  <a:pt x="14748" y="748211"/>
                </a:cubicBezTo>
                <a:cubicBezTo>
                  <a:pt x="17255" y="765758"/>
                  <a:pt x="30905" y="780785"/>
                  <a:pt x="44245" y="792457"/>
                </a:cubicBezTo>
                <a:cubicBezTo>
                  <a:pt x="106658" y="847069"/>
                  <a:pt x="116212" y="845942"/>
                  <a:pt x="176980" y="866199"/>
                </a:cubicBezTo>
                <a:cubicBezTo>
                  <a:pt x="180373" y="868744"/>
                  <a:pt x="265840" y="934548"/>
                  <a:pt x="280219" y="939940"/>
                </a:cubicBezTo>
                <a:cubicBezTo>
                  <a:pt x="303690" y="948742"/>
                  <a:pt x="329642" y="948609"/>
                  <a:pt x="353961" y="954689"/>
                </a:cubicBezTo>
                <a:cubicBezTo>
                  <a:pt x="369043" y="958460"/>
                  <a:pt x="383458" y="964521"/>
                  <a:pt x="398206" y="969437"/>
                </a:cubicBezTo>
                <a:cubicBezTo>
                  <a:pt x="479592" y="1023695"/>
                  <a:pt x="417457" y="989436"/>
                  <a:pt x="560439" y="1028431"/>
                </a:cubicBezTo>
                <a:cubicBezTo>
                  <a:pt x="665539" y="1057094"/>
                  <a:pt x="529387" y="1027965"/>
                  <a:pt x="678426" y="1072676"/>
                </a:cubicBezTo>
                <a:cubicBezTo>
                  <a:pt x="702436" y="1079879"/>
                  <a:pt x="727698" y="1081986"/>
                  <a:pt x="752168" y="1087424"/>
                </a:cubicBezTo>
                <a:cubicBezTo>
                  <a:pt x="771955" y="1091821"/>
                  <a:pt x="791497" y="1097257"/>
                  <a:pt x="811161" y="1102173"/>
                </a:cubicBezTo>
                <a:cubicBezTo>
                  <a:pt x="825909" y="1112005"/>
                  <a:pt x="838809" y="1125445"/>
                  <a:pt x="855406" y="1131669"/>
                </a:cubicBezTo>
                <a:cubicBezTo>
                  <a:pt x="878877" y="1140471"/>
                  <a:pt x="904829" y="1140338"/>
                  <a:pt x="929148" y="1146418"/>
                </a:cubicBezTo>
                <a:cubicBezTo>
                  <a:pt x="944230" y="1150189"/>
                  <a:pt x="958445" y="1156895"/>
                  <a:pt x="973393" y="1161166"/>
                </a:cubicBezTo>
                <a:cubicBezTo>
                  <a:pt x="992883" y="1166735"/>
                  <a:pt x="1012722" y="1170999"/>
                  <a:pt x="1032387" y="1175915"/>
                </a:cubicBezTo>
                <a:cubicBezTo>
                  <a:pt x="1047135" y="1185747"/>
                  <a:pt x="1060035" y="1199187"/>
                  <a:pt x="1076632" y="1205411"/>
                </a:cubicBezTo>
                <a:cubicBezTo>
                  <a:pt x="1104444" y="1215841"/>
                  <a:pt x="1236522" y="1232059"/>
                  <a:pt x="1253613" y="1234908"/>
                </a:cubicBezTo>
                <a:cubicBezTo>
                  <a:pt x="1278339" y="1239029"/>
                  <a:pt x="1303036" y="1243577"/>
                  <a:pt x="1327355" y="1249657"/>
                </a:cubicBezTo>
                <a:cubicBezTo>
                  <a:pt x="1342437" y="1253428"/>
                  <a:pt x="1356305" y="1261624"/>
                  <a:pt x="1371600" y="1264405"/>
                </a:cubicBezTo>
                <a:cubicBezTo>
                  <a:pt x="1410596" y="1271495"/>
                  <a:pt x="1450258" y="1274237"/>
                  <a:pt x="1489587" y="1279153"/>
                </a:cubicBezTo>
                <a:cubicBezTo>
                  <a:pt x="1528573" y="1288900"/>
                  <a:pt x="1600903" y="1308650"/>
                  <a:pt x="1637071" y="1308650"/>
                </a:cubicBezTo>
                <a:cubicBezTo>
                  <a:pt x="1764985" y="1308650"/>
                  <a:pt x="1892710" y="1298818"/>
                  <a:pt x="2020529" y="1293902"/>
                </a:cubicBezTo>
                <a:cubicBezTo>
                  <a:pt x="2053177" y="1272137"/>
                  <a:pt x="2086307" y="1254227"/>
                  <a:pt x="2109019" y="1220160"/>
                </a:cubicBezTo>
                <a:cubicBezTo>
                  <a:pt x="2117643" y="1207225"/>
                  <a:pt x="2119497" y="1190863"/>
                  <a:pt x="2123768" y="1175915"/>
                </a:cubicBezTo>
                <a:cubicBezTo>
                  <a:pt x="2129337" y="1156425"/>
                  <a:pt x="2125168" y="1132176"/>
                  <a:pt x="2138516" y="1116921"/>
                </a:cubicBezTo>
                <a:cubicBezTo>
                  <a:pt x="2161860" y="1090242"/>
                  <a:pt x="2227006" y="1057928"/>
                  <a:pt x="2227006" y="1057928"/>
                </a:cubicBezTo>
                <a:cubicBezTo>
                  <a:pt x="2300940" y="836131"/>
                  <a:pt x="2280358" y="914583"/>
                  <a:pt x="2227006" y="423747"/>
                </a:cubicBezTo>
                <a:cubicBezTo>
                  <a:pt x="2222452" y="381848"/>
                  <a:pt x="2165374" y="324252"/>
                  <a:pt x="2123768" y="305760"/>
                </a:cubicBezTo>
                <a:cubicBezTo>
                  <a:pt x="2095355" y="293132"/>
                  <a:pt x="2035277" y="276263"/>
                  <a:pt x="2035277" y="276263"/>
                </a:cubicBezTo>
                <a:cubicBezTo>
                  <a:pt x="1822455" y="134380"/>
                  <a:pt x="2185063" y="364788"/>
                  <a:pt x="1445342" y="232018"/>
                </a:cubicBezTo>
                <a:cubicBezTo>
                  <a:pt x="1414739" y="226525"/>
                  <a:pt x="1437830" y="165514"/>
                  <a:pt x="1415845" y="143528"/>
                </a:cubicBezTo>
                <a:cubicBezTo>
                  <a:pt x="1360607" y="88289"/>
                  <a:pt x="1391387" y="105878"/>
                  <a:pt x="1327355" y="84534"/>
                </a:cubicBezTo>
                <a:cubicBezTo>
                  <a:pt x="1200556" y="0"/>
                  <a:pt x="1360986" y="101349"/>
                  <a:pt x="1238864" y="40289"/>
                </a:cubicBezTo>
                <a:cubicBezTo>
                  <a:pt x="1223010" y="32362"/>
                  <a:pt x="1209367" y="20624"/>
                  <a:pt x="1194619" y="10792"/>
                </a:cubicBezTo>
                <a:cubicBezTo>
                  <a:pt x="1125793" y="15708"/>
                  <a:pt x="1056093" y="13549"/>
                  <a:pt x="988142" y="25540"/>
                </a:cubicBezTo>
                <a:cubicBezTo>
                  <a:pt x="931376" y="35557"/>
                  <a:pt x="951502" y="69601"/>
                  <a:pt x="914400" y="99282"/>
                </a:cubicBezTo>
                <a:cubicBezTo>
                  <a:pt x="902261" y="108994"/>
                  <a:pt x="870155" y="114031"/>
                  <a:pt x="870155" y="114031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06375" y="1958975"/>
            <a:ext cx="1120775" cy="1609725"/>
          </a:xfrm>
          <a:custGeom>
            <a:avLst/>
            <a:gdLst>
              <a:gd name="connsiteX0" fmla="*/ 943897 w 1120878"/>
              <a:gd name="connsiteY0" fmla="*/ 902639 h 1610562"/>
              <a:gd name="connsiteX1" fmla="*/ 899652 w 1120878"/>
              <a:gd name="connsiteY1" fmla="*/ 887891 h 1610562"/>
              <a:gd name="connsiteX2" fmla="*/ 884904 w 1120878"/>
              <a:gd name="connsiteY2" fmla="*/ 843646 h 1610562"/>
              <a:gd name="connsiteX3" fmla="*/ 899652 w 1120878"/>
              <a:gd name="connsiteY3" fmla="*/ 607671 h 1610562"/>
              <a:gd name="connsiteX4" fmla="*/ 884904 w 1120878"/>
              <a:gd name="connsiteY4" fmla="*/ 238962 h 1610562"/>
              <a:gd name="connsiteX5" fmla="*/ 870155 w 1120878"/>
              <a:gd name="connsiteY5" fmla="*/ 194717 h 1610562"/>
              <a:gd name="connsiteX6" fmla="*/ 781665 w 1120878"/>
              <a:gd name="connsiteY6" fmla="*/ 165220 h 1610562"/>
              <a:gd name="connsiteX7" fmla="*/ 678426 w 1120878"/>
              <a:gd name="connsiteY7" fmla="*/ 120975 h 1610562"/>
              <a:gd name="connsiteX8" fmla="*/ 530942 w 1120878"/>
              <a:gd name="connsiteY8" fmla="*/ 61981 h 1610562"/>
              <a:gd name="connsiteX9" fmla="*/ 427704 w 1120878"/>
              <a:gd name="connsiteY9" fmla="*/ 32484 h 1610562"/>
              <a:gd name="connsiteX10" fmla="*/ 339213 w 1120878"/>
              <a:gd name="connsiteY10" fmla="*/ 2987 h 1610562"/>
              <a:gd name="connsiteX11" fmla="*/ 191729 w 1120878"/>
              <a:gd name="connsiteY11" fmla="*/ 17736 h 1610562"/>
              <a:gd name="connsiteX12" fmla="*/ 117988 w 1120878"/>
              <a:gd name="connsiteY12" fmla="*/ 165220 h 1610562"/>
              <a:gd name="connsiteX13" fmla="*/ 88491 w 1120878"/>
              <a:gd name="connsiteY13" fmla="*/ 268458 h 1610562"/>
              <a:gd name="connsiteX14" fmla="*/ 58994 w 1120878"/>
              <a:gd name="connsiteY14" fmla="*/ 356949 h 1610562"/>
              <a:gd name="connsiteX15" fmla="*/ 44246 w 1120878"/>
              <a:gd name="connsiteY15" fmla="*/ 401194 h 1610562"/>
              <a:gd name="connsiteX16" fmla="*/ 0 w 1120878"/>
              <a:gd name="connsiteY16" fmla="*/ 489684 h 1610562"/>
              <a:gd name="connsiteX17" fmla="*/ 14749 w 1120878"/>
              <a:gd name="connsiteY17" fmla="*/ 887891 h 1610562"/>
              <a:gd name="connsiteX18" fmla="*/ 44246 w 1120878"/>
              <a:gd name="connsiteY18" fmla="*/ 976381 h 1610562"/>
              <a:gd name="connsiteX19" fmla="*/ 58994 w 1120878"/>
              <a:gd name="connsiteY19" fmla="*/ 1079620 h 1610562"/>
              <a:gd name="connsiteX20" fmla="*/ 103239 w 1120878"/>
              <a:gd name="connsiteY20" fmla="*/ 1227104 h 1610562"/>
              <a:gd name="connsiteX21" fmla="*/ 117988 w 1120878"/>
              <a:gd name="connsiteY21" fmla="*/ 1345091 h 1610562"/>
              <a:gd name="connsiteX22" fmla="*/ 265471 w 1120878"/>
              <a:gd name="connsiteY22" fmla="*/ 1418833 h 1610562"/>
              <a:gd name="connsiteX23" fmla="*/ 398207 w 1120878"/>
              <a:gd name="connsiteY23" fmla="*/ 1492575 h 1610562"/>
              <a:gd name="connsiteX24" fmla="*/ 442452 w 1120878"/>
              <a:gd name="connsiteY24" fmla="*/ 1536820 h 1610562"/>
              <a:gd name="connsiteX25" fmla="*/ 619433 w 1120878"/>
              <a:gd name="connsiteY25" fmla="*/ 1581065 h 1610562"/>
              <a:gd name="connsiteX26" fmla="*/ 707923 w 1120878"/>
              <a:gd name="connsiteY26" fmla="*/ 1610562 h 1610562"/>
              <a:gd name="connsiteX27" fmla="*/ 988142 w 1120878"/>
              <a:gd name="connsiteY27" fmla="*/ 1595813 h 1610562"/>
              <a:gd name="connsiteX28" fmla="*/ 1032388 w 1120878"/>
              <a:gd name="connsiteY28" fmla="*/ 1581065 h 1610562"/>
              <a:gd name="connsiteX29" fmla="*/ 1076633 w 1120878"/>
              <a:gd name="connsiteY29" fmla="*/ 1551568 h 1610562"/>
              <a:gd name="connsiteX30" fmla="*/ 1120878 w 1120878"/>
              <a:gd name="connsiteY30" fmla="*/ 1463078 h 1610562"/>
              <a:gd name="connsiteX31" fmla="*/ 1076633 w 1120878"/>
              <a:gd name="connsiteY31" fmla="*/ 1197607 h 1610562"/>
              <a:gd name="connsiteX32" fmla="*/ 1047136 w 1120878"/>
              <a:gd name="connsiteY32" fmla="*/ 1153362 h 1610562"/>
              <a:gd name="connsiteX33" fmla="*/ 1032388 w 1120878"/>
              <a:gd name="connsiteY33" fmla="*/ 1109117 h 1610562"/>
              <a:gd name="connsiteX34" fmla="*/ 973394 w 1120878"/>
              <a:gd name="connsiteY34" fmla="*/ 1020626 h 1610562"/>
              <a:gd name="connsiteX35" fmla="*/ 958646 w 1120878"/>
              <a:gd name="connsiteY35" fmla="*/ 976381 h 1610562"/>
              <a:gd name="connsiteX36" fmla="*/ 929149 w 1120878"/>
              <a:gd name="connsiteY36" fmla="*/ 932136 h 1610562"/>
              <a:gd name="connsiteX37" fmla="*/ 943897 w 1120878"/>
              <a:gd name="connsiteY37" fmla="*/ 902639 h 161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0878" h="1610562">
                <a:moveTo>
                  <a:pt x="943897" y="902639"/>
                </a:moveTo>
                <a:cubicBezTo>
                  <a:pt x="938981" y="895265"/>
                  <a:pt x="910645" y="898884"/>
                  <a:pt x="899652" y="887891"/>
                </a:cubicBezTo>
                <a:cubicBezTo>
                  <a:pt x="888659" y="876898"/>
                  <a:pt x="884904" y="859192"/>
                  <a:pt x="884904" y="843646"/>
                </a:cubicBezTo>
                <a:cubicBezTo>
                  <a:pt x="884904" y="764834"/>
                  <a:pt x="894736" y="686329"/>
                  <a:pt x="899652" y="607671"/>
                </a:cubicBezTo>
                <a:cubicBezTo>
                  <a:pt x="894736" y="484768"/>
                  <a:pt x="893668" y="361651"/>
                  <a:pt x="884904" y="238962"/>
                </a:cubicBezTo>
                <a:cubicBezTo>
                  <a:pt x="883796" y="223455"/>
                  <a:pt x="882805" y="203753"/>
                  <a:pt x="870155" y="194717"/>
                </a:cubicBezTo>
                <a:cubicBezTo>
                  <a:pt x="844854" y="176645"/>
                  <a:pt x="809475" y="179125"/>
                  <a:pt x="781665" y="165220"/>
                </a:cubicBezTo>
                <a:cubicBezTo>
                  <a:pt x="585992" y="67384"/>
                  <a:pt x="830342" y="186082"/>
                  <a:pt x="678426" y="120975"/>
                </a:cubicBezTo>
                <a:cubicBezTo>
                  <a:pt x="526519" y="55872"/>
                  <a:pt x="732362" y="129121"/>
                  <a:pt x="530942" y="61981"/>
                </a:cubicBezTo>
                <a:cubicBezTo>
                  <a:pt x="382250" y="12417"/>
                  <a:pt x="612889" y="88040"/>
                  <a:pt x="427704" y="32484"/>
                </a:cubicBezTo>
                <a:cubicBezTo>
                  <a:pt x="397923" y="23549"/>
                  <a:pt x="339213" y="2987"/>
                  <a:pt x="339213" y="2987"/>
                </a:cubicBezTo>
                <a:cubicBezTo>
                  <a:pt x="290052" y="7903"/>
                  <a:pt x="237842" y="0"/>
                  <a:pt x="191729" y="17736"/>
                </a:cubicBezTo>
                <a:cubicBezTo>
                  <a:pt x="151644" y="33153"/>
                  <a:pt x="126397" y="139994"/>
                  <a:pt x="117988" y="165220"/>
                </a:cubicBezTo>
                <a:cubicBezTo>
                  <a:pt x="68410" y="313956"/>
                  <a:pt x="144063" y="83217"/>
                  <a:pt x="88491" y="268458"/>
                </a:cubicBezTo>
                <a:cubicBezTo>
                  <a:pt x="79557" y="298239"/>
                  <a:pt x="68826" y="327452"/>
                  <a:pt x="58994" y="356949"/>
                </a:cubicBezTo>
                <a:cubicBezTo>
                  <a:pt x="54078" y="371697"/>
                  <a:pt x="52869" y="388259"/>
                  <a:pt x="44246" y="401194"/>
                </a:cubicBezTo>
                <a:cubicBezTo>
                  <a:pt x="6125" y="458374"/>
                  <a:pt x="20354" y="428623"/>
                  <a:pt x="0" y="489684"/>
                </a:cubicBezTo>
                <a:cubicBezTo>
                  <a:pt x="4916" y="622420"/>
                  <a:pt x="2723" y="755610"/>
                  <a:pt x="14749" y="887891"/>
                </a:cubicBezTo>
                <a:cubicBezTo>
                  <a:pt x="17564" y="918856"/>
                  <a:pt x="44246" y="976381"/>
                  <a:pt x="44246" y="976381"/>
                </a:cubicBezTo>
                <a:cubicBezTo>
                  <a:pt x="49162" y="1010794"/>
                  <a:pt x="51710" y="1045629"/>
                  <a:pt x="58994" y="1079620"/>
                </a:cubicBezTo>
                <a:cubicBezTo>
                  <a:pt x="69121" y="1126881"/>
                  <a:pt x="87443" y="1179713"/>
                  <a:pt x="103239" y="1227104"/>
                </a:cubicBezTo>
                <a:cubicBezTo>
                  <a:pt x="108155" y="1266433"/>
                  <a:pt x="98017" y="1310855"/>
                  <a:pt x="117988" y="1345091"/>
                </a:cubicBezTo>
                <a:cubicBezTo>
                  <a:pt x="147966" y="1396482"/>
                  <a:pt x="215184" y="1406261"/>
                  <a:pt x="265471" y="1418833"/>
                </a:cubicBezTo>
                <a:cubicBezTo>
                  <a:pt x="366897" y="1486449"/>
                  <a:pt x="320331" y="1466615"/>
                  <a:pt x="398207" y="1492575"/>
                </a:cubicBezTo>
                <a:cubicBezTo>
                  <a:pt x="412955" y="1507323"/>
                  <a:pt x="423464" y="1528189"/>
                  <a:pt x="442452" y="1536820"/>
                </a:cubicBezTo>
                <a:cubicBezTo>
                  <a:pt x="483029" y="1555264"/>
                  <a:pt x="569648" y="1564470"/>
                  <a:pt x="619433" y="1581065"/>
                </a:cubicBezTo>
                <a:lnTo>
                  <a:pt x="707923" y="1610562"/>
                </a:lnTo>
                <a:cubicBezTo>
                  <a:pt x="801329" y="1605646"/>
                  <a:pt x="894991" y="1604281"/>
                  <a:pt x="988142" y="1595813"/>
                </a:cubicBezTo>
                <a:cubicBezTo>
                  <a:pt x="1003625" y="1594405"/>
                  <a:pt x="1018483" y="1588017"/>
                  <a:pt x="1032388" y="1581065"/>
                </a:cubicBezTo>
                <a:cubicBezTo>
                  <a:pt x="1048242" y="1573138"/>
                  <a:pt x="1061885" y="1561400"/>
                  <a:pt x="1076633" y="1551568"/>
                </a:cubicBezTo>
                <a:cubicBezTo>
                  <a:pt x="1091545" y="1529200"/>
                  <a:pt x="1120878" y="1493606"/>
                  <a:pt x="1120878" y="1463078"/>
                </a:cubicBezTo>
                <a:cubicBezTo>
                  <a:pt x="1120878" y="1418818"/>
                  <a:pt x="1115746" y="1256276"/>
                  <a:pt x="1076633" y="1197607"/>
                </a:cubicBezTo>
                <a:lnTo>
                  <a:pt x="1047136" y="1153362"/>
                </a:lnTo>
                <a:cubicBezTo>
                  <a:pt x="1042220" y="1138614"/>
                  <a:pt x="1039938" y="1122707"/>
                  <a:pt x="1032388" y="1109117"/>
                </a:cubicBezTo>
                <a:cubicBezTo>
                  <a:pt x="1015172" y="1078127"/>
                  <a:pt x="973394" y="1020626"/>
                  <a:pt x="973394" y="1020626"/>
                </a:cubicBezTo>
                <a:cubicBezTo>
                  <a:pt x="968478" y="1005878"/>
                  <a:pt x="965598" y="990286"/>
                  <a:pt x="958646" y="976381"/>
                </a:cubicBezTo>
                <a:cubicBezTo>
                  <a:pt x="950719" y="960527"/>
                  <a:pt x="934754" y="948952"/>
                  <a:pt x="929149" y="932136"/>
                </a:cubicBezTo>
                <a:cubicBezTo>
                  <a:pt x="924485" y="918145"/>
                  <a:pt x="948813" y="910013"/>
                  <a:pt x="943897" y="902639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7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358188" cy="14398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0" dirty="0" smtClean="0">
                <a:solidFill>
                  <a:srgbClr val="002060"/>
                </a:solidFill>
              </a:rPr>
              <a:t>Если в молекуле </a:t>
            </a:r>
            <a:r>
              <a:rPr lang="ru-RU" sz="2000" b="0" dirty="0" err="1" smtClean="0">
                <a:solidFill>
                  <a:srgbClr val="002060"/>
                </a:solidFill>
              </a:rPr>
              <a:t>алкена</a:t>
            </a:r>
            <a:r>
              <a:rPr lang="ru-RU" sz="2000" b="0" dirty="0" smtClean="0">
                <a:solidFill>
                  <a:srgbClr val="002060"/>
                </a:solidFill>
              </a:rPr>
              <a:t> атом углерода при двойной связи содержит два углеродных заместителя (например, в молекуле 2-метилбутена-2), то при его окислении происходит образование кетона:</a:t>
            </a:r>
          </a:p>
        </p:txBody>
      </p:sp>
      <p:sp>
        <p:nvSpPr>
          <p:cNvPr id="15368" name="Rectangle 1"/>
          <p:cNvSpPr>
            <a:spLocks noChangeArrowheads="1"/>
          </p:cNvSpPr>
          <p:nvPr/>
        </p:nvSpPr>
        <p:spPr bwMode="auto">
          <a:xfrm>
            <a:off x="214313" y="2286000"/>
            <a:ext cx="20177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48175" algn="l"/>
              </a:tabLst>
            </a:pP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-C=CH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-С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|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4448175" algn="l"/>
              </a:tabLst>
            </a:pPr>
            <a:r>
              <a:rPr lang="en-US" sz="2400" b="1" baseline="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endParaRPr lang="en-US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9" name="Прямоугольник 3"/>
          <p:cNvSpPr>
            <a:spLocks noChangeArrowheads="1"/>
          </p:cNvSpPr>
          <p:nvPr/>
        </p:nvSpPr>
        <p:spPr bwMode="auto">
          <a:xfrm>
            <a:off x="1714500" y="2286000"/>
            <a:ext cx="3282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+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KMnO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+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0" name="Прямоугольник 4"/>
          <p:cNvSpPr>
            <a:spLocks noChangeArrowheads="1"/>
          </p:cNvSpPr>
          <p:nvPr/>
        </p:nvSpPr>
        <p:spPr bwMode="auto">
          <a:xfrm>
            <a:off x="4500563" y="2286000"/>
            <a:ext cx="3879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MnSO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+    K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SO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+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+ 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71" name="Rectangle 2"/>
          <p:cNvSpPr>
            <a:spLocks noChangeArrowheads="1"/>
          </p:cNvSpPr>
          <p:nvPr/>
        </p:nvSpPr>
        <p:spPr bwMode="auto">
          <a:xfrm>
            <a:off x="1928813" y="2857500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905250" algn="l"/>
              </a:tabLst>
            </a:pP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+   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CH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– C – CH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ru-RU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905250" algn="l"/>
              </a:tabLst>
            </a:pP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||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3905250" algn="l"/>
              </a:tabLst>
            </a:pP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O</a:t>
            </a:r>
          </a:p>
        </p:txBody>
      </p:sp>
      <p:sp>
        <p:nvSpPr>
          <p:cNvPr id="15372" name="Прямоугольник 6"/>
          <p:cNvSpPr>
            <a:spLocks noChangeArrowheads="1"/>
          </p:cNvSpPr>
          <p:nvPr/>
        </p:nvSpPr>
        <p:spPr bwMode="auto">
          <a:xfrm>
            <a:off x="4357688" y="2857500"/>
            <a:ext cx="2157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+ 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en-US" sz="2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-COOH  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0" y="1928813"/>
            <a:ext cx="1552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-3        0      -1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429000" y="2714625"/>
            <a:ext cx="81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baseline="30000">
                <a:latin typeface="Calibri" pitchFamily="34" charset="0"/>
              </a:rPr>
              <a:t>+2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857750" y="2571750"/>
            <a:ext cx="995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2400" b="1" baseline="-30000">
                <a:latin typeface="Calibri" pitchFamily="34" charset="0"/>
                <a:ea typeface="Calibri" pitchFamily="34" charset="0"/>
                <a:cs typeface="Times New Roman" pitchFamily="18" charset="0"/>
              </a:rPr>
              <a:t>+3 </a:t>
            </a:r>
            <a:endParaRPr lang="ru-RU" sz="2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2714625" y="1928813"/>
            <a:ext cx="392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-25000">
                <a:latin typeface="Calibri" pitchFamily="34" charset="0"/>
              </a:rPr>
              <a:t>+</a:t>
            </a:r>
            <a:r>
              <a:rPr lang="en-US" sz="2400" b="1" baseline="-25000">
                <a:latin typeface="Calibri" pitchFamily="34" charset="0"/>
              </a:rPr>
              <a:t>7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4857750" y="2000250"/>
            <a:ext cx="392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baseline="-25000">
                <a:latin typeface="Calibri" pitchFamily="34" charset="0"/>
              </a:rPr>
              <a:t>+2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28625" y="3929063"/>
            <a:ext cx="29781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571500" algn="l"/>
              </a:tabLst>
            </a:pP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+2</a:t>
            </a:r>
            <a:endParaRPr lang="ru-RU" sz="3200" b="1" baseline="-25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C - 2ē→C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-1</a:t>
            </a: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+3</a:t>
            </a:r>
            <a:endParaRPr lang="ru-RU" sz="3200" b="1" baseline="-25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C - 4ē→C</a:t>
            </a:r>
            <a:endParaRPr lang="ru-RU" sz="32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+7</a:t>
            </a:r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</a:t>
            </a:r>
            <a:r>
              <a:rPr lang="en-US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+2</a:t>
            </a:r>
            <a:endParaRPr lang="ru-RU" sz="3200" b="1" baseline="-25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en-US" sz="32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	Mn +5ē→Mn</a:t>
            </a: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2714625" y="4357688"/>
            <a:ext cx="357188" cy="1214437"/>
          </a:xfrm>
          <a:prstGeom prst="rightBrace">
            <a:avLst>
              <a:gd name="adj1" fmla="val 8333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535238" y="5180013"/>
            <a:ext cx="2071687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3071019" y="5144294"/>
            <a:ext cx="2143125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3071813" y="478631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6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3571875" y="4929188"/>
            <a:ext cx="5508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  <a:cs typeface="Times New Roman" pitchFamily="18" charset="0"/>
              </a:rPr>
              <a:t>3</a:t>
            </a:r>
            <a:r>
              <a:rPr lang="ru-RU" sz="2800" b="1">
                <a:latin typeface="Calibri" pitchFamily="34" charset="0"/>
                <a:cs typeface="Times New Roman" pitchFamily="18" charset="0"/>
              </a:rPr>
              <a:t>0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4214813" y="4214813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5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4214813" y="57150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  <a:cs typeface="Times New Roman" pitchFamily="18" charset="0"/>
              </a:rPr>
              <a:t>6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500563" y="3571875"/>
            <a:ext cx="50292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процесс  окисления</a:t>
            </a:r>
          </a:p>
          <a:p>
            <a:pPr indent="449263"/>
            <a:r>
              <a:rPr lang="ru-RU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-</a:t>
            </a:r>
            <a:r>
              <a:rPr lang="en-US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indent="449263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, С – восстановители </a:t>
            </a:r>
            <a:endParaRPr lang="en-US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endParaRPr lang="en-US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/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процесс  восстановления</a:t>
            </a:r>
          </a:p>
          <a:p>
            <a:pPr indent="449263" eaLnBrk="0" hangingPunct="0"/>
            <a:r>
              <a:rPr lang="ru-RU" sz="3200" b="1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en-US" sz="3200" baseline="-25000">
                <a:latin typeface="Calibri" pitchFamily="34" charset="0"/>
                <a:ea typeface="Calibri" pitchFamily="34" charset="0"/>
                <a:cs typeface="Times New Roman" pitchFamily="18" charset="0"/>
              </a:rPr>
              <a:t>+7</a:t>
            </a:r>
            <a:endParaRPr lang="ru-RU" sz="3200" baseline="-25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449263" eaLnBrk="0" hangingPunct="0"/>
            <a:r>
              <a:rPr lang="en-US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	Mn</a:t>
            </a:r>
            <a:r>
              <a:rPr lang="ru-RU" sz="3200">
                <a:latin typeface="Calibri" pitchFamily="34" charset="0"/>
                <a:ea typeface="Calibri" pitchFamily="34" charset="0"/>
                <a:cs typeface="Times New Roman" pitchFamily="18" charset="0"/>
              </a:rPr>
              <a:t> - окислитель</a:t>
            </a:r>
          </a:p>
          <a:p>
            <a:pPr indent="449263" eaLnBrk="0" hangingPunct="0"/>
            <a:endParaRPr lang="ru-RU" sz="3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0" y="-461963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286000" y="-461963"/>
            <a:ext cx="43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4643438" y="-461963"/>
            <a:ext cx="49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5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2357438" y="-461963"/>
            <a:ext cx="293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4643438" y="-461963"/>
            <a:ext cx="49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5929313" y="-461963"/>
            <a:ext cx="500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3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7143750" y="-642938"/>
            <a:ext cx="490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3500438" y="-461963"/>
            <a:ext cx="4905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 sz="2400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0416 0.407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0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0208 0.4810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4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-0.00313 0.491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00208 0.3969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8588 L -0.00313 0.4057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4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00186 L 0.00539 0.3951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1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0868 0.423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1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186 L 0.00382 0.3951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 animBg="1"/>
      <p:bldP spid="22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4" grpId="0"/>
      <p:bldP spid="35" grpId="0"/>
      <p:bldP spid="36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86454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Способы расстановки коэффициентов в ОВР с участием органических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0352"/>
            <a:ext cx="8501122" cy="4756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СН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 + </a:t>
            </a:r>
            <a:r>
              <a:rPr lang="en-US" sz="2400" dirty="0" err="1" smtClean="0"/>
              <a:t>KMnO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           </a:t>
            </a:r>
          </a:p>
          <a:p>
            <a:pPr>
              <a:buNone/>
            </a:pPr>
            <a:r>
              <a:rPr lang="en-US" sz="2400" dirty="0" smtClean="0">
                <a:sym typeface="Wingdings" pitchFamily="2" charset="2"/>
              </a:rPr>
              <a:t>                            </a:t>
            </a:r>
            <a:r>
              <a:rPr lang="ru-RU" sz="2400" dirty="0" smtClean="0"/>
              <a:t>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СООН</a:t>
            </a:r>
            <a:r>
              <a:rPr lang="en-US" sz="2400" dirty="0" smtClean="0"/>
              <a:t>+K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</a:t>
            </a:r>
            <a:r>
              <a:rPr lang="en-US" sz="2400" dirty="0" err="1" smtClean="0"/>
              <a:t>MnSO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+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 Подбираем коэффициенты методом электронного баланса: </a:t>
            </a:r>
          </a:p>
          <a:p>
            <a:r>
              <a:rPr lang="ru-RU" sz="2400" dirty="0" smtClean="0"/>
              <a:t>С</a:t>
            </a:r>
            <a:r>
              <a:rPr lang="ru-RU" sz="2400" b="1" baseline="30000" dirty="0" smtClean="0"/>
              <a:t>-3</a:t>
            </a:r>
            <a:r>
              <a:rPr lang="ru-RU" sz="2400" dirty="0" smtClean="0"/>
              <a:t> – 6е</a:t>
            </a:r>
            <a:r>
              <a:rPr lang="ru-RU" sz="2400" baseline="30000" dirty="0" smtClean="0"/>
              <a:t>-</a:t>
            </a:r>
            <a:r>
              <a:rPr lang="ru-RU" sz="2400" dirty="0" smtClean="0"/>
              <a:t>  → С</a:t>
            </a:r>
            <a:r>
              <a:rPr lang="ru-RU" sz="2400" b="1" baseline="30000" dirty="0" smtClean="0"/>
              <a:t>+3</a:t>
            </a:r>
            <a:r>
              <a:rPr lang="ru-RU" sz="2400" dirty="0" smtClean="0"/>
              <a:t>     6 │5</a:t>
            </a:r>
          </a:p>
          <a:p>
            <a:r>
              <a:rPr lang="en-US" sz="2400" dirty="0" err="1" smtClean="0"/>
              <a:t>Mn</a:t>
            </a:r>
            <a:r>
              <a:rPr lang="ru-RU" sz="2400" b="1" baseline="30000" dirty="0" smtClean="0"/>
              <a:t>+7</a:t>
            </a:r>
            <a:r>
              <a:rPr lang="ru-RU" sz="2400" dirty="0" smtClean="0"/>
              <a:t> + 5е</a:t>
            </a:r>
            <a:r>
              <a:rPr lang="ru-RU" sz="2400" baseline="30000" dirty="0" smtClean="0"/>
              <a:t>-</a:t>
            </a:r>
            <a:r>
              <a:rPr lang="ru-RU" sz="2400" dirty="0" smtClean="0"/>
              <a:t> →</a:t>
            </a:r>
            <a:r>
              <a:rPr lang="en-US" sz="2400" dirty="0" err="1" smtClean="0"/>
              <a:t>Mn</a:t>
            </a:r>
            <a:r>
              <a:rPr lang="ru-RU" sz="2400" b="1" baseline="30000" dirty="0" smtClean="0"/>
              <a:t>+2</a:t>
            </a:r>
            <a:r>
              <a:rPr lang="ru-RU" sz="2400" dirty="0" smtClean="0"/>
              <a:t>  5│6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5С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СН</a:t>
            </a:r>
            <a:r>
              <a:rPr lang="ru-RU" sz="2400" baseline="-25000" dirty="0" smtClean="0"/>
              <a:t>3 </a:t>
            </a:r>
            <a:r>
              <a:rPr lang="ru-RU" sz="2400" dirty="0" smtClean="0"/>
              <a:t>+ 6К</a:t>
            </a:r>
            <a:r>
              <a:rPr lang="en-US" sz="2400" dirty="0" err="1" smtClean="0"/>
              <a:t>MnO</a:t>
            </a:r>
            <a:r>
              <a:rPr lang="ru-RU" sz="2400" baseline="-25000" dirty="0" smtClean="0"/>
              <a:t>4</a:t>
            </a:r>
            <a:r>
              <a:rPr lang="ru-RU" sz="2400" b="1" baseline="30000" dirty="0" smtClean="0"/>
              <a:t>-</a:t>
            </a:r>
            <a:r>
              <a:rPr lang="ru-RU" sz="2400" dirty="0" smtClean="0"/>
              <a:t>+ 9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 </a:t>
            </a:r>
            <a:r>
              <a:rPr lang="ru-RU" sz="2400" dirty="0" smtClean="0"/>
              <a:t> </a:t>
            </a:r>
            <a:r>
              <a:rPr lang="ru-RU" sz="2400" dirty="0" smtClean="0">
                <a:sym typeface="Wingdings" pitchFamily="2" charset="2"/>
              </a:rPr>
              <a:t></a:t>
            </a:r>
            <a:r>
              <a:rPr lang="ru-RU" sz="2400" dirty="0" smtClean="0"/>
              <a:t> 5С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СООН+</a:t>
            </a:r>
          </a:p>
          <a:p>
            <a:pPr>
              <a:buNone/>
            </a:pPr>
            <a:r>
              <a:rPr lang="ru-RU" sz="2400" dirty="0" smtClean="0"/>
              <a:t>                    + 6</a:t>
            </a:r>
            <a:r>
              <a:rPr lang="en-US" sz="2400" dirty="0" err="1" smtClean="0"/>
              <a:t>MnSO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 + 3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+ 14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                      </a:t>
            </a:r>
            <a:r>
              <a:rPr lang="ru-RU" sz="2400" baseline="30000" dirty="0" smtClean="0"/>
              <a:t>       </a:t>
            </a:r>
            <a:endParaRPr lang="ru-RU" sz="24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929718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Коэффициенты можно подобрать также методом электронно-ионного баланса (методом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полуреакций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400" dirty="0" smtClean="0"/>
              <a:t>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СН</a:t>
            </a:r>
            <a:r>
              <a:rPr lang="ru-RU" sz="2400" baseline="-25000" dirty="0" smtClean="0"/>
              <a:t>3</a:t>
            </a:r>
            <a:r>
              <a:rPr lang="ru-RU" sz="2400" dirty="0" smtClean="0"/>
              <a:t>+</a:t>
            </a:r>
            <a:r>
              <a:rPr lang="en-US" sz="2400" dirty="0" err="1" smtClean="0"/>
              <a:t>KMnO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→С</a:t>
            </a:r>
            <a:r>
              <a:rPr lang="ru-RU" sz="2400" baseline="-25000" dirty="0" smtClean="0"/>
              <a:t>6</a:t>
            </a:r>
            <a:r>
              <a:rPr lang="ru-RU" sz="2400" dirty="0" smtClean="0"/>
              <a:t>Н</a:t>
            </a:r>
            <a:r>
              <a:rPr lang="ru-RU" sz="2400" baseline="-25000" dirty="0" smtClean="0"/>
              <a:t>5</a:t>
            </a:r>
            <a:r>
              <a:rPr lang="ru-RU" sz="2400" dirty="0" smtClean="0"/>
              <a:t>СООН+ </a:t>
            </a:r>
            <a:r>
              <a:rPr lang="en-US" sz="2400" dirty="0" smtClean="0"/>
              <a:t>K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+</a:t>
            </a:r>
            <a:r>
              <a:rPr lang="en-US" sz="2400" dirty="0" err="1" smtClean="0"/>
              <a:t>MnSO</a:t>
            </a:r>
            <a:r>
              <a:rPr lang="ru-RU" sz="2400" baseline="-25000" dirty="0" smtClean="0"/>
              <a:t>4</a:t>
            </a:r>
            <a:r>
              <a:rPr lang="ru-RU" sz="2400" dirty="0" smtClean="0"/>
              <a:t>       </a:t>
            </a:r>
          </a:p>
          <a:p>
            <a:pPr>
              <a:buNone/>
            </a:pPr>
            <a:r>
              <a:rPr lang="ru-RU" sz="2400" dirty="0" smtClean="0"/>
              <a:t>                                                        +</a:t>
            </a:r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r>
              <a:rPr lang="ru-RU" sz="2400" dirty="0" smtClean="0"/>
              <a:t>  </a:t>
            </a:r>
          </a:p>
          <a:p>
            <a:pPr>
              <a:buNone/>
            </a:pP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6е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→ 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СООН+6Н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   │ 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восстановитель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+8Н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+ 5е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→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│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 окислитель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5С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+6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48Н</a:t>
            </a:r>
            <a:r>
              <a:rPr lang="ru-RU" sz="2200" u="sng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→5С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2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СООН+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30Н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+ + 6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200" b="1" baseline="30000" dirty="0" smtClean="0">
                <a:latin typeface="Times New Roman" pitchFamily="18" charset="0"/>
                <a:cs typeface="Times New Roman" pitchFamily="18" charset="0"/>
              </a:rPr>
              <a:t>+2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u="sng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u="sng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b="1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     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6SO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14H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9SO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aseline="30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3SO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200" baseline="30000" dirty="0" smtClean="0">
                <a:latin typeface="Times New Roman" pitchFamily="18" charset="0"/>
                <a:cs typeface="Times New Roman" pitchFamily="18" charset="0"/>
              </a:rPr>
              <a:t>2- </a:t>
            </a:r>
            <a:endParaRPr lang="ru-RU" sz="22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5С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+6К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MnO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+9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→5С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СООН+6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MnSO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+ 3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+ 14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462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358246" cy="56436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между пропиленом и перманганатом калия в нейтральной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между бутеном-2 и перманганатом калия в кислой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Сравните отношение к окислителям всех изомерных спиртов состава С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4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О. Для бутанола-1 и бутанола-2 напишите уравнения реакций с раствором дихромата калия в кислой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между этиловым спиртом раствором дихромата калия в кислой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между этилбензолом и перманганатом калия в кислой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между стиролом и перманганатом калия в нейтральной среде.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Напишите уравнение реакции восстановления 1,3-диметилнитробензола  сульфидом аммония в нейтральной среде (реакция Зинина).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5929330"/>
            <a:ext cx="6668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самостоятельного решения.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Заключение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58204" cy="621510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Знания учащихся в вопросах</a:t>
            </a:r>
          </a:p>
          <a:p>
            <a:pPr algn="ctr">
              <a:buFont typeface="Wingdings" pitchFamily="2" charset="2"/>
              <a:buChar char="§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 взаимосвязях органических веществ по схеме: 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состав- строение - свойства</a:t>
            </a:r>
          </a:p>
          <a:p>
            <a:pPr algn="ctr">
              <a:buFont typeface="Wingdings" pitchFamily="2" charset="2"/>
              <a:buChar char="§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окислительно-восстановительных уравнений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реакций в органической химии</a:t>
            </a:r>
          </a:p>
          <a:p>
            <a:pPr algn="ctr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Итоговая аттестация выпускников в форме и по материалам ЕГЭ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2012 г.: 6 учащиеся успешно справились с заданиями части А и В, а в задании С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два человека получили по 5, остальные четыре человека по 3 – 4 балла из пяти максимально возможных. 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2013г.: 4 учащихся успешно справились с заданиями части А, В экзаменационного материала, а задании С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три человека получили по 5, один человек получил 4 балла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2014 г. один человек сдавал экзамен и полностью справился с данными темами в заданиях части А, В и С</a:t>
            </a:r>
            <a:r>
              <a:rPr lang="ru-RU" sz="31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en-US" sz="31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экзаменационного материала.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785818"/>
          </a:xfrm>
        </p:spPr>
        <p:txBody>
          <a:bodyPr>
            <a:normAutofit fontScale="90000"/>
          </a:bodyPr>
          <a:lstStyle/>
          <a:p>
            <a:r>
              <a:rPr lang="ru-RU" sz="3100" cap="all" dirty="0" smtClean="0"/>
              <a:t/>
            </a:r>
            <a:br>
              <a:rPr lang="ru-RU" sz="3100" cap="all" dirty="0" smtClean="0"/>
            </a:br>
            <a:r>
              <a:rPr lang="ru-RU" sz="3100" cap="all" dirty="0" smtClean="0"/>
              <a:t/>
            </a:r>
            <a:br>
              <a:rPr lang="ru-RU" sz="3100" cap="all" dirty="0" smtClean="0"/>
            </a:br>
            <a:r>
              <a:rPr lang="ru-RU" sz="3100" cap="all" dirty="0" smtClean="0"/>
              <a:t/>
            </a:r>
            <a:br>
              <a:rPr lang="ru-RU" sz="3100" cap="all" dirty="0" smtClean="0"/>
            </a:br>
            <a:r>
              <a:rPr lang="ru-RU" sz="3100" cap="all" dirty="0" smtClean="0"/>
              <a:t/>
            </a:r>
            <a:br>
              <a:rPr lang="ru-RU" sz="3100" cap="all" dirty="0" smtClean="0"/>
            </a:br>
            <a:r>
              <a:rPr lang="ru-RU" sz="3100" cap="all" dirty="0" smtClean="0"/>
              <a:t/>
            </a:r>
            <a:br>
              <a:rPr lang="ru-RU" sz="3100" cap="all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5417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О.С.Габриелян, И.Г.Остроумов Химия. Методическое  пособие. 10 класс.    Дрофа, 2001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О.С.Габриелян, И.Г.Остроумов Химия. Методическое пособие. 11 класс.  Дрофа, 2004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 И.Г.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Норенко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Педагогические советы. Опыт формирования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образовательного  пространства школы.  Выпуск 6.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методическое   пособие. Волгоград. Учитель2008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Л.И.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Саляхова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Педагогические советы. Технология подготовки и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практические   разработки. Учебно-методическое пособие. Глобус.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2006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cnit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ssau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Титул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›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chem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2/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u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9.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htm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://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otvet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mail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ru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question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/52521459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Л.Р.Кочулева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Методическое пособие по органической химии.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ЕГЭ. Оренбург 2011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8. Н.Е.Кузнецова,  А.Н.Левкин  Задачник по химии: 10 класс: − М.: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Вентана-Граф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2011. – 144 с.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5643578"/>
            <a:ext cx="47148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CC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rgbClr val="CC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00042"/>
            <a:ext cx="8183880" cy="5715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5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4500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Содействовать формированию у учащихся более высокого уровня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сложности общей подготовки  по вопросу генетическая связь между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органическими соединениями;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создать условия для систематизации и углубления знаний учащихся о взаимосвязи органических веществ по схеме: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 – строение – свойства веществ</a:t>
            </a:r>
          </a:p>
          <a:p>
            <a:pPr lvl="0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Задачи.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у учащихся логическое мышление (посредством установления генетической связи между разными классами углеводородов и производных углеводородов, выдвижения гипотез</a:t>
            </a:r>
          </a:p>
          <a:p>
            <a:pPr lvl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о химических свойствах незнакомых органических веществ);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у учащихся способность к сравнению (на примере сравнения  химических свойств органических соединений); 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информационно-познавательную компетентность учащихся.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7154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означает понятие </a:t>
            </a:r>
            <a:br>
              <a:rPr lang="ru-RU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“генетическая связь”?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000372"/>
            <a:ext cx="8258204" cy="29289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Генетической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связью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называется связь между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веществами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разных классов соединений, основанная на их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взаимных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превращениях и отражающая их происхождение.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Генетическая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связь может быть отражена в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генетических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рядах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Генетический ряд состоит из веществ,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который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отражает превращение веществ одного класса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соединений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вещества других классов, содержащих </a:t>
            </a:r>
            <a:endParaRPr lang="en-US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одинаковое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количество атомов углерода.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→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Cl → CH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 N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того чтобы успешно выполнять задания,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показывающие генетические связи между классами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органических веществ, на уроках химии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отрабатываются знания по номенклатуре и классификации веществ,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изучаются химические свойства соединений и способы их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получения.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Такой подход прослеживается на всех этапах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изучения этого вопроса, только каждый раз теоретический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углубляется и расширяется.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Номенклатура и 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183880" cy="56435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В вопросе изучения номенклатуры и классификации органических веществ можно создать карту формул соединений и использовать для беседы,  работы в группах, в парах и индивидуальной.   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Это позволит очень быстро корректировать знания учащихся. Они, имея перед собой формулы, могут быстро и качественно ориентироваться в задании, рассуждать, отвечать на поставленные вопросы, приобретая при этом новые знания. Применение данной карты формул соединений на уроках химии отразилось на качестве полученных знаний по вопросу номенклатуры и классификации органических веществ.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486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30352"/>
            <a:ext cx="8429684" cy="48274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формул химических соединений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(карта формул напечатана в сокращении)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COOH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метановая кислота,  муравьиная кислота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COOH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этановая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кислота, уксусная кислота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COOH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стеариновая кислота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4)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OH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этиловый спирт , этанол</a:t>
            </a: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OH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метиловый спирт , метанол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H – COH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метаналь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муравьиный альдегид, формальдегид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COH;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этаналь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уксусный альдегид, ацетальдегид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COONa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;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ацетат натрия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диметиловый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эфир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COOCH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метилацетет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метиловый эфир уксусной кислоты.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– COOC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этилацетат, этиловый эфир уксусной кислоты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HCOOCH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метилформиат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метиловый эфир муравьиной кислоты.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15140" y="530352"/>
            <a:ext cx="197166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972" t="18544" r="20166" b="8310"/>
          <a:stretch>
            <a:fillRect/>
          </a:stretch>
        </p:blipFill>
        <p:spPr bwMode="auto">
          <a:xfrm>
            <a:off x="214282" y="0"/>
            <a:ext cx="8643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92869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Изучение химических свойств и способов получения органических соединений.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501122" cy="4500594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При изучении этих вопросов на уроках можно применять опорные схемы 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Опорные схемы позволяют в краткой форме дать большой объем информации. Ученики с удовольствием их используют. Эти схемы помогают им упорядочить знания и развивать логику мышления каждого. Таким образом, ученики подготавливаются к выполнению упражнений по осуществлению превращений.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Схемы-конспекты учащиеся выполняют при изучении каждой темы поэтапно. Многократное обращение к  схеме-конспекту позволяет заложить прочную базу в полученных знаниях.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844</TotalTime>
  <Words>2112</Words>
  <Application>Microsoft Office PowerPoint</Application>
  <PresentationFormat>Экран (4:3)</PresentationFormat>
  <Paragraphs>284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Теория и практика решения задач высокого уровня сложности в процессе обучения химии (на материале темы «Генетическая связь органических соединений») </vt:lpstr>
      <vt:lpstr>Слайд 2</vt:lpstr>
      <vt:lpstr>Слайд 3</vt:lpstr>
      <vt:lpstr>Что означает понятие  “генетическая связь”? </vt:lpstr>
      <vt:lpstr>Слайд 5</vt:lpstr>
      <vt:lpstr>Номенклатура и классификация</vt:lpstr>
      <vt:lpstr>Слайд 7</vt:lpstr>
      <vt:lpstr>Слайд 8</vt:lpstr>
      <vt:lpstr>Изучение химических свойств и способов получения органических соединений.</vt:lpstr>
      <vt:lpstr>Слайд 10</vt:lpstr>
      <vt:lpstr>Слайд 11</vt:lpstr>
      <vt:lpstr>С6Н12О6→ С2Н5ОН → CH3 – CHO  → CH3 – COOH → Cl-CH2 – COOH → Н2N–CH2 – COOH </vt:lpstr>
      <vt:lpstr>Успешность в выполнении заданий будет зависеть от количества осуществленных превращений</vt:lpstr>
      <vt:lpstr>Слайд 14</vt:lpstr>
      <vt:lpstr>Слайд 15</vt:lpstr>
      <vt:lpstr>Слайд 16</vt:lpstr>
      <vt:lpstr>Памятка</vt:lpstr>
      <vt:lpstr>       </vt:lpstr>
      <vt:lpstr>Слайд 19</vt:lpstr>
      <vt:lpstr>Определение степени окисления углерода в алканах</vt:lpstr>
      <vt:lpstr>Определение степени окисления углерода в спиртах</vt:lpstr>
      <vt:lpstr>Окислители </vt:lpstr>
      <vt:lpstr>Процессы окисления алкена зависят от  его строения и среды протекания реакции</vt:lpstr>
      <vt:lpstr>Если в молекуле алкена атом углерода при двойной связи содержит два углеродных заместителя (например, в молекуле 2-метилбутена-2), то при его окислении происходит образование кетона:</vt:lpstr>
      <vt:lpstr>  Способы расстановки коэффициентов в ОВР с участием органических веществ. </vt:lpstr>
      <vt:lpstr>Слайд 26</vt:lpstr>
      <vt:lpstr> </vt:lpstr>
      <vt:lpstr> Заключение </vt:lpstr>
      <vt:lpstr>      </vt:lpstr>
    </vt:vector>
  </TitlesOfParts>
  <Company>Алтайский государственный университет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 практика решения задач высокого уровня сложности в процессе обучения химии (на материале темы «Генетическая связь органических соединений») </dc:title>
  <dc:creator>komkin.491</dc:creator>
  <cp:lastModifiedBy>User</cp:lastModifiedBy>
  <cp:revision>83</cp:revision>
  <dcterms:created xsi:type="dcterms:W3CDTF">2014-11-16T05:28:19Z</dcterms:created>
  <dcterms:modified xsi:type="dcterms:W3CDTF">2015-03-13T17:22:09Z</dcterms:modified>
</cp:coreProperties>
</file>