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8" r:id="rId2"/>
    <p:sldId id="269" r:id="rId3"/>
    <p:sldId id="262" r:id="rId4"/>
    <p:sldId id="263" r:id="rId5"/>
    <p:sldId id="264" r:id="rId6"/>
    <p:sldId id="257" r:id="rId7"/>
    <p:sldId id="256" r:id="rId8"/>
    <p:sldId id="260" r:id="rId9"/>
    <p:sldId id="261" r:id="rId10"/>
    <p:sldId id="258" r:id="rId11"/>
    <p:sldId id="259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764704"/>
            <a:ext cx="8350696" cy="2160240"/>
          </a:xfrm>
        </p:spPr>
        <p:txBody>
          <a:bodyPr>
            <a:normAutofit/>
          </a:bodyPr>
          <a:lstStyle/>
          <a:p>
            <a:r>
              <a:rPr lang="ru-RU" sz="6000" dirty="0" smtClean="0"/>
              <a:t>Соли.</a:t>
            </a:r>
            <a:br>
              <a:rPr lang="ru-RU" sz="6000" dirty="0" smtClean="0"/>
            </a:br>
            <a:r>
              <a:rPr lang="ru-RU" sz="6000" dirty="0" smtClean="0"/>
              <a:t> Состав и номенклатура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F:\опы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35395" y="3105885"/>
            <a:ext cx="4636805" cy="32034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2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10800000" flipV="1">
            <a:off x="2555776" y="5157192"/>
            <a:ext cx="3384376" cy="10081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/>
              <a:t>Кислая соль</a:t>
            </a:r>
            <a:endParaRPr lang="ru-RU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827585" y="1628800"/>
            <a:ext cx="80648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/>
              <a:t>Продукт неполного замещения</a:t>
            </a:r>
          </a:p>
          <a:p>
            <a:pPr algn="ctr"/>
            <a:r>
              <a:rPr lang="ru-RU" sz="4000" dirty="0" smtClean="0"/>
              <a:t> атомов водорода в молекуле кислоты на атомы металла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3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19672" y="1600200"/>
            <a:ext cx="6552728" cy="110871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6000" dirty="0" smtClean="0"/>
              <a:t>Основная соль</a:t>
            </a:r>
            <a:endParaRPr lang="ru-RU" sz="6000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4293096"/>
            <a:ext cx="22914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KHCO</a:t>
            </a:r>
            <a:r>
              <a:rPr lang="en-US" sz="3200" dirty="0" smtClean="0"/>
              <a:t>3</a:t>
            </a:r>
            <a:endParaRPr lang="ru-RU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915816" y="4293096"/>
            <a:ext cx="26642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Mg(NO</a:t>
            </a:r>
            <a:r>
              <a:rPr lang="en-US" sz="2800" dirty="0" smtClean="0"/>
              <a:t>3</a:t>
            </a:r>
            <a:r>
              <a:rPr lang="en-US" sz="4400" dirty="0" smtClean="0"/>
              <a:t>)</a:t>
            </a:r>
            <a:r>
              <a:rPr lang="en-US" sz="2800" dirty="0" smtClean="0"/>
              <a:t>2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5868145" y="4293096"/>
            <a:ext cx="30963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(</a:t>
            </a:r>
            <a:r>
              <a:rPr lang="en-US" sz="4400" dirty="0" err="1" smtClean="0"/>
              <a:t>CuOH</a:t>
            </a:r>
            <a:r>
              <a:rPr lang="en-US" sz="4400" dirty="0" smtClean="0"/>
              <a:t>)</a:t>
            </a:r>
            <a:r>
              <a:rPr lang="en-US" sz="2800" dirty="0" smtClean="0"/>
              <a:t>2</a:t>
            </a:r>
            <a:r>
              <a:rPr lang="en-US" sz="4400" dirty="0" smtClean="0"/>
              <a:t>CO</a:t>
            </a:r>
            <a:r>
              <a:rPr lang="en-US" sz="2800" dirty="0" smtClean="0"/>
              <a:t>3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2880320"/>
          </a:xfrm>
        </p:spPr>
        <p:txBody>
          <a:bodyPr>
            <a:noAutofit/>
          </a:bodyPr>
          <a:lstStyle/>
          <a:p>
            <a:r>
              <a:rPr lang="ru-RU" sz="7200" dirty="0" smtClean="0"/>
              <a:t>Кислая соль</a:t>
            </a:r>
            <a:endParaRPr lang="ru-RU" sz="7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4653136"/>
            <a:ext cx="2880320" cy="100811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400" dirty="0" smtClean="0"/>
              <a:t>Fe(OH)</a:t>
            </a:r>
            <a:r>
              <a:rPr lang="en-US" sz="2800" dirty="0" smtClean="0"/>
              <a:t>2</a:t>
            </a:r>
            <a:r>
              <a:rPr lang="en-US" sz="4400" dirty="0" smtClean="0"/>
              <a:t>SO</a:t>
            </a:r>
            <a:r>
              <a:rPr lang="en-US" sz="2800" dirty="0" smtClean="0"/>
              <a:t>4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419872" y="5013176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K</a:t>
            </a:r>
            <a:r>
              <a:rPr lang="en-US" sz="2800" dirty="0" smtClean="0"/>
              <a:t>2</a:t>
            </a:r>
            <a:r>
              <a:rPr lang="en-US" sz="4800" dirty="0" smtClean="0"/>
              <a:t>CO</a:t>
            </a:r>
            <a:r>
              <a:rPr lang="en-US" sz="2800" dirty="0" smtClean="0"/>
              <a:t>3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508104" y="4509120"/>
            <a:ext cx="32403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Ca(H2PO4)2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Установить соответствие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3250704" cy="6046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000" dirty="0" smtClean="0"/>
              <a:t>Средняя соль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2996952"/>
            <a:ext cx="3384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Кислая соль</a:t>
            </a:r>
            <a:endParaRPr lang="ru-RU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4509120"/>
            <a:ext cx="5083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Основная соль</a:t>
            </a:r>
            <a:endParaRPr lang="ru-RU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5436096" y="1556792"/>
            <a:ext cx="20438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NaHSO</a:t>
            </a:r>
            <a:r>
              <a:rPr lang="en-US" sz="2800" dirty="0" smtClean="0"/>
              <a:t>4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5508104" y="2348880"/>
            <a:ext cx="25522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MgCL</a:t>
            </a:r>
            <a:r>
              <a:rPr lang="en-US" sz="2800" dirty="0" smtClean="0"/>
              <a:t>2</a:t>
            </a:r>
            <a:endParaRPr lang="ru-RU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5508104" y="3140968"/>
            <a:ext cx="3258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Cu(OH)</a:t>
            </a:r>
            <a:r>
              <a:rPr lang="en-US" sz="2800" dirty="0" smtClean="0"/>
              <a:t>2</a:t>
            </a:r>
            <a:r>
              <a:rPr lang="en-US" sz="4000" dirty="0" smtClean="0"/>
              <a:t>CO</a:t>
            </a:r>
            <a:r>
              <a:rPr lang="en-US" sz="2800" dirty="0" smtClean="0"/>
              <a:t>3</a:t>
            </a:r>
            <a:endParaRPr lang="ru-RU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5508104" y="4077072"/>
            <a:ext cx="27843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Ba</a:t>
            </a:r>
            <a:r>
              <a:rPr lang="en-US" sz="4000" dirty="0" smtClean="0"/>
              <a:t>(H</a:t>
            </a:r>
            <a:r>
              <a:rPr lang="en-US" sz="2800" dirty="0" smtClean="0"/>
              <a:t>2</a:t>
            </a:r>
            <a:r>
              <a:rPr lang="en-US" sz="4000" dirty="0" smtClean="0"/>
              <a:t>PO</a:t>
            </a:r>
            <a:r>
              <a:rPr lang="en-US" sz="2800" dirty="0" smtClean="0"/>
              <a:t>4</a:t>
            </a:r>
            <a:r>
              <a:rPr lang="en-US" sz="4000" dirty="0" smtClean="0"/>
              <a:t>)</a:t>
            </a:r>
            <a:r>
              <a:rPr lang="en-US" sz="2800" dirty="0" smtClean="0"/>
              <a:t>2</a:t>
            </a:r>
            <a:endParaRPr lang="ru-RU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5508104" y="5085184"/>
            <a:ext cx="2808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Fe(NO</a:t>
            </a:r>
            <a:r>
              <a:rPr lang="en-US" sz="2800" dirty="0" smtClean="0"/>
              <a:t>3</a:t>
            </a:r>
            <a:r>
              <a:rPr lang="en-US" sz="4000" dirty="0" smtClean="0"/>
              <a:t>)</a:t>
            </a:r>
            <a:r>
              <a:rPr lang="en-US" sz="2800" dirty="0" smtClean="0"/>
              <a:t>3</a:t>
            </a:r>
            <a:endParaRPr lang="ru-RU" sz="2800" dirty="0"/>
          </a:p>
        </p:txBody>
      </p:sp>
      <p:cxnSp>
        <p:nvCxnSpPr>
          <p:cNvPr id="12" name="Прямая со стрелкой 11"/>
          <p:cNvCxnSpPr>
            <a:stCxn id="3" idx="3"/>
            <a:endCxn id="7" idx="1"/>
          </p:cNvCxnSpPr>
          <p:nvPr/>
        </p:nvCxnSpPr>
        <p:spPr>
          <a:xfrm>
            <a:off x="3718248" y="1931132"/>
            <a:ext cx="1789856" cy="7716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3275856" y="2276872"/>
            <a:ext cx="2376264" cy="29523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3203848" y="2060848"/>
            <a:ext cx="2016224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endCxn id="9" idx="1"/>
          </p:cNvCxnSpPr>
          <p:nvPr/>
        </p:nvCxnSpPr>
        <p:spPr>
          <a:xfrm>
            <a:off x="2843808" y="3645024"/>
            <a:ext cx="2664296" cy="7859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V="1">
            <a:off x="4067944" y="3717032"/>
            <a:ext cx="1512168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2880320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C00000"/>
                </a:solidFill>
              </a:rPr>
              <a:t>Спасибо за работу !!!</a:t>
            </a:r>
            <a:endParaRPr lang="ru-RU" sz="6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романов\Desktop\соль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1628800"/>
            <a:ext cx="2688299" cy="2016224"/>
          </a:xfrm>
          <a:prstGeom prst="rect">
            <a:avLst/>
          </a:prstGeom>
          <a:noFill/>
        </p:spPr>
      </p:pic>
      <p:pic>
        <p:nvPicPr>
          <p:cNvPr id="1027" name="Picture 3" descr="C:\Users\романов\Desktop\соль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977128">
            <a:off x="848925" y="233770"/>
            <a:ext cx="2784309" cy="2088232"/>
          </a:xfrm>
          <a:prstGeom prst="rect">
            <a:avLst/>
          </a:prstGeom>
          <a:noFill/>
        </p:spPr>
      </p:pic>
      <p:pic>
        <p:nvPicPr>
          <p:cNvPr id="1028" name="Picture 4" descr="C:\Users\романов\Desktop\соль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3717032"/>
            <a:ext cx="3283564" cy="2160240"/>
          </a:xfrm>
          <a:prstGeom prst="rect">
            <a:avLst/>
          </a:prstGeom>
          <a:noFill/>
        </p:spPr>
      </p:pic>
      <p:pic>
        <p:nvPicPr>
          <p:cNvPr id="1029" name="Picture 5" descr="C:\Users\романов\Desktop\cоль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3573016"/>
            <a:ext cx="3288364" cy="2466273"/>
          </a:xfrm>
          <a:prstGeom prst="rect">
            <a:avLst/>
          </a:prstGeom>
          <a:noFill/>
        </p:spPr>
      </p:pic>
      <p:pic>
        <p:nvPicPr>
          <p:cNvPr id="1030" name="Picture 6" descr="C:\Users\романов\Desktop\соль4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690678">
            <a:off x="6156176" y="476672"/>
            <a:ext cx="2385053" cy="17887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2098576" cy="53265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3600" dirty="0" smtClean="0"/>
              <a:t>Кислоты</a:t>
            </a:r>
            <a:endParaRPr lang="ru-RU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2564904"/>
            <a:ext cx="2448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Основания</a:t>
            </a:r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3789040"/>
            <a:ext cx="2432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Оксиды</a:t>
            </a:r>
            <a:endParaRPr lang="ru-RU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611560" y="5229200"/>
            <a:ext cx="19443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/>
              <a:t>Соли</a:t>
            </a:r>
            <a:endParaRPr lang="ru-RU" sz="3600" dirty="0"/>
          </a:p>
        </p:txBody>
      </p:sp>
      <p:sp>
        <p:nvSpPr>
          <p:cNvPr id="7" name="TextBox 6"/>
          <p:cNvSpPr txBox="1"/>
          <p:nvPr/>
        </p:nvSpPr>
        <p:spPr>
          <a:xfrm rot="10800000" flipV="1">
            <a:off x="3563888" y="5161800"/>
            <a:ext cx="51845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Это вещества, состоящие из атомов водорода и кислотного остатка </a:t>
            </a:r>
            <a:endParaRPr lang="ru-RU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3491880" y="1700809"/>
            <a:ext cx="54726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Это сложные вещества, состоящие из двух элементов, один из которых кислород</a:t>
            </a:r>
            <a:endParaRPr lang="ru-RU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3563888" y="2708920"/>
            <a:ext cx="49685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Это вещества, состоящие из атомов металла и кислотного остатка</a:t>
            </a:r>
            <a:endParaRPr lang="ru-RU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3635896" y="3933056"/>
            <a:ext cx="533968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Это сложные вещества, состоящие из атомов металлов и </a:t>
            </a:r>
            <a:r>
              <a:rPr lang="ru-RU" sz="2000" dirty="0" err="1" smtClean="0"/>
              <a:t>гидроксогрупп</a:t>
            </a:r>
            <a:endParaRPr lang="ru-RU" sz="2000" dirty="0"/>
          </a:p>
        </p:txBody>
      </p:sp>
      <p:cxnSp>
        <p:nvCxnSpPr>
          <p:cNvPr id="12" name="Прямая со стрелкой 11"/>
          <p:cNvCxnSpPr>
            <a:stCxn id="3" idx="3"/>
          </p:cNvCxnSpPr>
          <p:nvPr/>
        </p:nvCxnSpPr>
        <p:spPr>
          <a:xfrm>
            <a:off x="2555776" y="1866529"/>
            <a:ext cx="1296144" cy="32186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2627784" y="3140968"/>
            <a:ext cx="1728192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2267744" y="2348880"/>
            <a:ext cx="1224136" cy="18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1979712" y="3212976"/>
            <a:ext cx="1584176" cy="2304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94322"/>
          </a:xfrm>
        </p:spPr>
        <p:txBody>
          <a:bodyPr>
            <a:normAutofit/>
          </a:bodyPr>
          <a:lstStyle/>
          <a:p>
            <a:r>
              <a:rPr lang="ru-RU" dirty="0" smtClean="0"/>
              <a:t>Оксид, состоящий из атомов неметалла и кислорода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55776" y="4725144"/>
            <a:ext cx="6213376" cy="15841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/>
              <a:t>Кислотный оксид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2448272"/>
          </a:xfrm>
        </p:spPr>
        <p:txBody>
          <a:bodyPr>
            <a:normAutofit/>
          </a:bodyPr>
          <a:lstStyle/>
          <a:p>
            <a:r>
              <a:rPr lang="en-US" sz="8000" dirty="0" smtClean="0"/>
              <a:t>H</a:t>
            </a:r>
            <a:r>
              <a:rPr lang="en-US" dirty="0" smtClean="0"/>
              <a:t>2</a:t>
            </a:r>
            <a:r>
              <a:rPr lang="en-US" sz="8000" dirty="0" smtClean="0"/>
              <a:t>SO</a:t>
            </a:r>
            <a:r>
              <a:rPr lang="en-US" dirty="0" smtClean="0"/>
              <a:t>4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509120"/>
            <a:ext cx="3250704" cy="1296145"/>
          </a:xfrm>
        </p:spPr>
        <p:txBody>
          <a:bodyPr/>
          <a:lstStyle/>
          <a:p>
            <a:r>
              <a:rPr lang="ru-RU" dirty="0" smtClean="0"/>
              <a:t>Одноосновная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419872" y="5301208"/>
            <a:ext cx="3096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err="1" smtClean="0"/>
              <a:t>Трехосновная</a:t>
            </a:r>
            <a:endParaRPr lang="ru-RU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6444208" y="4509121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 smtClean="0"/>
              <a:t>Двуосновная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1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2026568" cy="53265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dirty="0" smtClean="0"/>
              <a:t>Сульфаты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2492896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Нитраты</a:t>
            </a:r>
            <a:endParaRPr lang="ru-RU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467544" y="3356992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Карбонаты</a:t>
            </a:r>
            <a:endParaRPr lang="ru-RU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395536" y="4293096"/>
            <a:ext cx="2016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Фосфаты</a:t>
            </a:r>
            <a:endParaRPr lang="ru-RU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539552" y="5373216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Хлориды</a:t>
            </a:r>
            <a:endParaRPr lang="ru-RU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3851920" y="1556792"/>
            <a:ext cx="5040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Соли соляной кислоты</a:t>
            </a:r>
            <a:endParaRPr lang="ru-RU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3851920" y="2492896"/>
            <a:ext cx="4536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Соли угольной кислоты</a:t>
            </a:r>
            <a:endParaRPr lang="ru-RU" sz="3200" dirty="0"/>
          </a:p>
        </p:txBody>
      </p:sp>
      <p:sp>
        <p:nvSpPr>
          <p:cNvPr id="16" name="TextBox 15"/>
          <p:cNvSpPr txBox="1"/>
          <p:nvPr/>
        </p:nvSpPr>
        <p:spPr>
          <a:xfrm>
            <a:off x="3851920" y="3356992"/>
            <a:ext cx="489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Соли фосфорной кислоты</a:t>
            </a:r>
            <a:endParaRPr lang="ru-RU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3851920" y="4293096"/>
            <a:ext cx="50019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Соли серной кислоты</a:t>
            </a:r>
            <a:endParaRPr lang="ru-RU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3851920" y="5373216"/>
            <a:ext cx="48632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Соли азотной кислоты</a:t>
            </a:r>
            <a:endParaRPr lang="ru-RU" sz="3200" dirty="0"/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1547664" y="2204864"/>
            <a:ext cx="2664296" cy="20882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1907704" y="3068960"/>
            <a:ext cx="2664296" cy="22322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2195736" y="3140968"/>
            <a:ext cx="180020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V="1">
            <a:off x="2267744" y="3933056"/>
            <a:ext cx="180020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12" idx="3"/>
          </p:cNvCxnSpPr>
          <p:nvPr/>
        </p:nvCxnSpPr>
        <p:spPr>
          <a:xfrm flipV="1">
            <a:off x="2339752" y="2132856"/>
            <a:ext cx="1728192" cy="35327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Классификация солей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556792"/>
            <a:ext cx="3240360" cy="2880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Фосфат кальция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13" y="2420888"/>
            <a:ext cx="28803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Карбонат натрия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9512" y="3284984"/>
            <a:ext cx="2412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Нитрат магния</a:t>
            </a:r>
            <a:endParaRPr lang="ru-RU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4194532"/>
            <a:ext cx="26708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Хлорид меди 2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5536" y="4914612"/>
            <a:ext cx="30963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Сульфат железа 3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20072" y="1484784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M g(NO</a:t>
            </a:r>
            <a:r>
              <a:rPr lang="en-US" sz="2400" dirty="0" smtClean="0"/>
              <a:t>3</a:t>
            </a:r>
            <a:r>
              <a:rPr lang="en-US" sz="2800" dirty="0" smtClean="0"/>
              <a:t>)</a:t>
            </a:r>
            <a:r>
              <a:rPr lang="en-US" sz="2400" dirty="0" smtClean="0"/>
              <a:t>2</a:t>
            </a:r>
            <a:endParaRPr lang="ru-RU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5292080" y="2420888"/>
            <a:ext cx="20162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CuCl</a:t>
            </a:r>
            <a:r>
              <a:rPr lang="en-US" sz="2400" dirty="0" smtClean="0"/>
              <a:t>2</a:t>
            </a:r>
            <a:endParaRPr lang="ru-RU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364088" y="3284984"/>
            <a:ext cx="15841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Fe</a:t>
            </a:r>
            <a:r>
              <a:rPr lang="en-US" sz="2000" dirty="0" smtClean="0"/>
              <a:t>3</a:t>
            </a:r>
            <a:r>
              <a:rPr lang="en-US" sz="2400" dirty="0" smtClean="0"/>
              <a:t>(SO</a:t>
            </a:r>
            <a:r>
              <a:rPr lang="en-US" sz="2000" dirty="0" smtClean="0"/>
              <a:t>4</a:t>
            </a:r>
            <a:r>
              <a:rPr lang="en-US" sz="2400" dirty="0" smtClean="0"/>
              <a:t>)</a:t>
            </a:r>
            <a:r>
              <a:rPr lang="en-US" sz="2000" dirty="0" smtClean="0"/>
              <a:t>2</a:t>
            </a:r>
            <a:endParaRPr lang="ru-RU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5364088" y="4221088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Na</a:t>
            </a:r>
            <a:r>
              <a:rPr lang="en-US" sz="2000" dirty="0" smtClean="0"/>
              <a:t>2</a:t>
            </a:r>
            <a:r>
              <a:rPr lang="en-US" sz="2400" dirty="0" smtClean="0"/>
              <a:t>CO</a:t>
            </a:r>
            <a:r>
              <a:rPr lang="en-US" sz="2000" dirty="0" smtClean="0"/>
              <a:t>3</a:t>
            </a:r>
            <a:endParaRPr lang="ru-RU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5436096" y="4941168"/>
            <a:ext cx="19423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Ca</a:t>
            </a:r>
            <a:r>
              <a:rPr lang="en-US" sz="2000" dirty="0" smtClean="0"/>
              <a:t>3</a:t>
            </a:r>
            <a:r>
              <a:rPr lang="en-US" sz="2400" dirty="0" smtClean="0"/>
              <a:t>(PO</a:t>
            </a:r>
            <a:r>
              <a:rPr lang="en-US" sz="2000" dirty="0" smtClean="0"/>
              <a:t>4</a:t>
            </a:r>
            <a:r>
              <a:rPr lang="en-US" sz="2400" dirty="0" smtClean="0"/>
              <a:t>)</a:t>
            </a:r>
            <a:r>
              <a:rPr lang="en-US" sz="2000" dirty="0" smtClean="0"/>
              <a:t>2</a:t>
            </a:r>
            <a:endParaRPr lang="ru-RU" sz="2000" dirty="0"/>
          </a:p>
        </p:txBody>
      </p:sp>
      <p:cxnSp>
        <p:nvCxnSpPr>
          <p:cNvPr id="15" name="Прямая со стрелкой 14"/>
          <p:cNvCxnSpPr/>
          <p:nvPr/>
        </p:nvCxnSpPr>
        <p:spPr>
          <a:xfrm>
            <a:off x="2843808" y="1916832"/>
            <a:ext cx="2714600" cy="31466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4" idx="3"/>
            <a:endCxn id="12" idx="0"/>
          </p:cNvCxnSpPr>
          <p:nvPr/>
        </p:nvCxnSpPr>
        <p:spPr>
          <a:xfrm>
            <a:off x="3059832" y="2682498"/>
            <a:ext cx="3348372" cy="15385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5" idx="3"/>
            <a:endCxn id="8" idx="1"/>
          </p:cNvCxnSpPr>
          <p:nvPr/>
        </p:nvCxnSpPr>
        <p:spPr>
          <a:xfrm flipV="1">
            <a:off x="2592288" y="1746394"/>
            <a:ext cx="2627784" cy="18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V="1">
            <a:off x="2987824" y="2708920"/>
            <a:ext cx="2297741" cy="17736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7" idx="3"/>
            <a:endCxn id="10" idx="1"/>
          </p:cNvCxnSpPr>
          <p:nvPr/>
        </p:nvCxnSpPr>
        <p:spPr>
          <a:xfrm flipV="1">
            <a:off x="3491880" y="3515817"/>
            <a:ext cx="1872208" cy="16604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2160240"/>
          </a:xfrm>
        </p:spPr>
        <p:txBody>
          <a:bodyPr>
            <a:normAutofit/>
          </a:bodyPr>
          <a:lstStyle/>
          <a:p>
            <a:r>
              <a:rPr lang="ru-RU" dirty="0" smtClean="0"/>
              <a:t>Соль, образованная только атомами металлов и кислотными остатками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99792" y="4293097"/>
            <a:ext cx="3672408" cy="8640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/>
              <a:t>Средняя соль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98378"/>
          </a:xfrm>
        </p:spPr>
        <p:txBody>
          <a:bodyPr>
            <a:normAutofit/>
          </a:bodyPr>
          <a:lstStyle/>
          <a:p>
            <a:r>
              <a:rPr lang="ru-RU" dirty="0" smtClean="0"/>
              <a:t>Продукт неполного замещения </a:t>
            </a:r>
            <a:r>
              <a:rPr lang="ru-RU" dirty="0" err="1" smtClean="0"/>
              <a:t>гидроксогрупп</a:t>
            </a:r>
            <a:r>
              <a:rPr lang="ru-RU" dirty="0" smtClean="0"/>
              <a:t> в основании кислотными остатками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15816" y="4581128"/>
            <a:ext cx="4320480" cy="86409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400" dirty="0" smtClean="0"/>
              <a:t>Основная соль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</TotalTime>
  <Words>172</Words>
  <Application>Microsoft Office PowerPoint</Application>
  <PresentationFormat>Экран (4:3)</PresentationFormat>
  <Paragraphs>64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Соли.  Состав и номенклатура</vt:lpstr>
      <vt:lpstr>Слайд 2</vt:lpstr>
      <vt:lpstr>Слайд 3</vt:lpstr>
      <vt:lpstr>Оксид, состоящий из атомов неметалла и кислорода</vt:lpstr>
      <vt:lpstr>H2SO4</vt:lpstr>
      <vt:lpstr>Задание 1</vt:lpstr>
      <vt:lpstr>Классификация солей</vt:lpstr>
      <vt:lpstr>Соль, образованная только атомами металлов и кислотными остатками</vt:lpstr>
      <vt:lpstr>Продукт неполного замещения гидроксогрупп в основании кислотными остатками</vt:lpstr>
      <vt:lpstr>Задание 2</vt:lpstr>
      <vt:lpstr>Задание 3</vt:lpstr>
      <vt:lpstr>Кислая соль</vt:lpstr>
      <vt:lpstr>Установить соответствие</vt:lpstr>
      <vt:lpstr>Спасибо за работу 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Классификация солей</dc:title>
  <dc:creator>романов</dc:creator>
  <cp:lastModifiedBy>романов</cp:lastModifiedBy>
  <cp:revision>15</cp:revision>
  <dcterms:created xsi:type="dcterms:W3CDTF">2015-03-08T17:38:32Z</dcterms:created>
  <dcterms:modified xsi:type="dcterms:W3CDTF">2015-03-15T12:42:22Z</dcterms:modified>
</cp:coreProperties>
</file>