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4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84" autoAdjust="0"/>
  </p:normalViewPr>
  <p:slideViewPr>
    <p:cSldViewPr>
      <p:cViewPr varScale="1">
        <p:scale>
          <a:sx n="91" d="100"/>
          <a:sy n="91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55260-7870-43CE-937F-4BD4694D680E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9DFD9-D6C3-498A-BFE6-B607CF6E8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63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9DFD9-D6C3-498A-BFE6-B607CF6E82D9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Сейчас доказано, что любой однород­ный цветовой фон способствует утомлению, вызывает цветовой голод. В производственных помещениях, окра­шенных без учета свойств человеческого зрения, часто происходят несчастные случаи.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Интересные результаты по влиянию цвета на успе­ваемость школьников получены в результате многолет­них наблюдений. Оказывается, стены учебных кабинетов лучше кра­сить в желтые, светло-желтые, бледно-зеленые, кремо­вые и бежевые тона. Такая цветовая гамма создает хо­рошее настроение, не слишком возбуждает нервную сис­тему, способствует усвоению материала.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9DFD9-D6C3-498A-BFE6-B607CF6E82D9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Имеет значение и цвет бумаги, па которой пишут школьники. При дневном свете лучше писать на белой бумаге, при электрическом — на светло-голубой или светло-зеленой. Контрольная работа по математике лучше по­лучается на зеленой бумаге: верных ответов на 21% боль­ше, чем при работе на белой бумаге. На красной бумаге результаты на 19% хуже, чем на белой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9DFD9-D6C3-498A-BFE6-B607CF6E82D9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Раздаются 3 любых  фигуры, нарисованных на листе бумаги.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9DFD9-D6C3-498A-BFE6-B607CF6E82D9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видите, как многообразно влияние цвета на человека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9DFD9-D6C3-498A-BFE6-B607CF6E82D9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6D0D-3721-43C5-957D-8A96A28AC4D9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9781-1E4C-42BE-BBFE-ECC103FA3FA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6D0D-3721-43C5-957D-8A96A28AC4D9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9781-1E4C-42BE-BBFE-ECC103FA3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6D0D-3721-43C5-957D-8A96A28AC4D9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9781-1E4C-42BE-BBFE-ECC103FA3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6D0D-3721-43C5-957D-8A96A28AC4D9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9781-1E4C-42BE-BBFE-ECC103FA3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6D0D-3721-43C5-957D-8A96A28AC4D9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9781-1E4C-42BE-BBFE-ECC103FA3FA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6D0D-3721-43C5-957D-8A96A28AC4D9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9781-1E4C-42BE-BBFE-ECC103FA3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6D0D-3721-43C5-957D-8A96A28AC4D9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9781-1E4C-42BE-BBFE-ECC103FA3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6D0D-3721-43C5-957D-8A96A28AC4D9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9781-1E4C-42BE-BBFE-ECC103FA3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6D0D-3721-43C5-957D-8A96A28AC4D9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9781-1E4C-42BE-BBFE-ECC103FA3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6D0D-3721-43C5-957D-8A96A28AC4D9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9781-1E4C-42BE-BBFE-ECC103FA3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6D0D-3721-43C5-957D-8A96A28AC4D9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F219781-1E4C-42BE-BBFE-ECC103FA3FA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E26D0D-3721-43C5-957D-8A96A28AC4D9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219781-1E4C-42BE-BBFE-ECC103FA3FA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file:///C:\Documents%20and%20Settings\VIP\&#1056;&#1072;&#1073;&#1086;&#1095;&#1080;&#1081;%20&#1089;&#1090;&#1086;&#1083;\&#1087;&#1089;&#1080;&#1093;\Las!Lusher.ex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syfactor.org/lib/colorpsy2.htm" TargetMode="External"/><Relationship Id="rId2" Type="http://schemas.openxmlformats.org/officeDocument/2006/relationships/hyperlink" Target="http://www.colorzone.ru/pages_o_cvete_psyho.htm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VIP\&#1056;&#1072;&#1073;&#1086;&#1095;&#1080;&#1081;%20&#1089;&#1090;&#1086;&#1083;\&#1087;&#1089;&#1080;&#1093;\&#1062;&#1074;&#1077;&#1090;.wm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0.xml"/><Relationship Id="rId7" Type="http://schemas.openxmlformats.org/officeDocument/2006/relationships/slide" Target="slide14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10" Type="http://schemas.openxmlformats.org/officeDocument/2006/relationships/slide" Target="slide17.xml"/><Relationship Id="rId4" Type="http://schemas.openxmlformats.org/officeDocument/2006/relationships/slide" Target="slide11.xml"/><Relationship Id="rId9" Type="http://schemas.openxmlformats.org/officeDocument/2006/relationships/slide" Target="slide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dirty="0" smtClean="0"/>
              <a:t>Цвет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000" dirty="0" smtClean="0"/>
              <a:t>«Все живое стремиться к цвету»</a:t>
            </a:r>
          </a:p>
          <a:p>
            <a:r>
              <a:rPr lang="ru-RU" sz="4400" dirty="0" smtClean="0"/>
              <a:t> И.Гете.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908720"/>
            <a:ext cx="493487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МБОУ БСОШ№1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Колесникова М.В.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 час</a:t>
            </a:r>
          </a:p>
          <a:p>
            <a:pPr algn="ctr"/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1071546"/>
            <a:ext cx="6357982" cy="775542"/>
          </a:xfrm>
          <a:solidFill>
            <a:srgbClr val="FF99FF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u="sng" dirty="0" smtClean="0">
                <a:solidFill>
                  <a:schemeClr val="bg2"/>
                </a:solidFill>
              </a:rPr>
              <a:t>Розовый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ru-RU" dirty="0" smtClean="0">
                <a:solidFill>
                  <a:schemeClr val="bg1"/>
                </a:solidFill>
              </a:rPr>
              <a:t>  </a:t>
            </a:r>
          </a:p>
          <a:p>
            <a:pPr eaLnBrk="1" hangingPunct="1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just" eaLnBrk="1" hangingPunct="1">
              <a:buNone/>
            </a:pPr>
            <a:r>
              <a:rPr lang="ru-RU" dirty="0" smtClean="0">
                <a:solidFill>
                  <a:schemeClr val="bg1"/>
                </a:solidFill>
              </a:rPr>
              <a:t>   Цвет оптимизма. Розовый — это красный, разбавленный белым. Его психологическая сила слабее, чем у красного цвета. «Розовый» человек не доводит до конца и часто не начинает того, что предпримет «красный».</a:t>
            </a:r>
          </a:p>
        </p:txBody>
      </p:sp>
      <p:sp>
        <p:nvSpPr>
          <p:cNvPr id="5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19250" y="6021388"/>
            <a:ext cx="936625" cy="287337"/>
          </a:xfrm>
          <a:prstGeom prst="leftArrow">
            <a:avLst>
              <a:gd name="adj1" fmla="val 50000"/>
              <a:gd name="adj2" fmla="val 814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642918"/>
            <a:ext cx="5072098" cy="1143000"/>
          </a:xfrm>
          <a:solidFill>
            <a:srgbClr val="FFFF66"/>
          </a:solidFill>
        </p:spPr>
        <p:txBody>
          <a:bodyPr/>
          <a:lstStyle/>
          <a:p>
            <a:pPr algn="ctr" eaLnBrk="1" hangingPunct="1"/>
            <a:r>
              <a:rPr lang="ru-RU" b="1" u="sng" dirty="0" smtClean="0">
                <a:solidFill>
                  <a:srgbClr val="002060"/>
                </a:solidFill>
              </a:rPr>
              <a:t>Желтый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цвет связан с наукой, наблюдениями и анализом. По своим качествам желтый цвет означает богатство, мечту, фантазии, смелость, радость, близость, юность. «Желтые» дети более всего предрасположены к творчеству. Из них вырастают свободные, раскрепощенные, инакомыслящие люди. «Желтые» дети любят играть в одиночку, предпочитают абстрактные игрушки.</a:t>
            </a:r>
          </a:p>
        </p:txBody>
      </p:sp>
      <p:sp>
        <p:nvSpPr>
          <p:cNvPr id="5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19250" y="6021388"/>
            <a:ext cx="936625" cy="287337"/>
          </a:xfrm>
          <a:prstGeom prst="leftArrow">
            <a:avLst>
              <a:gd name="adj1" fmla="val 50000"/>
              <a:gd name="adj2" fmla="val 814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42" y="714356"/>
            <a:ext cx="6072230" cy="1143000"/>
          </a:xfrm>
          <a:solidFill>
            <a:srgbClr val="00B050"/>
          </a:solidFill>
        </p:spPr>
        <p:txBody>
          <a:bodyPr/>
          <a:lstStyle/>
          <a:p>
            <a:pPr algn="ctr" eaLnBrk="1" hangingPunct="1"/>
            <a:r>
              <a:rPr lang="ru-RU" b="1" u="sng" smtClean="0">
                <a:solidFill>
                  <a:schemeClr val="bg2"/>
                </a:solidFill>
              </a:rPr>
              <a:t>Зеленый цвет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Означает деятельную волю, упорство и постоянство. Человек, выбирающий зеленый цвет, хочет, чтобы во всем торжествовали его собственные взгляды и убеждения, хочет чувствовать, что его поведение оправдывается тем, что он — носитель основных и непреложных принципов. «Зеленые» дети встречаются нечасто. Порой «зеленый» ребенок чувствует себя заброшенным и одиноким.</a:t>
            </a:r>
          </a:p>
        </p:txBody>
      </p:sp>
      <p:sp>
        <p:nvSpPr>
          <p:cNvPr id="5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19250" y="6021388"/>
            <a:ext cx="936625" cy="287337"/>
          </a:xfrm>
          <a:prstGeom prst="leftArrow">
            <a:avLst>
              <a:gd name="adj1" fmla="val 50000"/>
              <a:gd name="adj2" fmla="val 814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42" y="1000108"/>
            <a:ext cx="6215106" cy="846980"/>
          </a:xfrm>
          <a:solidFill>
            <a:srgbClr val="54F0F8"/>
          </a:solidFill>
        </p:spPr>
        <p:txBody>
          <a:bodyPr/>
          <a:lstStyle/>
          <a:p>
            <a:pPr algn="ctr" eaLnBrk="1" hangingPunct="1"/>
            <a:r>
              <a:rPr lang="ru-RU" b="1" u="sng" dirty="0" smtClean="0">
                <a:solidFill>
                  <a:schemeClr val="bg1"/>
                </a:solidFill>
              </a:rPr>
              <a:t>Голубой цвет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</a:t>
            </a:r>
          </a:p>
          <a:p>
            <a:pPr algn="just" eaLnBrk="1" hangingPunct="1">
              <a:lnSpc>
                <a:spcPct val="90000"/>
              </a:lnSpc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Символизирует космический дух, истину, одухотворенность. Это невинность, миролюбие, уступающее спокойствие, благополучие. </a:t>
            </a:r>
            <a:r>
              <a:rPr lang="ru-RU" sz="2400" dirty="0" err="1" smtClean="0">
                <a:solidFill>
                  <a:schemeClr val="bg1"/>
                </a:solidFill>
              </a:rPr>
              <a:t>Голубая</a:t>
            </a:r>
            <a:r>
              <a:rPr lang="ru-RU" sz="2400" dirty="0" smtClean="0">
                <a:solidFill>
                  <a:schemeClr val="bg1"/>
                </a:solidFill>
              </a:rPr>
              <a:t> дорога — </a:t>
            </a:r>
            <a:r>
              <a:rPr lang="ru-RU" sz="2400" dirty="0" err="1" smtClean="0">
                <a:solidFill>
                  <a:schemeClr val="bg1"/>
                </a:solidFill>
              </a:rPr>
              <a:t>дорога</a:t>
            </a:r>
            <a:r>
              <a:rPr lang="ru-RU" sz="2400" dirty="0" smtClean="0">
                <a:solidFill>
                  <a:schemeClr val="bg1"/>
                </a:solidFill>
              </a:rPr>
              <a:t> духовности. В этом цвете проявляются беззаботность, беспечность, необязательность, дружественность, склонность к перемене обстановки. Если с </a:t>
            </a:r>
            <a:r>
              <a:rPr lang="ru-RU" sz="2400" dirty="0" err="1" smtClean="0">
                <a:solidFill>
                  <a:schemeClr val="bg1"/>
                </a:solidFill>
              </a:rPr>
              <a:t>повзрослением</a:t>
            </a:r>
            <a:r>
              <a:rPr lang="ru-RU" sz="2400" dirty="0" smtClean="0">
                <a:solidFill>
                  <a:schemeClr val="bg1"/>
                </a:solidFill>
              </a:rPr>
              <a:t> эти черты сохраняются, то юноши становятся моряками или летчиками. В отрочестве и </a:t>
            </a:r>
            <a:r>
              <a:rPr lang="ru-RU" sz="2400" i="1" dirty="0" smtClean="0">
                <a:solidFill>
                  <a:schemeClr val="bg1"/>
                </a:solidFill>
              </a:rPr>
              <a:t>юности этот цвет чаше предпочитают девушки, неже­ли юноши.</a:t>
            </a:r>
          </a:p>
        </p:txBody>
      </p:sp>
      <p:sp>
        <p:nvSpPr>
          <p:cNvPr id="5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19250" y="6021388"/>
            <a:ext cx="936625" cy="287337"/>
          </a:xfrm>
          <a:prstGeom prst="leftArrow">
            <a:avLst>
              <a:gd name="adj1" fmla="val 50000"/>
              <a:gd name="adj2" fmla="val 814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704088"/>
            <a:ext cx="5857916" cy="1143000"/>
          </a:xfrm>
          <a:solidFill>
            <a:srgbClr val="3399FF"/>
          </a:solidFill>
        </p:spPr>
        <p:txBody>
          <a:bodyPr/>
          <a:lstStyle/>
          <a:p>
            <a:pPr algn="ctr" eaLnBrk="1" hangingPunct="1"/>
            <a:r>
              <a:rPr lang="ru-RU" b="1" i="1" dirty="0" smtClean="0">
                <a:solidFill>
                  <a:schemeClr val="bg2"/>
                </a:solidFill>
              </a:rPr>
              <a:t>«Синий»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None/>
            </a:pPr>
            <a:r>
              <a:rPr lang="ru-RU" sz="2400" i="1" dirty="0" smtClean="0">
                <a:solidFill>
                  <a:schemeClr val="bg1"/>
                </a:solidFill>
              </a:rPr>
              <a:t>    Дети спокойны, уравновешенны, предпо­читают все делать не торопясь, обстоятельно, любят полежать на диване с книгой, поразмышлять, подумать. Они склонны к задушевной дружбе с самоотдачей, самопожертвованием. Им в противоположность «красным» приятнее не получать, а давать. Не случайно «синих» взбадривают красным, а «красных» успокаивают синим. Если к «синему» добавляется «желтый», из такого человека может вырасти философ.</a:t>
            </a:r>
          </a:p>
        </p:txBody>
      </p:sp>
      <p:sp>
        <p:nvSpPr>
          <p:cNvPr id="5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19250" y="6021388"/>
            <a:ext cx="936625" cy="287337"/>
          </a:xfrm>
          <a:prstGeom prst="leftArrow">
            <a:avLst>
              <a:gd name="adj1" fmla="val 50000"/>
              <a:gd name="adj2" fmla="val 814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 eaLnBrk="1" hangingPunct="1"/>
            <a:r>
              <a:rPr lang="ru-RU" b="1" i="1" smtClean="0">
                <a:solidFill>
                  <a:schemeClr val="bg2"/>
                </a:solidFill>
              </a:rPr>
              <a:t>Белый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2468880"/>
            <a:ext cx="8229600" cy="4389120"/>
          </a:xfrm>
        </p:spPr>
        <p:txBody>
          <a:bodyPr/>
          <a:lstStyle/>
          <a:p>
            <a:pPr algn="just" eaLnBrk="1" hangingPunct="1">
              <a:buNone/>
            </a:pPr>
            <a:r>
              <a:rPr lang="ru-RU" i="1" dirty="0" smtClean="0">
                <a:solidFill>
                  <a:schemeClr val="bg1"/>
                </a:solidFill>
              </a:rPr>
              <a:t>цвет означает чистоту, невинность, свежесть и прохладу, правдивость и ясность. Белая дорога — </a:t>
            </a:r>
            <a:r>
              <a:rPr lang="ru-RU" i="1" dirty="0" err="1" smtClean="0">
                <a:solidFill>
                  <a:schemeClr val="bg1"/>
                </a:solidFill>
              </a:rPr>
              <a:t>дорога</a:t>
            </a:r>
            <a:r>
              <a:rPr lang="ru-RU" i="1" dirty="0" smtClean="0">
                <a:solidFill>
                  <a:schemeClr val="bg1"/>
                </a:solidFill>
              </a:rPr>
              <a:t> чистоты и очищения, начала, новой жизни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31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19250" y="6021388"/>
            <a:ext cx="936625" cy="287337"/>
          </a:xfrm>
          <a:prstGeom prst="leftArrow">
            <a:avLst>
              <a:gd name="adj1" fmla="val 50000"/>
              <a:gd name="adj2" fmla="val 814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670" y="714356"/>
            <a:ext cx="5143536" cy="114300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ru-RU" b="1" i="1" dirty="0" smtClean="0">
                <a:solidFill>
                  <a:schemeClr val="bg1"/>
                </a:solidFill>
              </a:rPr>
              <a:t>Черный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None/>
            </a:pPr>
            <a:r>
              <a:rPr lang="ru-RU" sz="2400" i="1" dirty="0" smtClean="0">
                <a:solidFill>
                  <a:schemeClr val="bg1"/>
                </a:solidFill>
              </a:rPr>
              <a:t>  </a:t>
            </a:r>
          </a:p>
          <a:p>
            <a:pPr algn="just" eaLnBrk="1" hangingPunct="1">
              <a:lnSpc>
                <a:spcPct val="90000"/>
              </a:lnSpc>
              <a:buNone/>
            </a:pPr>
            <a:r>
              <a:rPr lang="ru-RU" sz="2400" i="1" dirty="0" smtClean="0">
                <a:solidFill>
                  <a:schemeClr val="bg1"/>
                </a:solidFill>
              </a:rPr>
              <a:t> Дети предпочитают редко. Его выбор может говорить о рано созревшей, психологически сложившейся личности или о стрессе, который перевернул мир ребенка. Когда в юности наряду с черным предпочитают желтый или фиолетовый цвет, то может проявиться яркая натура драматического актера, при предпочтении или отвержении синего или зеленого может возникнуть ситуация, когда бурный сценический успех приводит к нервному истощению.</a:t>
            </a:r>
          </a:p>
        </p:txBody>
      </p:sp>
      <p:sp>
        <p:nvSpPr>
          <p:cNvPr id="5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19250" y="6021388"/>
            <a:ext cx="936625" cy="287337"/>
          </a:xfrm>
          <a:prstGeom prst="leftArrow">
            <a:avLst>
              <a:gd name="adj1" fmla="val 50000"/>
              <a:gd name="adj2" fmla="val 814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7851648" cy="1828800"/>
          </a:xfrm>
        </p:spPr>
        <p:txBody>
          <a:bodyPr/>
          <a:lstStyle/>
          <a:p>
            <a:r>
              <a:rPr lang="ru-RU" dirty="0" smtClean="0"/>
              <a:t>Цветовая гамма класса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Давайте посмотрим, какая цветовая гамма присуща вашему классу, какой цвет преобладает, каких цветов мало. Следовательно, каков ваш общий характер. Может быть, кто-то понял, почему ему хорошо в этом классе или плохо.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Назовите цвета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1975" y="2285992"/>
            <a:ext cx="8952025" cy="396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5600" dirty="0" smtClean="0">
                <a:solidFill>
                  <a:schemeClr val="bg1"/>
                </a:solidFill>
              </a:rPr>
              <a:t>Возьмите краски  и раскрасьте  оставшиеся 2 фигуры на листочке любыми цветами</a:t>
            </a:r>
            <a:endParaRPr lang="ru-RU" sz="56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286256"/>
            <a:ext cx="2357454" cy="243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Цель занятия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9865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Рассмотреть цвет с точки зрения:</a:t>
            </a:r>
          </a:p>
          <a:p>
            <a:pPr algn="ctr"/>
            <a:endParaRPr lang="ru-RU" dirty="0" smtClean="0"/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 Физиологического состояния человека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Стимуляции интеллекта и работоспособности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Взаимовлияние человека и окружающего мира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5400" b="1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sz="5400" b="1" dirty="0" smtClean="0">
                <a:solidFill>
                  <a:schemeClr val="tx1"/>
                </a:solidFill>
                <a:latin typeface="Arial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sz="2800" b="1" dirty="0" smtClean="0">
              <a:latin typeface="Arial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071546"/>
            <a:ext cx="8001056" cy="403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50" dirty="0" smtClean="0">
                <a:solidFill>
                  <a:schemeClr val="bg1"/>
                </a:solidFill>
              </a:rPr>
              <a:t>По цветовым предпочтениям можно сделать вывод о характере человека, его самооценке и </a:t>
            </a:r>
            <a:r>
              <a:rPr lang="ru-RU" sz="2850" dirty="0" err="1" smtClean="0">
                <a:solidFill>
                  <a:schemeClr val="bg1"/>
                </a:solidFill>
              </a:rPr>
              <a:t>самовосприятии</a:t>
            </a:r>
            <a:r>
              <a:rPr lang="ru-RU" sz="2850" dirty="0" smtClean="0">
                <a:solidFill>
                  <a:schemeClr val="bg1"/>
                </a:solidFill>
              </a:rPr>
              <a:t>. Первый цвет, называемый человеком, характеризует его личность в настоящий момент времени, второй является цветом, который можно использовать для улучшения жизни, это "рабочий" цвет, третий показывает взаимоотношения человека с окружающими его людьми. </a:t>
            </a:r>
            <a:endParaRPr lang="ru-RU" sz="285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5000636"/>
            <a:ext cx="1614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file"/>
              </a:rPr>
              <a:t>Тест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8253442" cy="17526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dirty="0" smtClean="0"/>
              <a:t>Андреев О.А., Хромов Л.Н. Учись быть внимательным. – М., 1996</a:t>
            </a:r>
          </a:p>
          <a:p>
            <a:pPr algn="l"/>
            <a:r>
              <a:rPr lang="ru-RU" dirty="0" err="1" smtClean="0"/>
              <a:t>Болотова</a:t>
            </a:r>
            <a:r>
              <a:rPr lang="ru-RU" dirty="0" smtClean="0"/>
              <a:t> А. К., Макарова И. В. Прикладная психология: Учебник для вузов. – М:, 2001</a:t>
            </a:r>
          </a:p>
          <a:p>
            <a:pPr algn="l"/>
            <a:r>
              <a:rPr lang="ru-RU" dirty="0" smtClean="0"/>
              <a:t>Вопросы психологии внимания / Под ред. П. Я. Гальперина. – М; 1971</a:t>
            </a:r>
          </a:p>
          <a:p>
            <a:pPr algn="l"/>
            <a:r>
              <a:rPr lang="ru-RU" dirty="0" err="1" smtClean="0"/>
              <a:t>Погосова</a:t>
            </a:r>
            <a:r>
              <a:rPr lang="ru-RU" dirty="0" smtClean="0"/>
              <a:t> Н. М. Цветовой </a:t>
            </a:r>
            <a:r>
              <a:rPr lang="ru-RU" dirty="0" err="1" smtClean="0"/>
              <a:t>игротренинг</a:t>
            </a:r>
            <a:r>
              <a:rPr lang="ru-RU" dirty="0" smtClean="0"/>
              <a:t>. – СПБ.: Речь, 2003</a:t>
            </a:r>
          </a:p>
          <a:p>
            <a:pPr algn="l"/>
            <a:r>
              <a:rPr lang="en-US" dirty="0" smtClean="0">
                <a:hlinkClick r:id="rId2"/>
              </a:rPr>
              <a:t>http://www.colorzone.ru/pages_o_cvete_psyho.html</a:t>
            </a:r>
            <a:endParaRPr lang="ru-RU" dirty="0" smtClean="0"/>
          </a:p>
          <a:p>
            <a:pPr algn="l"/>
            <a:r>
              <a:rPr lang="en-US" dirty="0" smtClean="0">
                <a:hlinkClick r:id="rId3"/>
              </a:rPr>
              <a:t>http://psyfactor.org/lib/colorpsy2.htm</a:t>
            </a:r>
            <a:endParaRPr lang="ru-RU" dirty="0" smtClean="0"/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/>
              <a:t>Стены учебных кабинетов нужно окрашивать: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3500438"/>
            <a:ext cx="1143008" cy="2214578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3500438"/>
            <a:ext cx="1143008" cy="221457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3500438"/>
            <a:ext cx="1143008" cy="221457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3500438"/>
            <a:ext cx="1143008" cy="2214578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86644" y="3500438"/>
            <a:ext cx="1143008" cy="2214578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5" y="3500438"/>
            <a:ext cx="121444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3" y="3500438"/>
            <a:ext cx="1214446" cy="2286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7772400" cy="1362456"/>
          </a:xfrm>
        </p:spPr>
        <p:txBody>
          <a:bodyPr/>
          <a:lstStyle/>
          <a:p>
            <a:pPr algn="ctr"/>
            <a:r>
              <a:rPr lang="ru-RU" dirty="0" smtClean="0"/>
              <a:t>Цвет бумаги для учеников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0102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Дневной свет</a:t>
            </a:r>
          </a:p>
          <a:p>
            <a:endParaRPr lang="ru-RU" dirty="0" smtClean="0"/>
          </a:p>
          <a:p>
            <a:r>
              <a:rPr lang="ru-RU" dirty="0" smtClean="0"/>
              <a:t>Электрический свет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Контрольная работа по математике</a:t>
            </a:r>
          </a:p>
          <a:p>
            <a:pPr algn="ctr"/>
            <a:r>
              <a:rPr lang="ru-RU" dirty="0" smtClean="0"/>
              <a:t>Верные ответы:</a:t>
            </a:r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14678" y="2786058"/>
            <a:ext cx="857256" cy="357190"/>
          </a:xfrm>
          <a:prstGeom prst="round2Diag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214678" y="3357562"/>
            <a:ext cx="857256" cy="35719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8662" y="4929198"/>
            <a:ext cx="1500198" cy="857256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357554" y="4929198"/>
            <a:ext cx="1500198" cy="857256"/>
          </a:xfrm>
          <a:prstGeom prst="round2Diag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572132" y="4929198"/>
            <a:ext cx="1500198" cy="857256"/>
          </a:xfrm>
          <a:prstGeom prst="round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19%  </a:t>
            </a:r>
          </a:p>
          <a:p>
            <a:pPr algn="ctr"/>
            <a:r>
              <a:rPr lang="ru-RU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хуже</a:t>
            </a:r>
            <a:endParaRPr lang="ru-RU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357686" y="3357562"/>
            <a:ext cx="857256" cy="357190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5143512"/>
            <a:ext cx="13347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21%  больше</a:t>
            </a:r>
            <a:endParaRPr lang="ru-RU" sz="1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929066"/>
            <a:ext cx="4286280" cy="2286016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 </a:t>
            </a:r>
            <a:r>
              <a:rPr lang="ru-RU" sz="28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Цвет воздействует на настроение, психику человека.</a:t>
            </a:r>
            <a:br>
              <a:rPr lang="ru-RU" sz="28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ru-RU" sz="28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Существует и обратная связь: по тому, какой цвет человек предпочитает, можно судить о его настроении в данный момент и даже об особенностях его характера. </a:t>
            </a:r>
            <a:endParaRPr lang="ru-RU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 descr="radvsele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500174"/>
            <a:ext cx="3833806" cy="5006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Цвет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2909" y="285728"/>
            <a:ext cx="8036775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786190"/>
            <a:ext cx="7772400" cy="1362456"/>
          </a:xfrm>
        </p:spPr>
        <p:txBody>
          <a:bodyPr/>
          <a:lstStyle/>
          <a:p>
            <a:r>
              <a:rPr lang="ru-RU" dirty="0" smtClean="0"/>
              <a:t>Возьмите краски  и раскрасьте фигуру на листочке вашим любимым цветом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4000504"/>
            <a:ext cx="2357454" cy="243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FFFF00"/>
                </a:solidFill>
              </a:rPr>
              <a:t>Характер цвета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600" dirty="0" smtClean="0">
                <a:solidFill>
                  <a:srgbClr val="FF0000"/>
                </a:solidFill>
                <a:hlinkClick r:id="rId2" action="ppaction://hlinksldjump"/>
              </a:rPr>
              <a:t>Красный</a:t>
            </a:r>
            <a:endParaRPr lang="ru-RU" sz="36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3600" dirty="0" smtClean="0">
                <a:solidFill>
                  <a:srgbClr val="FF99FF"/>
                </a:solidFill>
                <a:hlinkClick r:id="rId3" action="ppaction://hlinksldjump"/>
              </a:rPr>
              <a:t>Розовый</a:t>
            </a:r>
            <a:endParaRPr lang="ru-RU" sz="3600" dirty="0" smtClean="0">
              <a:solidFill>
                <a:srgbClr val="FF99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FFFF66"/>
                </a:solidFill>
                <a:hlinkClick r:id="rId4" action="ppaction://hlinksldjump"/>
              </a:rPr>
              <a:t>Желтый</a:t>
            </a:r>
            <a:endParaRPr lang="ru-RU" sz="36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3600" dirty="0" smtClean="0">
                <a:solidFill>
                  <a:srgbClr val="57F57D"/>
                </a:solidFill>
                <a:hlinkClick r:id="rId5" action="ppaction://hlinksldjump"/>
              </a:rPr>
              <a:t>Зеленый</a:t>
            </a:r>
            <a:endParaRPr lang="ru-RU" sz="3600" dirty="0" smtClean="0">
              <a:solidFill>
                <a:srgbClr val="57F57D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3600" dirty="0" smtClean="0">
                <a:solidFill>
                  <a:srgbClr val="54F0F8"/>
                </a:solidFill>
                <a:hlinkClick r:id="rId6" action="ppaction://hlinksldjump"/>
              </a:rPr>
              <a:t>Голубой</a:t>
            </a:r>
            <a:endParaRPr lang="ru-RU" sz="3600" dirty="0" smtClean="0">
              <a:solidFill>
                <a:srgbClr val="54F0F8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3399FF"/>
                </a:solidFill>
                <a:hlinkClick r:id="rId7" action="ppaction://hlinksldjump"/>
              </a:rPr>
              <a:t>Синий</a:t>
            </a:r>
            <a:r>
              <a:rPr lang="ru-RU" sz="3600" dirty="0" smtClean="0">
                <a:solidFill>
                  <a:srgbClr val="3399FF"/>
                </a:solidFill>
              </a:rPr>
              <a:t>    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FFFFFF"/>
                </a:solidFill>
                <a:hlinkClick r:id="rId8" action="ppaction://hlinksldjump"/>
              </a:rPr>
              <a:t>Белый</a:t>
            </a:r>
            <a:endParaRPr lang="ru-RU" sz="3600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3600" dirty="0" smtClean="0">
                <a:hlinkClick r:id="rId9" action="ppaction://hlinksldjump"/>
              </a:rPr>
              <a:t>Черный</a:t>
            </a:r>
            <a:endParaRPr lang="ru-RU" sz="3600" dirty="0" smtClean="0"/>
          </a:p>
          <a:p>
            <a:pPr algn="ctr" eaLnBrk="1" hangingPunct="1">
              <a:lnSpc>
                <a:spcPct val="90000"/>
              </a:lnSpc>
            </a:pPr>
            <a:endParaRPr lang="ru-RU" sz="3600" dirty="0" smtClean="0"/>
          </a:p>
        </p:txBody>
      </p:sp>
      <p:sp>
        <p:nvSpPr>
          <p:cNvPr id="6148" name="AutoShape 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795963" y="5445125"/>
            <a:ext cx="1152525" cy="1008063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77125" cy="714372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u="sng" dirty="0" smtClean="0">
                <a:solidFill>
                  <a:schemeClr val="bg2"/>
                </a:solidFill>
              </a:rPr>
              <a:t>«Красный»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дети открыты и активны. Родителям с ними в детстве очень трудно — живыми, непослушными, ломающими игрушки. Когда они вырастут, их высокая работоспособность будет обусловлена стремлением добиться успеха, получить результат, заслужить похвалу. Интересы сегодняшнего дня превыше всего. Напористость, эгоизм. Среди ярких политиков чаше встречаются «красные» и «желтые», среди ученых -«желтые» и «красные».</a:t>
            </a:r>
          </a:p>
        </p:txBody>
      </p:sp>
      <p:sp>
        <p:nvSpPr>
          <p:cNvPr id="5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19250" y="6021388"/>
            <a:ext cx="936625" cy="287337"/>
          </a:xfrm>
          <a:prstGeom prst="leftArrow">
            <a:avLst>
              <a:gd name="adj1" fmla="val 50000"/>
              <a:gd name="adj2" fmla="val 814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F00"/>
      </a:hlink>
      <a:folHlink>
        <a:srgbClr val="FFFF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</TotalTime>
  <Words>935</Words>
  <Application>Microsoft Office PowerPoint</Application>
  <PresentationFormat>Экран (4:3)</PresentationFormat>
  <Paragraphs>78</Paragraphs>
  <Slides>21</Slides>
  <Notes>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Цвет</vt:lpstr>
      <vt:lpstr>Цель занятия</vt:lpstr>
      <vt:lpstr>Стены учебных кабинетов нужно окрашивать:</vt:lpstr>
      <vt:lpstr>Цвет бумаги для учеников</vt:lpstr>
      <vt:lpstr>  Цвет воздействует на настроение, психику человека.  Существует и обратная связь: по тому, какой цвет человек предпочитает, можно судить о его настроении в данный момент и даже об особенностях его характера. </vt:lpstr>
      <vt:lpstr>Презентация PowerPoint</vt:lpstr>
      <vt:lpstr>Возьмите краски  и раскрасьте фигуру на листочке вашим любимым цветом</vt:lpstr>
      <vt:lpstr>Характер цвета</vt:lpstr>
      <vt:lpstr>«Красный»</vt:lpstr>
      <vt:lpstr>Розовый</vt:lpstr>
      <vt:lpstr>Желтый</vt:lpstr>
      <vt:lpstr>Зеленый цвет</vt:lpstr>
      <vt:lpstr>Голубой цвет</vt:lpstr>
      <vt:lpstr>«Синий»</vt:lpstr>
      <vt:lpstr>Белый</vt:lpstr>
      <vt:lpstr>Черный</vt:lpstr>
      <vt:lpstr>Цветовая гамма класса</vt:lpstr>
      <vt:lpstr>Назовите цвета</vt:lpstr>
      <vt:lpstr>Презентация PowerPoint</vt:lpstr>
      <vt:lpstr> </vt:lpstr>
      <vt:lpstr>Источники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</dc:title>
  <dc:creator>VIP</dc:creator>
  <cp:lastModifiedBy>VIP</cp:lastModifiedBy>
  <cp:revision>12</cp:revision>
  <dcterms:created xsi:type="dcterms:W3CDTF">2011-03-28T13:34:00Z</dcterms:created>
  <dcterms:modified xsi:type="dcterms:W3CDTF">2012-12-24T10:35:56Z</dcterms:modified>
</cp:coreProperties>
</file>