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69" r:id="rId4"/>
    <p:sldId id="271" r:id="rId5"/>
    <p:sldId id="268" r:id="rId6"/>
    <p:sldId id="281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59" r:id="rId16"/>
    <p:sldId id="280" r:id="rId17"/>
    <p:sldId id="279" r:id="rId18"/>
    <p:sldId id="278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A2982-287D-4F2E-8605-632750DF2FD3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2869F-8099-40B0-94A2-5DC96639A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156176" y="332656"/>
            <a:ext cx="2637408" cy="3096344"/>
          </a:xfrm>
          <a:prstGeom prst="bevel">
            <a:avLst>
              <a:gd name="adj" fmla="val 86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9552" y="476672"/>
            <a:ext cx="540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Портфолио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учащегося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84176" y="3866565"/>
            <a:ext cx="75598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Фамилия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Имя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Отчество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39552" y="52292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Класс: 5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Кл. руководитель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627784" y="188640"/>
            <a:ext cx="39372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Учеба – моя работа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822960"/>
          <a:ext cx="8964487" cy="4663440"/>
        </p:xfrm>
        <a:graphic>
          <a:graphicData uri="http://schemas.openxmlformats.org/drawingml/2006/table">
            <a:tbl>
              <a:tblPr/>
              <a:tblGrid>
                <a:gridCol w="1251736"/>
                <a:gridCol w="1935012"/>
                <a:gridCol w="1935012"/>
                <a:gridCol w="1986400"/>
                <a:gridCol w="1856327"/>
              </a:tblGrid>
              <a:tr h="15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1 четв.</a:t>
                      </a: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2 четв.</a:t>
                      </a: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3 четв.</a:t>
                      </a: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4 четв.</a:t>
                      </a: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мои самые большие достижения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у меня не получилось…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потому что…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мои самые яркие впечатления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967" marR="5896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88640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Итоги учебного года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Мои ожидания оправдались (не оправдались), потому что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Свою работу в этом учебном году я оцениваю как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Мои главные достижения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Мои главные неудачи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Чтобы не повторились неудачи этого года в следующем учебном году, я собираюсь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724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9217" name="WordArt 1"/>
          <p:cNvSpPr>
            <a:spLocks noChangeArrowheads="1" noChangeShapeType="1" noTextEdit="1"/>
          </p:cNvSpPr>
          <p:nvPr/>
        </p:nvSpPr>
        <p:spPr bwMode="auto">
          <a:xfrm>
            <a:off x="179512" y="908720"/>
            <a:ext cx="8964488" cy="21186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Times New Roman"/>
                <a:cs typeface="Times New Roman"/>
              </a:rPr>
              <a:t>ПОРТФОЛИО РАБОТ</a:t>
            </a:r>
            <a:endParaRPr lang="ru-RU" sz="3600" b="1" kern="10" spc="0">
              <a:ln w="2540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3528" y="3040214"/>
            <a:ext cx="84969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Творческие работы, направления активности.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3619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3619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 данный раздел  помещаются результаты  различных творческих, проектных, исследовательских работ, а также описание основных форм и направлений  учебной и творческой активности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498875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970213" algn="ctr"/>
                <a:tab pos="5940425" algn="r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МОИ РАБОТЫ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970213" algn="ctr"/>
                <a:tab pos="5940425" algn="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1196752"/>
          <a:ext cx="7848872" cy="4114800"/>
        </p:xfrm>
        <a:graphic>
          <a:graphicData uri="http://schemas.openxmlformats.org/drawingml/2006/table">
            <a:tbl>
              <a:tblPr/>
              <a:tblGrid>
                <a:gridCol w="706243"/>
                <a:gridCol w="5881204"/>
                <a:gridCol w="1261425"/>
              </a:tblGrid>
              <a:tr h="4233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</a:rPr>
                        <a:t>№ </a:t>
                      </a:r>
                      <a:r>
                        <a:rPr lang="ru-RU" sz="1800" b="1" dirty="0" err="1">
                          <a:latin typeface="Arial"/>
                          <a:ea typeface="Times New Roman"/>
                        </a:rPr>
                        <a:t>п</a:t>
                      </a:r>
                      <a:r>
                        <a:rPr lang="ru-RU" sz="1800" b="1" dirty="0">
                          <a:latin typeface="Arial"/>
                          <a:ea typeface="Times New Roman"/>
                        </a:rPr>
                        <a:t>/</a:t>
                      </a:r>
                      <a:r>
                        <a:rPr lang="ru-RU" sz="1800" b="1" dirty="0" err="1">
                          <a:latin typeface="Arial"/>
                          <a:ea typeface="Times New Roman"/>
                        </a:rPr>
                        <a:t>п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/>
                          <a:ea typeface="Times New Roman"/>
                        </a:rPr>
                        <a:t>Перечень представленных творческих работ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/>
                          <a:ea typeface="Times New Roman"/>
                        </a:rPr>
                        <a:t>Дата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Times New Roman"/>
                      </a:endParaRPr>
                    </a:p>
                  </a:txBody>
                  <a:tcPr marL="34441" marR="34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-86412" y="188640"/>
            <a:ext cx="92304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 – часть моего класса, я - часть моей школы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836712"/>
          <a:ext cx="8676456" cy="5486400"/>
        </p:xfrm>
        <a:graphic>
          <a:graphicData uri="http://schemas.openxmlformats.org/drawingml/2006/table">
            <a:tbl>
              <a:tblPr/>
              <a:tblGrid>
                <a:gridCol w="1497105"/>
                <a:gridCol w="3371747"/>
                <a:gridCol w="3807604"/>
              </a:tblGrid>
              <a:tr h="232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 dirty="0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-45" dirty="0">
                          <a:solidFill>
                            <a:srgbClr val="00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1-полугодие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-45" dirty="0">
                          <a:solidFill>
                            <a:srgbClr val="00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2-полугодие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-45">
                          <a:solidFill>
                            <a:srgbClr val="00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мое участие в олимпиадах и творческих конкурсах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 dirty="0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-45">
                          <a:solidFill>
                            <a:srgbClr val="00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мое участие в спортивных соревнованиях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 dirty="0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-45">
                          <a:solidFill>
                            <a:srgbClr val="00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мое участие в  общественной жизни класса и школы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 dirty="0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-45">
                          <a:solidFill>
                            <a:srgbClr val="00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мои личные достижения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spc="-45" dirty="0">
                        <a:solidFill>
                          <a:srgbClr val="000000"/>
                        </a:solidFill>
                        <a:latin typeface="Bookman Old Style"/>
                        <a:ea typeface="Times New Roman"/>
                        <a:cs typeface="Arial"/>
                      </a:endParaRPr>
                    </a:p>
                  </a:txBody>
                  <a:tcPr marL="58227" marR="58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12289" name="WordArt 1"/>
          <p:cNvSpPr>
            <a:spLocks noChangeArrowheads="1" noChangeShapeType="1" noTextEdit="1"/>
          </p:cNvSpPr>
          <p:nvPr/>
        </p:nvSpPr>
        <p:spPr bwMode="auto">
          <a:xfrm>
            <a:off x="827584" y="1772817"/>
            <a:ext cx="7776864" cy="15482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КОПИЛКА</a:t>
            </a:r>
            <a:endParaRPr lang="ru-RU" sz="3600" kern="10" spc="0">
              <a:ln w="2540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94251" y="4005064"/>
            <a:ext cx="84497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Памятки,   инструкции,   полезная информация.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-123110"/>
            <a:ext cx="9199954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905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Памятка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1.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СЕКРЕТЫ УСПЕХА НА УРОКЕ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905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						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Подготовь все необходимое для урока до звонка, положи на парту.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 отвлекайся; сосредоточившись на задании, ты больше поймешь.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9055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79512" y="1225689"/>
            <a:ext cx="89644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 выкрикивай с места, поднимай руку.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 разговаривай с соседом по парте.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 надейся списать, рассчитывай на себя.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Подготавливай свой ответ.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Соблюдай правила этикета.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Сиди ровно, повернувшись к своему рабочему месту.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Выключай мобильный телефон.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«Перерабатывай» информацию.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5905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Готовясь к ответу на уроке: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Припомни содержание материала.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Подумай или запиши план ответа.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Выдели самое главное в теме, при ответе сконцентрируй на этом внимание.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Каждое положение обязательно доказывай, приводи примеры, но коротко и ясно.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Обязательно делай обобщения и выводы из сказанного.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905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 необходимости пользуйся таблицами, схемами, пособиями, моделями.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-499797"/>
            <a:ext cx="9144000" cy="723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923925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Times New Roman" pitchFamily="18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9239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cs typeface="Times New Roman" pitchFamily="18" charset="0"/>
              </a:rPr>
              <a:t>Памятка 2. КАК ПИСАТЬ СОЧИНЕНИЕ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9239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Приступать к работе над сочинением по литературному произведению можно только после его внимательного (лучше неоднократного) прочтения.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923925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Выбор темы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сочинения зависит от твоих симпатий, вкусов, отношения к героям произведения.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План сочинения должен включать в себя 3 пункта: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вступление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основную часть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заключение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вступлении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ты можешь обосновать выбор темы, обозначить проблемы (в форме вопросов или утверждений), которые тебе предстоит раскрыть в основной части сочинения. В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заключении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необходимо сделать выводы, ответить на те вопросы, которые ты сформулировал во вступлении.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Если ты решил выбрать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эпиграф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 своему сочинению, помни, что эпиграф – это краткое изречение, взятое из литературных источников, отражающее ведущую мысль, характер темы.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Чтобы подтвердить свои мысли, используй краткие, точные и дословные выдержки из текста –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цитаты.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Об особенностях сочинений разных жанров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(сочинение-размышление, эссе, анализ поэтического произведения и т. д.)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расскажет учитель. Не стесняйся задавать ему вопросы!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9239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Твоя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письменная речь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(как и устная) должна быть связной, а это значит, что каждое следующее предложение должно продолжать мысль, изложенную в предыдущем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549261"/>
            <a:ext cx="91440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Памятка 3. КАК УЧИТЬ СТИХОТВОРЕНИЯ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6762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Желательно учить стихотворение заранее, в течение нескольких дней.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Прочитай стихотворение. Какие чувства оно у тебя пробудило? Постарайся представить то, о чем пишет автор.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Прочитай стихотворение еще 2–3 раза и воспроизведи его по памяти целиком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(можно заглядывать в книгу).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Обрати внимание на те места, которые хуже запоминаются. Можешь обозначить их ключевыми словами или схематичными рисунками на листке бумаги, который будет у тебя перед глазами.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Если стихотворение трудное, учи его по строкам: первую, затем первую и вторую; первую, вторую и третью и т. 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Отложи книгу. Повтори стихотворение вечером, хорошо отдохнув после выполнения домашней работы.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Каждый день выразительно рассказывай стихотворение 1–2 раза кому-нибудь из друзей или родителям.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676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Повтори стихотворение утром перед выходом в школу в тот день, когда будешь рассказывать его в классе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054" y="1124744"/>
            <a:ext cx="7647386" cy="493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-116878" y="301879"/>
            <a:ext cx="93346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Courier New" pitchFamily="49" charset="0"/>
              </a:rPr>
              <a:t>Памятка 4. «КАК РАБОТАТЬ НАД РЕФЕРАТОМ»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43808" y="332656"/>
            <a:ext cx="30828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Содержание: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6048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Bookman Old Style" pitchFamily="18" charset="0"/>
              </a:rPr>
              <a:t>Раздел </a:t>
            </a:r>
            <a:r>
              <a:rPr lang="en-US" sz="2800" b="1" dirty="0">
                <a:latin typeface="Bookman Old Style" pitchFamily="18" charset="0"/>
              </a:rPr>
              <a:t>I</a:t>
            </a:r>
            <a:r>
              <a:rPr lang="ru-RU" sz="2800" b="1" dirty="0">
                <a:latin typeface="Bookman Old Style" pitchFamily="18" charset="0"/>
              </a:rPr>
              <a:t>. </a:t>
            </a:r>
            <a:r>
              <a:rPr lang="ru-RU" sz="2800" b="1" dirty="0" smtClean="0">
                <a:latin typeface="Bookman Old Style" pitchFamily="18" charset="0"/>
              </a:rPr>
              <a:t>   </a:t>
            </a:r>
            <a:r>
              <a:rPr lang="ru-RU" sz="2800" b="1" i="1" dirty="0" smtClean="0">
                <a:latin typeface="Bookman Old Style" pitchFamily="18" charset="0"/>
              </a:rPr>
              <a:t>«</a:t>
            </a:r>
            <a:r>
              <a:rPr lang="ru-RU" sz="2800" b="1" i="1" dirty="0">
                <a:latin typeface="Bookman Old Style" pitchFamily="18" charset="0"/>
              </a:rPr>
              <a:t>Мой портрет»</a:t>
            </a:r>
            <a:r>
              <a:rPr lang="ru-RU" sz="2800" dirty="0">
                <a:latin typeface="Bookman Old Style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700808"/>
            <a:ext cx="7536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Bookman Old Style" pitchFamily="18" charset="0"/>
              </a:rPr>
              <a:t>Раздел </a:t>
            </a:r>
            <a:r>
              <a:rPr lang="en-US" sz="2800" b="1" dirty="0">
                <a:latin typeface="Bookman Old Style" pitchFamily="18" charset="0"/>
              </a:rPr>
              <a:t>II</a:t>
            </a:r>
            <a:r>
              <a:rPr lang="ru-RU" sz="2800" b="1" dirty="0">
                <a:latin typeface="Bookman Old Style" pitchFamily="18" charset="0"/>
              </a:rPr>
              <a:t>. </a:t>
            </a:r>
            <a:r>
              <a:rPr lang="ru-RU" sz="2800" dirty="0">
                <a:latin typeface="Bookman Old Style" pitchFamily="18" charset="0"/>
              </a:rPr>
              <a:t> </a:t>
            </a:r>
            <a:r>
              <a:rPr lang="ru-RU" sz="2800" b="1" i="1" dirty="0">
                <a:latin typeface="Bookman Old Style" pitchFamily="18" charset="0"/>
              </a:rPr>
              <a:t>«Портфолио документов</a:t>
            </a:r>
            <a:r>
              <a:rPr lang="ru-RU" sz="2800" b="1" i="1" dirty="0"/>
              <a:t>»</a:t>
            </a:r>
            <a:r>
              <a:rPr lang="ru-RU" sz="2800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204864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Bookman Old Style" pitchFamily="18" charset="0"/>
              </a:rPr>
              <a:t>Раздел III. </a:t>
            </a:r>
            <a:r>
              <a:rPr lang="ru-RU" sz="2800" dirty="0">
                <a:latin typeface="Bookman Old Style" pitchFamily="18" charset="0"/>
              </a:rPr>
              <a:t> </a:t>
            </a:r>
            <a:r>
              <a:rPr lang="ru-RU" sz="2800" b="1" i="1" dirty="0">
                <a:latin typeface="Bookman Old Style" pitchFamily="18" charset="0"/>
              </a:rPr>
              <a:t>«Портфолио работ</a:t>
            </a:r>
            <a:r>
              <a:rPr lang="ru-RU" sz="2800" b="1" i="1" dirty="0"/>
              <a:t>»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2708920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Bookman Old Style" pitchFamily="18" charset="0"/>
              </a:rPr>
              <a:t>Раздел IV.   </a:t>
            </a:r>
            <a:r>
              <a:rPr lang="ru-RU" sz="2800" b="1" i="1" dirty="0">
                <a:latin typeface="Bookman Old Style" pitchFamily="18" charset="0"/>
              </a:rPr>
              <a:t>«Копилка»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284984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Bookman Old Style" pitchFamily="18" charset="0"/>
              </a:rPr>
              <a:t>Раздел V.   </a:t>
            </a:r>
            <a:r>
              <a:rPr lang="ru-RU" sz="2800" b="1" i="1" dirty="0" smtClean="0">
                <a:latin typeface="Bookman Old Style" pitchFamily="18" charset="0"/>
              </a:rPr>
              <a:t>«Мой фотоальбом»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049" name="WordArt 1"/>
          <p:cNvSpPr>
            <a:spLocks noChangeArrowheads="1" noChangeShapeType="1" noTextEdit="1"/>
          </p:cNvSpPr>
          <p:nvPr/>
        </p:nvSpPr>
        <p:spPr bwMode="auto">
          <a:xfrm>
            <a:off x="251520" y="548680"/>
            <a:ext cx="8640960" cy="21326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Times New Roman"/>
                <a:cs typeface="Times New Roman"/>
              </a:rPr>
              <a:t>МОЙ  ПОРТРЕТ</a:t>
            </a:r>
            <a:endParaRPr lang="ru-RU" sz="3600" b="1" kern="10" spc="0" dirty="0">
              <a:ln w="2540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19064" y="364502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Bookman Old Style" pitchFamily="18" charset="0"/>
              </a:rPr>
              <a:t>Включает  в  себя  личные  данные  учащегося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grpSp>
        <p:nvGrpSpPr>
          <p:cNvPr id="3" name="Group 2"/>
          <p:cNvGrpSpPr>
            <a:grpSpLocks noChangeAspect="1"/>
          </p:cNvGrpSpPr>
          <p:nvPr/>
        </p:nvGrpSpPr>
        <p:grpSpPr bwMode="auto">
          <a:xfrm>
            <a:off x="251520" y="188640"/>
            <a:ext cx="8892480" cy="7924428"/>
            <a:chOff x="5551" y="2942"/>
            <a:chExt cx="5245" cy="6750"/>
          </a:xfrm>
        </p:grpSpPr>
        <p:sp>
          <p:nvSpPr>
            <p:cNvPr id="2051" name="AutoShape 3"/>
            <p:cNvSpPr>
              <a:spLocks noChangeAspect="1" noChangeArrowheads="1"/>
            </p:cNvSpPr>
            <p:nvPr/>
          </p:nvSpPr>
          <p:spPr bwMode="auto">
            <a:xfrm>
              <a:off x="5551" y="2942"/>
              <a:ext cx="5245" cy="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7506" y="4832"/>
              <a:ext cx="1154" cy="1460"/>
            </a:xfrm>
            <a:prstGeom prst="smileyFace">
              <a:avLst>
                <a:gd name="adj" fmla="val 46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5551" y="6452"/>
              <a:ext cx="1866" cy="1260"/>
            </a:xfrm>
            <a:prstGeom prst="wedgeRoundRectCallout">
              <a:avLst>
                <a:gd name="adj1" fmla="val 59708"/>
                <a:gd name="adj2" fmla="val -104880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Моя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любимая телепередача;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любимый фильм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7347" y="6967"/>
              <a:ext cx="1600" cy="1350"/>
            </a:xfrm>
            <a:prstGeom prst="wedgeRoundRectCallout">
              <a:avLst>
                <a:gd name="adj1" fmla="val 18898"/>
                <a:gd name="adj2" fmla="val -110593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Какие качества </a:t>
              </a: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я 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ценю</a:t>
              </a:r>
              <a:r>
                <a:rPr kumimoji="0" lang="ru-RU" sz="12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в себе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5551" y="4636"/>
              <a:ext cx="1600" cy="1080"/>
            </a:xfrm>
            <a:prstGeom prst="wedgeRoundRectCallout">
              <a:avLst>
                <a:gd name="adj1" fmla="val 70736"/>
                <a:gd name="adj2" fmla="val 35509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Что может огорчить или обидеть </a:t>
              </a: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меня</a:t>
              </a:r>
              <a:endPara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8839" y="3122"/>
              <a:ext cx="1777" cy="1080"/>
            </a:xfrm>
            <a:prstGeom prst="wedgeRoundRectCallout">
              <a:avLst>
                <a:gd name="adj1" fmla="val -77204"/>
                <a:gd name="adj2" fmla="val 107407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Мое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хобби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5640" y="3122"/>
              <a:ext cx="1688" cy="900"/>
            </a:xfrm>
            <a:prstGeom prst="wedgeRoundRectCallout">
              <a:avLst>
                <a:gd name="adj1" fmla="val 68750"/>
                <a:gd name="adj2" fmla="val 145500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 чем </a:t>
              </a: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я люблю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читать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>
              <a:off x="7239" y="2942"/>
              <a:ext cx="1690" cy="1080"/>
            </a:xfrm>
            <a:prstGeom prst="wedgeRoundRectCallout">
              <a:avLst>
                <a:gd name="adj1" fmla="val -9685"/>
                <a:gd name="adj2" fmla="val 114769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Мои 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друзья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>
              <a:off x="9283" y="4391"/>
              <a:ext cx="1513" cy="1080"/>
            </a:xfrm>
            <a:prstGeom prst="wedgeRoundRectCallout">
              <a:avLst>
                <a:gd name="adj1" fmla="val -92806"/>
                <a:gd name="adj2" fmla="val 39769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i="1" dirty="0" smtClean="0">
                  <a:latin typeface="Calibri" pitchFamily="34" charset="0"/>
                  <a:cs typeface="Arial" pitchFamily="34" charset="0"/>
                </a:rPr>
                <a:t>МОЯ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любимая музыка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>
              <a:off x="9018" y="5801"/>
              <a:ext cx="1778" cy="1260"/>
            </a:xfrm>
            <a:prstGeom prst="wedgeRoundRectCallout">
              <a:avLst>
                <a:gd name="adj1" fmla="val -68963"/>
                <a:gd name="adj2" fmla="val -70477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Место, где </a:t>
              </a:r>
              <a:r>
                <a:rPr lang="ru-RU" sz="1200" b="1" i="1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я </a:t>
              </a:r>
              <a:r>
                <a:rPr kumimoji="0" lang="ru-RU" sz="12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люблю бывать больше всего на свете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9598" y="105108"/>
            <a:ext cx="79448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Попробуй заполнить каждую строчку,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ответив на вопросы «Кто я?» или «Какой я?»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Получится ли это у тебя?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1560" y="2060848"/>
          <a:ext cx="7704855" cy="28803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735034"/>
                <a:gridCol w="3969821"/>
              </a:tblGrid>
              <a:tr h="2128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Кто Я?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Какой (какая) Я?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  <a:tr h="1318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ookman Old Style" pitchFamily="18" charset="0"/>
                          <a:ea typeface="Times New Roman"/>
                        </a:rPr>
                        <a:t>Я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ookman Old Style" pitchFamily="18" charset="0"/>
                          <a:ea typeface="Times New Roman"/>
                        </a:rPr>
                        <a:t>Я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  <a:tr h="1582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i="1" dirty="0" smtClean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  <a:tr h="1582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  <a:tr h="1582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  <a:tr h="1582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ookman Old Style" pitchFamily="18" charset="0"/>
                        </a:rPr>
                        <a:t>Я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  <a:tr h="1582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man Old Style" pitchFamily="18" charset="0"/>
                        </a:rPr>
                        <a:t>Я 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567" marR="39567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35696" y="26064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Bookman Old Style" pitchFamily="18" charset="0"/>
              </a:rPr>
              <a:t>МОЙ КЛАСС</a:t>
            </a:r>
            <a:endParaRPr lang="ru-RU" sz="2800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4097" name="WordArt 1"/>
          <p:cNvSpPr>
            <a:spLocks noChangeArrowheads="1" noChangeShapeType="1" noTextEdit="1"/>
          </p:cNvSpPr>
          <p:nvPr/>
        </p:nvSpPr>
        <p:spPr bwMode="auto">
          <a:xfrm>
            <a:off x="251520" y="404664"/>
            <a:ext cx="8605464" cy="15578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Times New Roman"/>
                <a:cs typeface="Times New Roman"/>
              </a:rPr>
              <a:t>ПОТФОЛИО ДОКУМЕНТОВ</a:t>
            </a:r>
            <a:endParaRPr lang="ru-RU" sz="3600" b="1" kern="10" spc="0" dirty="0">
              <a:ln w="2540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7544" y="2398821"/>
            <a:ext cx="849694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1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Официальные документы.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 этом разделе помещается перечень представленных в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портфолио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официальных документов: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дипломы об участии в предметных олимпиадах различного уровня,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грамоты за участие в конкурсах,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сертификаты,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благодарственные письма, свидетельства и т. д.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196752"/>
          <a:ext cx="8208913" cy="5486400"/>
        </p:xfrm>
        <a:graphic>
          <a:graphicData uri="http://schemas.openxmlformats.org/drawingml/2006/table">
            <a:tbl>
              <a:tblPr/>
              <a:tblGrid>
                <a:gridCol w="1333217"/>
                <a:gridCol w="5685307"/>
                <a:gridCol w="1190389"/>
              </a:tblGrid>
              <a:tr h="4032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Bookman Old Style" pitchFamily="18" charset="0"/>
                          <a:ea typeface="Times New Roman"/>
                        </a:rPr>
                        <a:t>№ </a:t>
                      </a:r>
                      <a:r>
                        <a:rPr lang="ru-RU" sz="2400" b="1" dirty="0" err="1">
                          <a:latin typeface="Bookman Old Style" pitchFamily="18" charset="0"/>
                          <a:ea typeface="Times New Roman"/>
                        </a:rPr>
                        <a:t>п</a:t>
                      </a:r>
                      <a:r>
                        <a:rPr lang="ru-RU" sz="2400" b="1" dirty="0">
                          <a:latin typeface="Bookman Old Style" pitchFamily="18" charset="0"/>
                          <a:ea typeface="Times New Roman"/>
                        </a:rPr>
                        <a:t>/</a:t>
                      </a:r>
                      <a:r>
                        <a:rPr lang="ru-RU" sz="2400" b="1" dirty="0" err="1">
                          <a:latin typeface="Bookman Old Style" pitchFamily="18" charset="0"/>
                          <a:ea typeface="Times New Roman"/>
                        </a:rPr>
                        <a:t>п</a:t>
                      </a: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Bookman Old Style" pitchFamily="18" charset="0"/>
                          <a:ea typeface="Times New Roman"/>
                        </a:rPr>
                        <a:t>Мои достижения,  награды,  заслуги</a:t>
                      </a: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Bookman Old Style" pitchFamily="18" charset="0"/>
                          <a:ea typeface="Times New Roman"/>
                        </a:rPr>
                        <a:t>Дата</a:t>
                      </a: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444243"/>
            <a:ext cx="8640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МОИ ДОСТИЖЕНИЯ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27584" y="1916832"/>
          <a:ext cx="7848873" cy="3566160"/>
        </p:xfrm>
        <a:graphic>
          <a:graphicData uri="http://schemas.openxmlformats.org/drawingml/2006/table">
            <a:tbl>
              <a:tblPr/>
              <a:tblGrid>
                <a:gridCol w="392401"/>
                <a:gridCol w="2327008"/>
                <a:gridCol w="1130224"/>
                <a:gridCol w="848065"/>
                <a:gridCol w="791640"/>
                <a:gridCol w="783947"/>
                <a:gridCol w="848920"/>
                <a:gridCol w="726668"/>
              </a:tblGrid>
              <a:tr h="3688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№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предмет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1 </a:t>
                      </a:r>
                      <a:endParaRPr lang="ru-RU" sz="1800" b="1" spc="-45" dirty="0" smtClean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 err="1" smtClean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четв</a:t>
                      </a: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.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2 </a:t>
                      </a:r>
                      <a:r>
                        <a:rPr lang="ru-RU" sz="1800" b="1" spc="-45" dirty="0" err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четв</a:t>
                      </a: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.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3 </a:t>
                      </a:r>
                      <a:r>
                        <a:rPr lang="ru-RU" sz="1800" b="1" spc="-45" dirty="0" err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четв</a:t>
                      </a: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.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4 </a:t>
                      </a:r>
                      <a:r>
                        <a:rPr lang="ru-RU" sz="1800" b="1" spc="-45" dirty="0" err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четв</a:t>
                      </a: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.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годовая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45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итог</a:t>
                      </a:r>
                      <a:endParaRPr lang="ru-RU" sz="18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9512" y="89720"/>
            <a:ext cx="878497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МОЯ УСПЕВАЕМОСТЬ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_________ учебный год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868</Words>
  <Application>Microsoft Office PowerPoint</Application>
  <PresentationFormat>Экран (4:3)</PresentationFormat>
  <Paragraphs>154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Юлия</cp:lastModifiedBy>
  <cp:revision>11</cp:revision>
  <dcterms:created xsi:type="dcterms:W3CDTF">2014-11-09T15:02:17Z</dcterms:created>
  <dcterms:modified xsi:type="dcterms:W3CDTF">2014-12-14T19:50:27Z</dcterms:modified>
</cp:coreProperties>
</file>