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89" r:id="rId2"/>
    <p:sldId id="256" r:id="rId3"/>
    <p:sldId id="257" r:id="rId4"/>
    <p:sldId id="258" r:id="rId5"/>
    <p:sldId id="259" r:id="rId6"/>
    <p:sldId id="260" r:id="rId7"/>
    <p:sldId id="293" r:id="rId8"/>
    <p:sldId id="294" r:id="rId9"/>
    <p:sldId id="295" r:id="rId10"/>
    <p:sldId id="296" r:id="rId11"/>
    <p:sldId id="262" r:id="rId12"/>
    <p:sldId id="263" r:id="rId13"/>
    <p:sldId id="290" r:id="rId14"/>
    <p:sldId id="291" r:id="rId15"/>
    <p:sldId id="268" r:id="rId16"/>
    <p:sldId id="269" r:id="rId17"/>
    <p:sldId id="280" r:id="rId18"/>
    <p:sldId id="281" r:id="rId19"/>
    <p:sldId id="282" r:id="rId20"/>
    <p:sldId id="283" r:id="rId21"/>
    <p:sldId id="285" r:id="rId22"/>
    <p:sldId id="286" r:id="rId23"/>
    <p:sldId id="292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33CC33"/>
    <a:srgbClr val="000099"/>
    <a:srgbClr val="FF66CC"/>
    <a:srgbClr val="CC3300"/>
    <a:srgbClr val="660066"/>
    <a:srgbClr val="66FF33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07" autoAdjust="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7694B1-1D89-4879-93F6-FEB89148D853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67E47E-8D8E-41C9-A23A-E70DD8968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EEBD5F-FE88-45B1-A162-775D9003F447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E187D1-BD41-40D1-BB74-B2C534180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6139EE-B422-4C34-BFDB-B433AF99372E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F0304F-EC9B-4F10-9B78-ADAAA976A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6F2839-38F9-416C-A44E-64E9434AD3E6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B19757-73FA-44BA-BD81-B3DA5011B6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09011E-51E3-44E2-89D6-FD71E47EDC97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B90D30-6B50-42D0-BEE8-68D499261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0B6E52-3B34-431A-951E-12EB45CC69DA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0FC418-ED46-4B12-9DF5-1D7025E087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92F4CB-9A9B-4E02-A2B0-55C7B390E456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9B4F50-920E-48A1-BA4A-8604B4C930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D42168-E80E-4DAC-ADBC-585AA81F5A23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44AAEF-187D-4DAB-98A3-1F01EB1EA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0A7679-C6DA-49A2-983C-89BE5357A3EA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4DB5C-2D81-4CB5-B5AD-708F16EB83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313C07-2104-404A-B3A4-3B0B884F7371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21189E-751E-42B0-86CD-2FD6EEC30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C51779-E1D3-450A-BF7C-A8B915F600D5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2B61F0-5E94-436E-9DFB-C7A9511E73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B5A095AF-0431-40A3-B3DA-FB2BBC2BEF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143000"/>
            <a:ext cx="7772400" cy="838200"/>
          </a:xfrm>
        </p:spPr>
        <p:txBody>
          <a:bodyPr anchor="b">
            <a:normAutofit fontScale="90000"/>
          </a:bodyPr>
          <a:lstStyle/>
          <a:p>
            <a:pPr algn="ctr"/>
            <a:r>
              <a:rPr lang="ru-RU" sz="5100" dirty="0">
                <a:solidFill>
                  <a:srgbClr val="C00000"/>
                </a:solidFill>
              </a:rPr>
              <a:t>Родительское собрание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33400" y="1828800"/>
            <a:ext cx="8001000" cy="42672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Font typeface="Wingdings" pitchFamily="2" charset="2"/>
              <a:buNone/>
            </a:pPr>
            <a:endParaRPr lang="ru-RU" sz="3600" dirty="0"/>
          </a:p>
          <a:p>
            <a:pPr marL="0" indent="0" algn="ctr">
              <a:buFont typeface="Wingdings" pitchFamily="2" charset="2"/>
              <a:buNone/>
            </a:pPr>
            <a:r>
              <a:rPr lang="ru-RU" sz="5400" dirty="0">
                <a:solidFill>
                  <a:schemeClr val="accent3">
                    <a:lumMod val="75000"/>
                  </a:schemeClr>
                </a:solidFill>
              </a:rPr>
              <a:t>ТЕМА: </a:t>
            </a:r>
          </a:p>
          <a:p>
            <a:pPr marL="0" indent="0" algn="ctr">
              <a:buFont typeface="Wingdings" pitchFamily="2" charset="2"/>
              <a:buNone/>
            </a:pPr>
            <a:r>
              <a:rPr lang="ru-RU" sz="6600" dirty="0" err="1" smtClean="0">
                <a:solidFill>
                  <a:schemeClr val="accent3">
                    <a:lumMod val="75000"/>
                  </a:schemeClr>
                </a:solidFill>
              </a:rPr>
              <a:t>Портфолио</a:t>
            </a:r>
            <a:r>
              <a:rPr lang="ru-RU" sz="6600" dirty="0" smtClean="0">
                <a:solidFill>
                  <a:schemeClr val="accent3">
                    <a:lumMod val="75000"/>
                  </a:schemeClr>
                </a:solidFill>
              </a:rPr>
              <a:t> ученика</a:t>
            </a:r>
          </a:p>
          <a:p>
            <a:pPr marL="0" indent="0" algn="ctr">
              <a:buFont typeface="Wingdings" pitchFamily="2" charset="2"/>
              <a:buNone/>
            </a:pPr>
            <a:endParaRPr lang="ru-RU" sz="66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r">
              <a:buFont typeface="Wingdings" pitchFamily="2" charset="2"/>
              <a:buNone/>
            </a:pP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Подготовила и провела: 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Сахарова Н.И., 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классный руководитель 5 класса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5800" y="1752600"/>
            <a:ext cx="7924800" cy="144655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"Показать все, </a:t>
            </a:r>
          </a:p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 что ты способен". 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8370" name="Picture 2" descr="http://i58.fastpic.ru/big/2014/0413/91/b9c53dd4bc2929d64a3fdde186118e9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3352800"/>
            <a:ext cx="2895600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 rot="16200000">
            <a:off x="-1043940" y="2567940"/>
            <a:ext cx="4069080" cy="10668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dirty="0" smtClean="0">
                <a:solidFill>
                  <a:srgbClr val="FFFF00"/>
                </a:solidFill>
              </a:rPr>
              <a:t>Концепция 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err="1" smtClean="0">
                <a:solidFill>
                  <a:srgbClr val="FFFF00"/>
                </a:solidFill>
              </a:rPr>
              <a:t>портфолио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  <a:endParaRPr lang="ru-RU" dirty="0" smtClean="0">
              <a:solidFill>
                <a:srgbClr val="FFFF00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914400"/>
            <a:ext cx="7086600" cy="48768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ru-RU" sz="2400" dirty="0" err="1" smtClean="0"/>
              <a:t>Портфолио</a:t>
            </a:r>
            <a:r>
              <a:rPr lang="ru-RU" sz="2400" dirty="0" smtClean="0"/>
              <a:t> - перспективная форма представления индивидуальной направленности учебных достижений конкретного ученика. </a:t>
            </a:r>
            <a:endParaRPr lang="ru-RU" sz="2400" dirty="0" smtClean="0"/>
          </a:p>
          <a:p>
            <a:pPr eaLnBrk="1" hangingPunct="1">
              <a:buNone/>
              <a:defRPr/>
            </a:pPr>
            <a:endParaRPr lang="ru-RU" sz="2400" dirty="0" smtClean="0"/>
          </a:p>
          <a:p>
            <a:pPr eaLnBrk="1" hangingPunct="1">
              <a:defRPr/>
            </a:pPr>
            <a:r>
              <a:rPr lang="ru-RU" sz="2400" dirty="0" smtClean="0"/>
              <a:t>Может служить </a:t>
            </a:r>
            <a:r>
              <a:rPr lang="ru-RU" sz="2400" dirty="0" smtClean="0"/>
              <a:t>дополнением к результатам ЕГЭ или каких-либо иных форм экзаменов при поступлении в вуз, поскольку наиболее полно покрывает тот дефицит информации об абитуриенте, который неизбежен при любой экзаменационной процедуре</a:t>
            </a:r>
            <a:r>
              <a:rPr lang="ru-RU" sz="2400" dirty="0" smtClean="0"/>
              <a:t>.</a:t>
            </a:r>
          </a:p>
          <a:p>
            <a:pPr eaLnBrk="1" hangingPunct="1">
              <a:buNone/>
              <a:defRPr/>
            </a:pPr>
            <a:r>
              <a:rPr lang="ru-RU" sz="2400" dirty="0" smtClean="0"/>
              <a:t> </a:t>
            </a:r>
          </a:p>
          <a:p>
            <a:pPr eaLnBrk="1" hangingPunct="1">
              <a:defRPr/>
            </a:pPr>
            <a:r>
              <a:rPr lang="ru-RU" sz="2400" dirty="0" smtClean="0"/>
              <a:t>В </a:t>
            </a:r>
            <a:r>
              <a:rPr lang="ru-RU" sz="2400" dirty="0" smtClean="0"/>
              <a:t>качестве накопительной оценки отражает устойчивые и долговременные образовательные результаты, компенсируя эффект случайного успеха или неуспеха в ситуации экзамена, тестирования.</a:t>
            </a:r>
            <a:r>
              <a:rPr lang="ru-RU" dirty="0" smtClean="0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 rot="16200000">
            <a:off x="-1089660" y="2537460"/>
            <a:ext cx="4297680" cy="105156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FF00"/>
                </a:solidFill>
              </a:rPr>
              <a:t>Для чего 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все </a:t>
            </a:r>
            <a:r>
              <a:rPr lang="ru-RU" dirty="0" smtClean="0">
                <a:solidFill>
                  <a:srgbClr val="FFFF00"/>
                </a:solidFill>
              </a:rPr>
              <a:t>это нужно?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530352"/>
            <a:ext cx="6934200" cy="548944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ru-RU" sz="2800" dirty="0" smtClean="0"/>
              <a:t>Материал </a:t>
            </a:r>
            <a:r>
              <a:rPr lang="ru-RU" sz="2800" dirty="0" err="1" smtClean="0"/>
              <a:t>портфолио</a:t>
            </a:r>
            <a:r>
              <a:rPr lang="ru-RU" sz="2800" dirty="0" smtClean="0"/>
              <a:t> собирается не один год, а в течение всего периода обучения. </a:t>
            </a:r>
            <a:endParaRPr lang="ru-RU" sz="2800" dirty="0" smtClean="0"/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r>
              <a:rPr lang="ru-RU" sz="2800" dirty="0" err="1" smtClean="0"/>
              <a:t>Портфолио</a:t>
            </a:r>
            <a:r>
              <a:rPr lang="ru-RU" sz="2800" dirty="0" smtClean="0"/>
              <a:t> – форма самоанализа и самооценки образовательных </a:t>
            </a:r>
            <a:r>
              <a:rPr lang="ru-RU" sz="2800" dirty="0" smtClean="0"/>
              <a:t>результатов </a:t>
            </a:r>
            <a:r>
              <a:rPr lang="ru-RU" sz="2800" dirty="0" smtClean="0"/>
              <a:t>и оценивания работ, созданных </a:t>
            </a:r>
            <a:r>
              <a:rPr lang="ru-RU" sz="2800" dirty="0" smtClean="0"/>
              <a:t>учащимся в ходе </a:t>
            </a:r>
            <a:r>
              <a:rPr lang="ru-RU" sz="2800" dirty="0" smtClean="0"/>
              <a:t> </a:t>
            </a:r>
            <a:r>
              <a:rPr lang="ru-RU" sz="2800" dirty="0" smtClean="0"/>
              <a:t>творческой, социальной и </a:t>
            </a:r>
            <a:r>
              <a:rPr lang="ru-RU" sz="2800" dirty="0" smtClean="0"/>
              <a:t>другой деятельности</a:t>
            </a:r>
            <a:r>
              <a:rPr lang="ru-RU" sz="2800" dirty="0" smtClean="0"/>
              <a:t>. </a:t>
            </a:r>
            <a:endParaRPr lang="ru-RU" sz="2800" dirty="0" smtClean="0"/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r>
              <a:rPr lang="ru-RU" sz="2800" dirty="0" err="1" smtClean="0"/>
              <a:t>Портфолио</a:t>
            </a:r>
            <a:r>
              <a:rPr lang="ru-RU" sz="2800" dirty="0" smtClean="0"/>
              <a:t> </a:t>
            </a:r>
            <a:r>
              <a:rPr lang="ru-RU" sz="2800" dirty="0" smtClean="0"/>
              <a:t>соответствует целям, задачам и идеологии практико-ориентированного обучения.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685800"/>
            <a:ext cx="7086600" cy="1139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dirty="0" smtClean="0">
                <a:solidFill>
                  <a:schemeClr val="hlink"/>
                </a:solidFill>
              </a:rPr>
              <a:t>Как выглядит </a:t>
            </a:r>
            <a:r>
              <a:rPr lang="ru-RU" sz="4000" dirty="0" err="1" smtClean="0">
                <a:solidFill>
                  <a:schemeClr val="hlink"/>
                </a:solidFill>
              </a:rPr>
              <a:t>портфолио</a:t>
            </a:r>
            <a:r>
              <a:rPr lang="ru-RU" sz="4000" dirty="0" smtClean="0">
                <a:solidFill>
                  <a:schemeClr val="hlink"/>
                </a:solidFill>
              </a:rPr>
              <a:t> </a:t>
            </a:r>
            <a:r>
              <a:rPr lang="ru-RU" sz="4000" dirty="0" smtClean="0">
                <a:solidFill>
                  <a:schemeClr val="hlink"/>
                </a:solidFill>
              </a:rPr>
              <a:t>ученика? </a:t>
            </a: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609600" y="1981200"/>
            <a:ext cx="7924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ru-RU" sz="2000" dirty="0" smtClean="0"/>
              <a:t>Жестких требований (государственного образца) на данный момент не существует. </a:t>
            </a:r>
          </a:p>
          <a:p>
            <a:pPr eaLnBrk="1" hangingPunct="1">
              <a:buFont typeface="Wingdings" pitchFamily="2" charset="2"/>
              <a:buNone/>
            </a:pPr>
            <a:endParaRPr lang="ru-RU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2000" dirty="0" smtClean="0"/>
              <a:t>Работа над </a:t>
            </a:r>
            <a:r>
              <a:rPr lang="ru-RU" sz="2000" dirty="0" err="1" smtClean="0"/>
              <a:t>портфолио</a:t>
            </a:r>
            <a:r>
              <a:rPr lang="ru-RU" sz="2000" dirty="0" smtClean="0"/>
              <a:t> - хорошая возможность проявить себя, подойти  творчески к этой задаче, придумать что-то свое, оригинальное. </a:t>
            </a:r>
          </a:p>
          <a:p>
            <a:pPr eaLnBrk="1" hangingPunct="1">
              <a:buFont typeface="Wingdings" pitchFamily="2" charset="2"/>
              <a:buNone/>
            </a:pPr>
            <a:endParaRPr lang="ru-RU" sz="2000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62000" y="4114800"/>
          <a:ext cx="7848600" cy="188976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7848600"/>
              </a:tblGrid>
              <a:tr h="370840">
                <a:tc>
                  <a:txBody>
                    <a:bodyPr/>
                    <a:lstStyle/>
                    <a:p>
                      <a:pPr algn="ctr" eaLnBrk="1" hangingPunct="1">
                        <a:buFont typeface="Wingdings" pitchFamily="2" charset="2"/>
                        <a:buNone/>
                      </a:pPr>
                      <a:r>
                        <a:rPr lang="ru-RU" sz="2800" dirty="0" smtClean="0"/>
                        <a:t>НЕТ</a:t>
                      </a:r>
                    </a:p>
                    <a:p>
                      <a:pPr eaLnBrk="1" hangingPunct="1">
                        <a:buFont typeface="Wingdings" pitchFamily="2" charset="2"/>
                        <a:buNone/>
                      </a:pPr>
                      <a:r>
                        <a:rPr lang="ru-RU" sz="1800" dirty="0" smtClean="0"/>
                        <a:t>"Портфель моих достижений" ("Мои достижения" и т.п.) 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Нельзя</a:t>
                      </a:r>
                      <a:r>
                        <a:rPr lang="ru-RU" sz="1800" dirty="0" smtClean="0"/>
                        <a:t> на передний план раздел, документально подтверждающий  достижения (всевозможные грамоты и сертификаты)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CC3300"/>
                </a:solidFill>
              </a:rPr>
              <a:t>Как выглядит </a:t>
            </a:r>
            <a:r>
              <a:rPr lang="ru-RU" dirty="0" err="1" smtClean="0">
                <a:solidFill>
                  <a:srgbClr val="CC3300"/>
                </a:solidFill>
              </a:rPr>
              <a:t>портфолио</a:t>
            </a:r>
            <a:r>
              <a:rPr lang="ru-RU" dirty="0" smtClean="0">
                <a:solidFill>
                  <a:srgbClr val="CC3300"/>
                </a:solidFill>
              </a:rPr>
              <a:t>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ru-RU" sz="2800" dirty="0" smtClean="0"/>
              <a:t> </a:t>
            </a:r>
            <a:r>
              <a:rPr lang="ru-RU" dirty="0" smtClean="0"/>
              <a:t>Д</a:t>
            </a:r>
            <a:r>
              <a:rPr lang="ru-RU" sz="2800" dirty="0" smtClean="0"/>
              <a:t>ля </a:t>
            </a:r>
            <a:r>
              <a:rPr lang="ru-RU" sz="2800" dirty="0" smtClean="0"/>
              <a:t>создания </a:t>
            </a:r>
            <a:r>
              <a:rPr lang="ru-RU" sz="2800" dirty="0" err="1" smtClean="0"/>
              <a:t>портфолио</a:t>
            </a:r>
            <a:r>
              <a:rPr lang="ru-RU" sz="2800" dirty="0" smtClean="0"/>
              <a:t> требуется папка "на кольцах" (обычная или архивная), которая наполнена файлами с перфорацией. </a:t>
            </a:r>
            <a:endParaRPr lang="ru-RU" sz="2800" dirty="0" smtClean="0"/>
          </a:p>
          <a:p>
            <a:pPr eaLnBrk="1" hangingPunct="1">
              <a:defRPr/>
            </a:pPr>
            <a:r>
              <a:rPr lang="ru-RU" sz="2800" dirty="0" smtClean="0"/>
              <a:t>Желательно </a:t>
            </a:r>
            <a:r>
              <a:rPr lang="ru-RU" sz="2800" dirty="0" smtClean="0"/>
              <a:t>приобрести </a:t>
            </a:r>
            <a:r>
              <a:rPr lang="ru-RU" sz="2800" dirty="0" err="1" smtClean="0"/>
              <a:t>разноформатные</a:t>
            </a:r>
            <a:r>
              <a:rPr lang="ru-RU" sz="2800" dirty="0" smtClean="0"/>
              <a:t> файлы для хранения документов или работ формата А4, А5 и А3. </a:t>
            </a:r>
            <a:endParaRPr lang="ru-RU" sz="2800" dirty="0" smtClean="0"/>
          </a:p>
          <a:p>
            <a:pPr eaLnBrk="1" hangingPunct="1">
              <a:defRPr/>
            </a:pPr>
            <a:r>
              <a:rPr lang="ru-RU" sz="2800" dirty="0" smtClean="0"/>
              <a:t>Дополнительно </a:t>
            </a:r>
            <a:r>
              <a:rPr lang="ru-RU" sz="2800" dirty="0" smtClean="0"/>
              <a:t>можно вложить разделители, которые помогут структурировать папку по разделам.</a:t>
            </a:r>
            <a:r>
              <a:rPr lang="ru-RU" dirty="0" smtClean="0"/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183880" cy="85344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>
                <a:solidFill>
                  <a:srgbClr val="FF3300"/>
                </a:solidFill>
              </a:rPr>
              <a:t>Структура.</a:t>
            </a:r>
            <a:r>
              <a:rPr lang="ru-RU" sz="3600" dirty="0" smtClean="0">
                <a:solidFill>
                  <a:srgbClr val="FF3300"/>
                </a:solidFill>
              </a:rPr>
              <a:t/>
            </a:r>
            <a:br>
              <a:rPr lang="ru-RU" sz="3600" dirty="0" smtClean="0">
                <a:solidFill>
                  <a:srgbClr val="FF3300"/>
                </a:solidFill>
              </a:rPr>
            </a:br>
            <a:endParaRPr lang="ru-RU" sz="3600" dirty="0" smtClean="0">
              <a:solidFill>
                <a:srgbClr val="FF3300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183880" cy="4187952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2800" dirty="0" smtClean="0"/>
          </a:p>
          <a:p>
            <a:pPr eaLnBrk="1" hangingPunct="1">
              <a:defRPr/>
            </a:pPr>
            <a:r>
              <a:rPr lang="ru-RU" dirty="0" smtClean="0"/>
              <a:t>Т</a:t>
            </a:r>
            <a:r>
              <a:rPr lang="ru-RU" sz="2800" dirty="0" smtClean="0"/>
              <a:t>итульный лист;</a:t>
            </a:r>
          </a:p>
          <a:p>
            <a:pPr eaLnBrk="1" hangingPunct="1">
              <a:defRPr/>
            </a:pPr>
            <a:r>
              <a:rPr lang="ru-RU" dirty="0" smtClean="0"/>
              <a:t>Информация об обучающемся;</a:t>
            </a:r>
            <a:endParaRPr lang="ru-RU" sz="2800" dirty="0" smtClean="0"/>
          </a:p>
          <a:p>
            <a:pPr eaLnBrk="1" hangingPunct="1">
              <a:defRPr/>
            </a:pPr>
            <a:r>
              <a:rPr lang="ru-RU" sz="2800" dirty="0" smtClean="0"/>
              <a:t>Творческие </a:t>
            </a:r>
            <a:r>
              <a:rPr lang="ru-RU" sz="2800" dirty="0" smtClean="0"/>
              <a:t>работы и социальная </a:t>
            </a:r>
            <a:r>
              <a:rPr lang="ru-RU" sz="2800" dirty="0" smtClean="0"/>
              <a:t>практика;</a:t>
            </a:r>
          </a:p>
          <a:p>
            <a:pPr>
              <a:defRPr/>
            </a:pPr>
            <a:r>
              <a:rPr lang="ru-RU" dirty="0" smtClean="0"/>
              <a:t>Официальные документы</a:t>
            </a:r>
            <a:r>
              <a:rPr lang="ru-RU" dirty="0" smtClean="0"/>
              <a:t>;</a:t>
            </a:r>
            <a:endParaRPr lang="ru-RU" sz="2800" dirty="0" smtClean="0"/>
          </a:p>
          <a:p>
            <a:pPr eaLnBrk="1" hangingPunct="1">
              <a:defRPr/>
            </a:pPr>
            <a:r>
              <a:rPr lang="ru-RU" sz="2800" dirty="0" smtClean="0"/>
              <a:t>Отзывы </a:t>
            </a:r>
            <a:r>
              <a:rPr lang="ru-RU" sz="2800" dirty="0" smtClean="0"/>
              <a:t>и </a:t>
            </a:r>
            <a:r>
              <a:rPr lang="ru-RU" sz="2800" dirty="0" smtClean="0"/>
              <a:t>рекомендации</a:t>
            </a:r>
            <a:r>
              <a:rPr lang="ru-RU" dirty="0" smtClean="0"/>
              <a:t>;</a:t>
            </a:r>
            <a:endParaRPr lang="ru-RU" sz="2800" dirty="0" smtClean="0"/>
          </a:p>
          <a:p>
            <a:pPr eaLnBrk="1" hangingPunct="1">
              <a:defRPr/>
            </a:pPr>
            <a:r>
              <a:rPr lang="ru-RU" sz="2800" dirty="0" smtClean="0"/>
              <a:t>Общая информация</a:t>
            </a:r>
            <a:r>
              <a:rPr lang="ru-RU" sz="2800" dirty="0" smtClean="0"/>
              <a:t>;</a:t>
            </a:r>
          </a:p>
          <a:p>
            <a:pPr eaLnBrk="1" hangingPunct="1">
              <a:defRPr/>
            </a:pPr>
            <a:r>
              <a:rPr lang="ru-RU" sz="2800" dirty="0" smtClean="0"/>
              <a:t>сводная итоговая ведомость.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486400"/>
            <a:ext cx="8183880" cy="105156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u="sng" dirty="0" smtClean="0">
                <a:solidFill>
                  <a:srgbClr val="FF66CC"/>
                </a:solidFill>
              </a:rPr>
              <a:t>ТИТУЛЬНЫЙ ЛИСТ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Содержит основную информацию (фамилия, имя, отчество; учебное заведение, класс; период, за который представлены документы и материалы), контактную информацию (телефон, адрес электронной почты, адрес сайта) и фото ученика.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400"/>
            <a:ext cx="8183880" cy="105156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200" u="sng" dirty="0" smtClean="0"/>
              <a:t>Информация об </a:t>
            </a:r>
            <a:r>
              <a:rPr lang="ru-RU" sz="3200" u="sng" dirty="0" smtClean="0"/>
              <a:t>обучающемся.</a:t>
            </a:r>
            <a:endParaRPr lang="ru-RU" sz="3200" u="sng" dirty="0" smtClean="0">
              <a:solidFill>
                <a:srgbClr val="FFFF00"/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533400"/>
            <a:ext cx="8229600" cy="4983163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ru-RU" sz="1600" dirty="0" smtClean="0"/>
              <a:t>Здесь можно поместить любую информацию, которая интересна и важна для ребенка. Возможные заголовки листов: </a:t>
            </a:r>
            <a:endParaRPr lang="ru-RU" sz="1600" b="1" dirty="0" smtClean="0"/>
          </a:p>
          <a:p>
            <a:pPr eaLnBrk="1" hangingPunct="1"/>
            <a:r>
              <a:rPr lang="ru-RU" sz="1600" b="1" dirty="0" smtClean="0"/>
              <a:t>"Мое имя" -</a:t>
            </a:r>
            <a:r>
              <a:rPr lang="ru-RU" sz="1600" dirty="0" smtClean="0"/>
              <a:t> информация о том, что означает имя, можно написать о знаменитых людях, носивших и носящих это имя. Если у ребенка редкая или интересная фамилия, можно найти информацию о том, что она означает.</a:t>
            </a:r>
            <a:endParaRPr lang="ru-RU" sz="1600" b="1" dirty="0" smtClean="0"/>
          </a:p>
          <a:p>
            <a:pPr eaLnBrk="1" hangingPunct="1"/>
            <a:r>
              <a:rPr lang="ru-RU" sz="1600" b="1" dirty="0" smtClean="0"/>
              <a:t>"Моя семья</a:t>
            </a:r>
            <a:r>
              <a:rPr lang="ru-RU" sz="1600" dirty="0" smtClean="0"/>
              <a:t>" - здесь можно рассказать о каждом члене семьи или составить небольшой рассказ о своей семье.</a:t>
            </a:r>
            <a:endParaRPr lang="ru-RU" sz="1600" b="1" dirty="0" smtClean="0"/>
          </a:p>
          <a:p>
            <a:pPr eaLnBrk="1" hangingPunct="1"/>
            <a:r>
              <a:rPr lang="ru-RU" sz="1600" b="1" dirty="0" smtClean="0"/>
              <a:t>"Мое село"</a:t>
            </a:r>
            <a:r>
              <a:rPr lang="ru-RU" sz="1600" dirty="0" smtClean="0"/>
              <a:t> - рассказ о родном селе, о его интересных местах. Здесь же можно разместить нарисованную вместе с ребенком схему маршрута от дома до школы Важно чтобы на ней были отмечены опасные места (пересечения дорог).</a:t>
            </a:r>
            <a:endParaRPr lang="ru-RU" sz="1600" b="1" dirty="0" smtClean="0"/>
          </a:p>
          <a:p>
            <a:pPr eaLnBrk="1" hangingPunct="1"/>
            <a:r>
              <a:rPr lang="ru-RU" sz="1600" b="1" dirty="0" smtClean="0"/>
              <a:t>"Мои друзья"</a:t>
            </a:r>
            <a:r>
              <a:rPr lang="ru-RU" sz="1600" dirty="0" smtClean="0"/>
              <a:t> - фотографии друзей, информация об их интересах, увлечениях.</a:t>
            </a:r>
            <a:endParaRPr lang="ru-RU" sz="1600" b="1" dirty="0" smtClean="0"/>
          </a:p>
          <a:p>
            <a:pPr eaLnBrk="1" hangingPunct="1"/>
            <a:r>
              <a:rPr lang="ru-RU" sz="1600" b="1" dirty="0" smtClean="0"/>
              <a:t>"Мои увлечения"</a:t>
            </a:r>
            <a:r>
              <a:rPr lang="ru-RU" sz="1600" dirty="0" smtClean="0"/>
              <a:t> - небольшой рассказ о том, чем увлекается ребенок. Здесь же можно написать о занятиях в спортивной секции, на занятиях дополнительного образования.</a:t>
            </a:r>
          </a:p>
          <a:p>
            <a:pPr eaLnBrk="1" hangingPunct="1"/>
            <a:r>
              <a:rPr lang="ru-RU" sz="1600" dirty="0" smtClean="0"/>
              <a:t>"</a:t>
            </a:r>
            <a:r>
              <a:rPr lang="ru-RU" sz="1600" b="1" dirty="0" smtClean="0"/>
              <a:t>Моя школа"</a:t>
            </a:r>
            <a:r>
              <a:rPr lang="ru-RU" sz="1600" dirty="0" smtClean="0"/>
              <a:t> - рассказ о школе и о педагогах.</a:t>
            </a:r>
            <a:endParaRPr lang="ru-RU" sz="1600" b="1" dirty="0" smtClean="0"/>
          </a:p>
          <a:p>
            <a:pPr eaLnBrk="1" hangingPunct="1"/>
            <a:r>
              <a:rPr lang="ru-RU" sz="1600" b="1" dirty="0" smtClean="0"/>
              <a:t>"Мои любимые школьные предметы</a:t>
            </a:r>
            <a:r>
              <a:rPr lang="ru-RU" sz="1600" dirty="0" smtClean="0"/>
              <a:t>" - небольшие заметки о любимых школьных предметах, построенные по принципу "мне нравится..., потому что...". Также неплох вариант с названием "Школьные предметы". При этом ребенок может высказаться о каждом предмете, найдя в нём что-то важное и нужное для себя.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960120" y="4724400"/>
            <a:ext cx="8183880" cy="105156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u="sng" dirty="0" smtClean="0">
                <a:solidFill>
                  <a:srgbClr val="FFFF00"/>
                </a:solidFill>
              </a:rPr>
              <a:t>РАЗДЕЛ "МОЯ УЧЁБА"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      В этом разделе заголовки листов посвящены конкретному школьному предмету. Ученик наполняет этот раздел удачно написанными контрольными работами, интересными проектами, отзывами о прочитанных книгах, графиками роста скорости чтения, творческими работами.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u="sng" smtClean="0">
                <a:solidFill>
                  <a:srgbClr val="FFFF00"/>
                </a:solidFill>
              </a:rPr>
              <a:t>РАЗДЕЛ "МОЯ ОБЩЕСТВЕННАЯ РАБОТА"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       Все мероприятия, которые проводятся вне рамок учебной деятельности можно отнести к общественной работе (поручениям). Может быть, ребенок играл роль в школьном спектакле, или читал стихи на торжественной линейке, или оформил стенгазету к празднику или выступал на утреннике… Вариантов очень много. Оформлять этот раздел желательно с использованием фотографий и кратких сообщений на тему.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419600"/>
            <a:ext cx="8183880" cy="1295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i="1" u="sng" dirty="0" smtClean="0">
                <a:solidFill>
                  <a:srgbClr val="C00000"/>
                </a:solidFill>
              </a:rPr>
              <a:t>Для чего ученику </a:t>
            </a:r>
            <a:r>
              <a:rPr lang="ru-RU" sz="2800" b="1" i="1" u="sng" dirty="0" err="1" smtClean="0">
                <a:solidFill>
                  <a:srgbClr val="C00000"/>
                </a:solidFill>
              </a:rPr>
              <a:t>портфолио</a:t>
            </a:r>
            <a:r>
              <a:rPr lang="ru-RU" sz="2800" b="1" i="1" u="sng" dirty="0" smtClean="0">
                <a:solidFill>
                  <a:srgbClr val="C00000"/>
                </a:solidFill>
              </a:rPr>
              <a:t>?</a:t>
            </a:r>
            <a:br>
              <a:rPr lang="ru-RU" sz="2800" b="1" i="1" u="sng" dirty="0" smtClean="0">
                <a:solidFill>
                  <a:srgbClr val="C00000"/>
                </a:solidFill>
              </a:rPr>
            </a:br>
            <a:r>
              <a:rPr lang="ru-RU" sz="2800" b="1" i="1" u="sng" dirty="0" smtClean="0">
                <a:solidFill>
                  <a:srgbClr val="C00000"/>
                </a:solidFill>
              </a:rPr>
              <a:t/>
            </a:r>
            <a:br>
              <a:rPr lang="ru-RU" sz="2800" b="1" i="1" u="sng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"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У каждого ученика будет "</a:t>
            </a:r>
            <a:r>
              <a:rPr lang="ru-RU" sz="2800" dirty="0" err="1" smtClean="0">
                <a:solidFill>
                  <a:schemeClr val="accent3">
                    <a:lumMod val="75000"/>
                  </a:schemeClr>
                </a:solidFill>
              </a:rPr>
              <a:t>портфолио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", то есть индивидуальный "портфель" образовательных достижений - результаты районных, областных олимпиад, интересные самостоятельные проекты и творческие работы. Это очень важно при определении готовности школьника к углубленному изучению ряда предметов"  (министр образования В.М.Филиппов "Комсомольская правда" 14.01.2003)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u="sng" smtClean="0">
                <a:solidFill>
                  <a:srgbClr val="FFFF00"/>
                </a:solidFill>
              </a:rPr>
              <a:t>РАЗДЕЛ "МОЁ ТВОРЧЕСТВО"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ru-RU" sz="2000" smtClean="0"/>
              <a:t>      В этот раздел ребенок помещает свои творческие работы: рисунки, сказки, стихи. Если выполнена объемная работа (поделка), нужно поместить ее фотографию. Родителям необходимо предоставить полную свободу ребенку при наполнении этого раздела!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000" smtClean="0"/>
          </a:p>
          <a:p>
            <a:pPr eaLnBrk="1" hangingPunct="1">
              <a:defRPr/>
            </a:pPr>
            <a:r>
              <a:rPr lang="ru-RU" sz="2000" smtClean="0"/>
              <a:t>      Важно! Если работа принимала участие в выставке или участвовала в конкурсе, также необходимо дать информацию об этом мероприятии: название, когда, где и кем проводилось.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smtClean="0"/>
              <a:t>           Хорошо бы дополнить это сообщение фотографией. Если событие освещалось в СМИ или Интернете - надо найти эту информацию. Если проводилось Интернет-порталом, сделать распечатку тематической странички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u="sng" smtClean="0">
                <a:solidFill>
                  <a:srgbClr val="FFFF00"/>
                </a:solidFill>
              </a:rPr>
              <a:t>РАЗДЕЛ "МОИ ДОСТИЖЕНИЯ"</a:t>
            </a:r>
            <a:r>
              <a:rPr lang="ru-RU" smtClean="0"/>
              <a:t> 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ru-RU" sz="2800" smtClean="0"/>
              <a:t>        Здесь размещаются грамоты, сертификаты, дипломы, благодарственные письма, а также итоговые аттестационные ведомости. Причем  не следует разделять по важности успехи в учебе (похвальный лист) и успехи, например, в спорте (диплом). Лучше выбрать расположение не в порядке значимости, а, например, в хронологическом порядке.</a:t>
            </a:r>
            <a:r>
              <a:rPr lang="ru-RU" smtClean="0"/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u="sng" smtClean="0">
                <a:solidFill>
                  <a:srgbClr val="FFFF00"/>
                </a:solidFill>
              </a:rPr>
              <a:t>ЗАКЛЮЧИТЕЛЬНЫЙ РАЗДЕЛ "ОТЗЫВЫ И ПОЖЕЛАНИЯ"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      В портфолио ученика - этот раздел включает  положительную оценку педагогом его стараний. Важным добавить лист отзывов, а также бланк, где учителя могут высказать свои рекомендации и пожелания, например, по итогам учебного года.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24000" y="1143000"/>
            <a:ext cx="6388800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Каждодневный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Творческий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Процесс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Должен быть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зафиксирован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183880" cy="105156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66FF33"/>
                </a:solidFill>
              </a:rPr>
              <a:t>Основная функция данного нововведения -</a:t>
            </a:r>
            <a:r>
              <a:rPr lang="ru-RU" dirty="0" smtClean="0"/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183880" cy="418795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/>
              <a:t>  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b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/>
              <a:t>      - помочь старшеклассникам в выборе профильного класса, а также возможность предъявлять свои достижения при поступлении в вузы.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rgbClr val="C00000"/>
                </a:solidFill>
              </a:rPr>
              <a:t>Цель</a:t>
            </a:r>
            <a:r>
              <a:rPr lang="ru-RU" dirty="0" smtClean="0">
                <a:solidFill>
                  <a:srgbClr val="C00000"/>
                </a:solidFill>
              </a:rPr>
              <a:t>:</a:t>
            </a:r>
            <a:endParaRPr lang="ru-RU" dirty="0" smtClean="0">
              <a:solidFill>
                <a:srgbClr val="C00000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209800"/>
            <a:ext cx="8183880" cy="4187952"/>
          </a:xfrm>
        </p:spPr>
        <p:txBody>
          <a:bodyPr/>
          <a:lstStyle/>
          <a:p>
            <a:pPr>
              <a:defRPr/>
            </a:pPr>
            <a:r>
              <a:rPr lang="ru-RU" b="1" i="1" dirty="0" smtClean="0"/>
              <a:t> </a:t>
            </a:r>
            <a:r>
              <a:rPr lang="ru-RU" b="1" i="1" dirty="0" smtClean="0"/>
              <a:t>Накопительная оценка.</a:t>
            </a:r>
          </a:p>
          <a:p>
            <a:pPr>
              <a:defRPr/>
            </a:pPr>
            <a:r>
              <a:rPr lang="ru-RU" b="1" i="1" dirty="0" smtClean="0"/>
              <a:t>Самооценка своих достижений.</a:t>
            </a:r>
          </a:p>
          <a:p>
            <a:pPr>
              <a:defRPr/>
            </a:pPr>
            <a:r>
              <a:rPr lang="ru-RU" b="1" i="1" dirty="0" smtClean="0"/>
              <a:t> Наряду </a:t>
            </a:r>
            <a:r>
              <a:rPr lang="ru-RU" b="1" i="1" dirty="0" smtClean="0"/>
              <a:t>с результатами экзаменов, определять рейтинг выпускников основной школы.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183880" cy="418795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" pitchFamily="2" charset="2"/>
              <a:buNone/>
            </a:pPr>
            <a:endParaRPr lang="ru-RU" b="1" dirty="0" smtClean="0"/>
          </a:p>
          <a:p>
            <a:pPr algn="ctr" eaLnBrk="1" hangingPunct="1">
              <a:buFont typeface="Wingdings" pitchFamily="2" charset="2"/>
              <a:buNone/>
            </a:pPr>
            <a:endParaRPr lang="ru-RU" b="1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b="1" dirty="0" smtClean="0"/>
              <a:t>         </a:t>
            </a:r>
            <a:r>
              <a:rPr lang="ru-RU" sz="3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аттестат + </a:t>
            </a:r>
            <a:r>
              <a:rPr lang="ru-RU" sz="39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портфолио</a:t>
            </a:r>
            <a:r>
              <a:rPr lang="ru-RU" sz="3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=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3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образовательный рейтинг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3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выпускника школы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b="1" dirty="0" smtClean="0"/>
          </a:p>
          <a:p>
            <a:pPr algn="ctr" eaLnBrk="1" hangingPunct="1">
              <a:buFont typeface="Wingdings" pitchFamily="2" charset="2"/>
              <a:buNone/>
            </a:pPr>
            <a:endParaRPr lang="ru-RU" b="1" dirty="0" smtClean="0"/>
          </a:p>
          <a:p>
            <a:pPr algn="ctr" eaLnBrk="1" hangingPunct="1">
              <a:buFont typeface="Wingdings" pitchFamily="2" charset="2"/>
              <a:buNone/>
            </a:pPr>
            <a:endParaRPr lang="ru-RU" b="1" dirty="0" smtClean="0"/>
          </a:p>
          <a:p>
            <a:pPr algn="ctr" eaLnBrk="1" hangingPunct="1">
              <a:buFont typeface="Wingdings" pitchFamily="2" charset="2"/>
              <a:buNone/>
            </a:pPr>
            <a:endParaRPr lang="ru-RU" b="1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b="1" dirty="0" smtClean="0"/>
              <a:t>     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 rot="16200000">
            <a:off x="-2369820" y="2903220"/>
            <a:ext cx="6172200" cy="822960"/>
          </a:xfrm>
        </p:spPr>
        <p:txBody>
          <a:bodyPr vert="horz"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  </a:t>
            </a:r>
            <a:r>
              <a:rPr lang="ru-RU" dirty="0" smtClean="0">
                <a:solidFill>
                  <a:srgbClr val="FFFF00"/>
                </a:solidFill>
              </a:rPr>
              <a:t>Философия </a:t>
            </a:r>
            <a:r>
              <a:rPr lang="ru-RU" dirty="0" err="1" smtClean="0">
                <a:solidFill>
                  <a:srgbClr val="FFFF00"/>
                </a:solidFill>
              </a:rPr>
              <a:t>портфолио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530352"/>
            <a:ext cx="7467600" cy="5260848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/>
              <a:t>      </a:t>
            </a:r>
            <a:r>
              <a:rPr lang="ru-RU" sz="2800" dirty="0" err="1" smtClean="0"/>
              <a:t>Портфолио</a:t>
            </a:r>
            <a:r>
              <a:rPr lang="ru-RU" sz="2800" dirty="0" smtClean="0"/>
              <a:t> - это способ фиксирования, накопления и оценки индивидуальных достижений школьника в определенный период его обучения. </a:t>
            </a:r>
            <a:r>
              <a:rPr lang="ru-RU" sz="2800" dirty="0" err="1" smtClean="0"/>
              <a:t>Портфолио</a:t>
            </a:r>
            <a:r>
              <a:rPr lang="ru-RU" sz="2800" dirty="0" smtClean="0"/>
              <a:t> позволяет учитывать результаты, достигнутые учеником в разнообразных видах деятельности (учебной, творческой, социальной коммуникативной и др.) и является важным элементом практико-ориентированного подхода к образованию.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5800" y="609600"/>
            <a:ext cx="7848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У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чащийся </a:t>
            </a:r>
            <a:r>
              <a:rPr lang="ru-RU" sz="2800" u="sng" dirty="0" smtClean="0">
                <a:solidFill>
                  <a:schemeClr val="accent3">
                    <a:lumMod val="75000"/>
                  </a:schemeClr>
                </a:solidFill>
              </a:rPr>
              <a:t>не знает и не умеет  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по данной теме и данному предмету.</a:t>
            </a: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9600" y="4953000"/>
            <a:ext cx="792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</a:rPr>
              <a:t>З</a:t>
            </a:r>
            <a:r>
              <a:rPr lang="ru-RU" sz="3600" dirty="0" smtClean="0">
                <a:solidFill>
                  <a:srgbClr val="FF0000"/>
                </a:solidFill>
              </a:rPr>
              <a:t>нает и умеет </a:t>
            </a:r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по данной теме и данному предмету.</a:t>
            </a:r>
            <a:endParaRPr lang="ru-RU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3276600" y="1981200"/>
            <a:ext cx="1981200" cy="2667000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609600"/>
            <a:ext cx="7848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Количество оценок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9600" y="4953000"/>
            <a:ext cx="7924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Качество </a:t>
            </a:r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оценок.</a:t>
            </a:r>
            <a:endParaRPr lang="ru-RU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3276600" y="1981200"/>
            <a:ext cx="1981200" cy="2667000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609600"/>
            <a:ext cx="7848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Педагогическая оценка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9600" y="4953000"/>
            <a:ext cx="7924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Самооценка.</a:t>
            </a:r>
            <a:endParaRPr lang="ru-RU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3276600" y="1981200"/>
            <a:ext cx="1981200" cy="2667000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313</TotalTime>
  <Words>1040</Words>
  <Application>Microsoft PowerPoint</Application>
  <PresentationFormat>Экран (4:3)</PresentationFormat>
  <Paragraphs>95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Wingdings</vt:lpstr>
      <vt:lpstr>Calibri</vt:lpstr>
      <vt:lpstr>Times New Roman</vt:lpstr>
      <vt:lpstr>Verdana</vt:lpstr>
      <vt:lpstr>Аспект</vt:lpstr>
      <vt:lpstr>Родительское собрание</vt:lpstr>
      <vt:lpstr>          Для чего ученику портфолио?  "У каждого ученика будет "портфолио", то есть индивидуальный "портфель" образовательных достижений - результаты районных, областных олимпиад, интересные самостоятельные проекты и творческие работы. Это очень важно при определении готовности школьника к углубленному изучению ряда предметов"  (министр образования В.М.Филиппов "Комсомольская правда" 14.01.2003) </vt:lpstr>
      <vt:lpstr>Основная функция данного нововведения - </vt:lpstr>
      <vt:lpstr>Цель:</vt:lpstr>
      <vt:lpstr>Слайд 5</vt:lpstr>
      <vt:lpstr>  Философия портфолио.</vt:lpstr>
      <vt:lpstr>Слайд 7</vt:lpstr>
      <vt:lpstr>Слайд 8</vt:lpstr>
      <vt:lpstr>Слайд 9</vt:lpstr>
      <vt:lpstr>Слайд 10</vt:lpstr>
      <vt:lpstr>Концепция  портфолио.</vt:lpstr>
      <vt:lpstr>Для чего  все это нужно?</vt:lpstr>
      <vt:lpstr>Как выглядит портфолио ученика? </vt:lpstr>
      <vt:lpstr>Как выглядит портфолио?</vt:lpstr>
      <vt:lpstr> Структура. </vt:lpstr>
      <vt:lpstr>ТИТУЛЬНЫЙ ЛИСТ</vt:lpstr>
      <vt:lpstr>Информация об обучающемся.</vt:lpstr>
      <vt:lpstr>РАЗДЕЛ "МОЯ УЧЁБА"</vt:lpstr>
      <vt:lpstr>РАЗДЕЛ "МОЯ ОБЩЕСТВЕННАЯ РАБОТА"</vt:lpstr>
      <vt:lpstr>РАЗДЕЛ "МОЁ ТВОРЧЕСТВО"</vt:lpstr>
      <vt:lpstr>РАЗДЕЛ "МОИ ДОСТИЖЕНИЯ" </vt:lpstr>
      <vt:lpstr>ЗАКЛЮЧИТЕЛЬНЫЙ РАЗДЕЛ "ОТЗЫВЫ И ПОЖЕЛАНИЯ"</vt:lpstr>
      <vt:lpstr>Слайд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29</cp:revision>
  <cp:lastPrinted>1601-01-01T00:00:00Z</cp:lastPrinted>
  <dcterms:created xsi:type="dcterms:W3CDTF">1601-01-01T00:00:00Z</dcterms:created>
  <dcterms:modified xsi:type="dcterms:W3CDTF">2014-12-04T18:04:20Z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