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58" r:id="rId4"/>
    <p:sldId id="256" r:id="rId5"/>
    <p:sldId id="260" r:id="rId6"/>
    <p:sldId id="261" r:id="rId7"/>
    <p:sldId id="269" r:id="rId8"/>
    <p:sldId id="272" r:id="rId9"/>
    <p:sldId id="271" r:id="rId10"/>
    <p:sldId id="273" r:id="rId11"/>
    <p:sldId id="270" r:id="rId12"/>
    <p:sldId id="274" r:id="rId13"/>
    <p:sldId id="275" r:id="rId14"/>
    <p:sldId id="280" r:id="rId15"/>
    <p:sldId id="277" r:id="rId16"/>
    <p:sldId id="278" r:id="rId17"/>
    <p:sldId id="279" r:id="rId18"/>
    <p:sldId id="276" r:id="rId19"/>
    <p:sldId id="282" r:id="rId20"/>
    <p:sldId id="283" r:id="rId21"/>
    <p:sldId id="262" r:id="rId22"/>
    <p:sldId id="263" r:id="rId23"/>
    <p:sldId id="264" r:id="rId24"/>
    <p:sldId id="265" r:id="rId25"/>
    <p:sldId id="266" r:id="rId26"/>
    <p:sldId id="267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FF"/>
    <a:srgbClr val="99FF99"/>
    <a:srgbClr val="00CC00"/>
    <a:srgbClr val="996633"/>
    <a:srgbClr val="00FF00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4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54B5-F9A3-41E3-B026-35E68719E9C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0CB49-814A-407C-85EC-B9E69BD16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CB49-814A-407C-85EC-B9E69BD168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6CBD3-E1F1-47E6-AF3D-02DBB0DD399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F74A-331E-4015-9BB9-97E32B4B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loblib.narod.ru/grin/stixi/portret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1.xml"/><Relationship Id="rId7" Type="http://schemas.openxmlformats.org/officeDocument/2006/relationships/slide" Target="slide2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внеклассного чтения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8 классе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рассказу Александра Грина «Зеленая лампа»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3861048"/>
            <a:ext cx="4820072" cy="1500187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Шебалова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Витальевна,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 МБОУ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Чернухинская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2609"/>
            <a:ext cx="1691680" cy="20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39762"/>
          </a:xfrm>
        </p:spPr>
        <p:txBody>
          <a:bodyPr anchor="ctr">
            <a:normAutofit fontScale="77500" lnSpcReduction="20000"/>
          </a:bodyPr>
          <a:lstStyle/>
          <a:p>
            <a:pPr lvl="0" algn="ctr"/>
            <a:r>
              <a:rPr lang="ru-RU" sz="57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Джон Ив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3610744" cy="5073427"/>
          </a:xfrm>
        </p:spPr>
        <p:txBody>
          <a:bodyPr/>
          <a:lstStyle/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Хирург, </a:t>
            </a:r>
            <a:r>
              <a:rPr lang="ru-RU" sz="44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состоятельный.Смысл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жизни – служение людям.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404664"/>
            <a:ext cx="4041775" cy="639762"/>
          </a:xfrm>
        </p:spPr>
        <p:txBody>
          <a:bodyPr anchor="ctr">
            <a:normAutofit fontScale="92500" lnSpcReduction="20000"/>
          </a:bodyPr>
          <a:lstStyle/>
          <a:p>
            <a:pPr lvl="0" algn="ctr"/>
            <a:r>
              <a:rPr lang="ru-RU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Стильтон</a:t>
            </a:r>
          </a:p>
          <a:p>
            <a:pPr algn="ctr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932040" y="1052736"/>
            <a:ext cx="3816424" cy="5073427"/>
          </a:xfrm>
        </p:spPr>
        <p:txBody>
          <a:bodyPr/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Старик, грязный, истощён, из притона, разорён, инвалид.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85750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«Издевательская щедрость»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88" y="1285875"/>
            <a:ext cx="2203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Щедрость </a:t>
            </a:r>
            <a:endParaRPr lang="ru-RU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214438"/>
            <a:ext cx="3528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Издевательский </a:t>
            </a:r>
            <a:endParaRPr lang="ru-RU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282733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бескорыстие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богатство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3356992"/>
            <a:ext cx="3786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оскорбительный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4" y="1916832"/>
            <a:ext cx="11112" cy="1152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88151" y="1785938"/>
            <a:ext cx="16097" cy="1499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1750" y="4714875"/>
            <a:ext cx="4304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ОКСЮМОРОН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</p:txBody>
      </p:sp>
      <p:pic>
        <p:nvPicPr>
          <p:cNvPr id="8194" name="Picture 2" descr="D:\Documents and Settings\administrator\Рабочий стол\Грин Зеленая лампа\a_74a6b1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0099"/>
            <a:ext cx="1691680" cy="196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ЛАМП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146925" y="575627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6651010" y="5013176"/>
            <a:ext cx="2492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«…зажигайте…</a:t>
            </a:r>
          </a:p>
          <a:p>
            <a:r>
              <a:rPr lang="ru-RU" sz="2800" b="1" dirty="0">
                <a:latin typeface="Monotype Corsiva" pitchFamily="66" charset="0"/>
              </a:rPr>
              <a:t>хотя бы спичку»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644008" y="2132856"/>
            <a:ext cx="3339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«…лампа, озаряющая </a:t>
            </a:r>
          </a:p>
          <a:p>
            <a:r>
              <a:rPr lang="ru-RU" sz="2800" b="1" dirty="0">
                <a:latin typeface="Monotype Corsiva" pitchFamily="66" charset="0"/>
              </a:rPr>
              <a:t>         темноту ночи…»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0" y="457200"/>
            <a:ext cx="32175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«Если желание сильно, то</a:t>
            </a:r>
          </a:p>
          <a:p>
            <a:r>
              <a:rPr lang="ru-RU" sz="2400" b="1" dirty="0">
                <a:latin typeface="Monotype Corsiva" pitchFamily="66" charset="0"/>
              </a:rPr>
              <a:t> исполнение не замедлит».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274638"/>
            <a:ext cx="8543925" cy="8683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Чем же явилась зелёная лампа для героев произведения?</a:t>
            </a:r>
            <a:endParaRPr lang="ru-RU" b="1" i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29600" cy="3607544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Для Стильтона - игрушкой, развлечением, презрением к людям, но и светом, озарением.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Для Джона Ива - средством выживания, надеждой, верой в осуществление мечты.</a:t>
            </a:r>
          </a:p>
        </p:txBody>
      </p:sp>
      <p:pic>
        <p:nvPicPr>
          <p:cNvPr id="38917" name="Picture 2" descr="D:\ГРИН зелёная ламнпа\33921857_Svetlana_Osipova__zelenaya_lam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27525"/>
            <a:ext cx="2286000" cy="253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Documents and Settings\administrator\Рабочий стол\Грин Зеленая лампа\f0_352304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149080"/>
            <a:ext cx="188817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7609041">
            <a:off x="2040467" y="2301414"/>
            <a:ext cx="1743077" cy="484632"/>
          </a:xfrm>
          <a:prstGeom prst="rightArrow">
            <a:avLst>
              <a:gd name="adj1" fmla="val 50000"/>
              <a:gd name="adj2" fmla="val 150875"/>
            </a:avLst>
          </a:prstGeom>
          <a:solidFill>
            <a:srgbClr val="CC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957732">
            <a:off x="5674439" y="2266203"/>
            <a:ext cx="2103096" cy="484632"/>
          </a:xfrm>
          <a:prstGeom prst="rightArrow">
            <a:avLst>
              <a:gd name="adj1" fmla="val 50000"/>
              <a:gd name="adj2" fmla="val 150875"/>
            </a:avLst>
          </a:prstGeom>
          <a:solidFill>
            <a:srgbClr val="CC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627784" y="188640"/>
            <a:ext cx="3816424" cy="1944216"/>
          </a:xfrm>
          <a:prstGeom prst="ellipse">
            <a:avLst/>
          </a:prstGeom>
          <a:solidFill>
            <a:srgbClr val="99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Особенности композиции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20072" y="3212976"/>
            <a:ext cx="3707879" cy="1557338"/>
          </a:xfrm>
          <a:prstGeom prst="ellipse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последствия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3068960"/>
            <a:ext cx="3384376" cy="1557338"/>
          </a:xfrm>
          <a:prstGeom prst="ellipse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замысел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6093296"/>
            <a:ext cx="47863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Нравственные выводы</a:t>
            </a:r>
          </a:p>
        </p:txBody>
      </p:sp>
      <p:pic>
        <p:nvPicPr>
          <p:cNvPr id="10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6241"/>
            <a:ext cx="1907704" cy="231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трелка вправо 22"/>
          <p:cNvSpPr/>
          <p:nvPr/>
        </p:nvSpPr>
        <p:spPr>
          <a:xfrm rot="5400000">
            <a:off x="6910611" y="5266853"/>
            <a:ext cx="1424034" cy="484632"/>
          </a:xfrm>
          <a:prstGeom prst="rightArrow">
            <a:avLst>
              <a:gd name="adj1" fmla="val 50000"/>
              <a:gd name="adj2" fmla="val 150875"/>
            </a:avLst>
          </a:prstGeom>
          <a:solidFill>
            <a:srgbClr val="CC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3275856" y="3501008"/>
            <a:ext cx="2232248" cy="720080"/>
          </a:xfrm>
          <a:prstGeom prst="leftRightArrow">
            <a:avLst>
              <a:gd name="adj1" fmla="val 50000"/>
              <a:gd name="adj2" fmla="val 84547"/>
            </a:avLst>
          </a:prstGeom>
          <a:solidFill>
            <a:srgbClr val="CC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Антитеза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3" grpId="0" animBg="1"/>
      <p:bldP spid="4" grpId="0" animBg="1"/>
      <p:bldP spid="14" grpId="0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00063"/>
            <a:ext cx="70008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Тема рассказа А.Грина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«Зелёная лампа»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2060848"/>
            <a:ext cx="6781949" cy="4381947"/>
          </a:xfrm>
        </p:spPr>
        <p:txBody>
          <a:bodyPr rtlCol="0">
            <a:normAutofit lnSpcReduction="10000"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4800" b="1" i="1" dirty="0" smtClean="0">
                <a:solidFill>
                  <a:srgbClr val="008000"/>
                </a:solidFill>
                <a:latin typeface="Monotype Corsiva" pitchFamily="66" charset="0"/>
              </a:rPr>
              <a:t>Удивительная судьба бродяги Ива, ставшего знаменитым врачом и обеспеченным человеком,  и  жизненное падение богача Стильтона.</a:t>
            </a:r>
            <a:endParaRPr lang="ru-RU" sz="3600" b="1" i="1" dirty="0" smtClean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6241"/>
            <a:ext cx="1907704" cy="231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Идея рассказа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600200"/>
            <a:ext cx="6635080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  <a:t>Тот, кто имеет перед собой высокую цель, может стать хозяином своей судьбы.</a:t>
            </a:r>
            <a:r>
              <a:rPr lang="ru-RU" i="1" dirty="0" smtClean="0">
                <a:solidFill>
                  <a:srgbClr val="008000"/>
                </a:solidFill>
                <a:latin typeface="Monotype Corsiva" pitchFamily="66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  <a:t>«Осуди их, Боже, да падут они от замыслов  своих» (</a:t>
            </a:r>
            <a:r>
              <a:rPr lang="ru-RU" b="1" i="1" dirty="0" err="1" smtClean="0">
                <a:solidFill>
                  <a:srgbClr val="008000"/>
                </a:solidFill>
                <a:latin typeface="Monotype Corsiva" pitchFamily="66" charset="0"/>
              </a:rPr>
              <a:t>Пс</a:t>
            </a:r>
            <a: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  <a:t>, 5, 11)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  <a:t>Зло возвращается к тому, кто породил его.</a:t>
            </a:r>
            <a:endParaRPr lang="ru-RU" b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8000"/>
                </a:solidFill>
                <a:latin typeface="Monotype Corsiva" pitchFamily="66" charset="0"/>
              </a:rPr>
              <a:t>Даже у злодея есть возможность спасти свою душу.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6241"/>
            <a:ext cx="1907704" cy="231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Жанровые особенности рассказа А.Грина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>
              <a:tabLst>
                <a:tab pos="228600" algn="l"/>
                <a:tab pos="342900" algn="l"/>
                <a:tab pos="571500" algn="l"/>
                <a:tab pos="1362075" algn="l"/>
              </a:tabLst>
            </a:pPr>
            <a:r>
              <a:rPr lang="ru-RU" sz="4800" b="1" u="sng" spc="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Притча</a:t>
            </a:r>
            <a:endParaRPr lang="ru-RU" sz="4000" b="1" spc="600" dirty="0" smtClean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tabLst>
                <a:tab pos="228600" algn="l"/>
                <a:tab pos="342900" algn="l"/>
                <a:tab pos="571500" algn="l"/>
                <a:tab pos="1362075" algn="l"/>
              </a:tabLs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произведение, где в иносказательной форме автор касается проблем морали, общечеловеческих законов.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6241"/>
            <a:ext cx="1907704" cy="231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8543925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чём особенность названия рассказа?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39" y="1628800"/>
            <a:ext cx="7326585" cy="4111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   Зелёная лампа </a:t>
            </a:r>
            <a:r>
              <a:rPr lang="ru-RU" sz="3600" b="1" dirty="0" smtClean="0">
                <a:latin typeface="Monotype Corsiva" pitchFamily="66" charset="0"/>
              </a:rPr>
              <a:t>- это символ веры в безграничные возможности человека, в оправданность его стремления к осуществлению мечты, символ надежды, символ света и добра.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latin typeface="Arial" charset="0"/>
            </a:endParaRPr>
          </a:p>
        </p:txBody>
      </p:sp>
      <p:pic>
        <p:nvPicPr>
          <p:cNvPr id="6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6241"/>
            <a:ext cx="1907704" cy="231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9769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Синквейн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7584" y="1341438"/>
            <a:ext cx="7776666" cy="574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Существительное, которое нужно осмыслить (тема)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584" y="2205038"/>
            <a:ext cx="7776666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Два прилагательных, характеризующих данное слово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7584" y="3068638"/>
            <a:ext cx="7776666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Три глагола: действия, которые производит существительное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27584" y="3933825"/>
            <a:ext cx="7776666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Фраза из четырёх слов, передающая отношение к теме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27584" y="4868863"/>
            <a:ext cx="7776666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Синоним к первому слову, который содержит вывод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8201" name="Picture 9" descr="line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093296"/>
            <a:ext cx="4968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76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0528" y="0"/>
            <a:ext cx="2520280" cy="34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76672"/>
            <a:ext cx="5724128" cy="60486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Он жил среди нас, этот сказочник странный,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Создавший страну, где на берег туманный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прославленных бригов бегут на заре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Высокие люди с улыбкой обманной,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глазами, как отсвет морей в январе.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великою злобой, с могучей любовью,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солёной, как море, бунтующей кровью,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извечной, как солнце, мечтой о ДОБРЕ.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           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В.Саянов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33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3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83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2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6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18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Домашнее задание</a:t>
            </a:r>
            <a:endParaRPr lang="ru-RU" sz="5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Написать эссе на тему: </a:t>
            </a:r>
          </a:p>
          <a:p>
            <a:pPr algn="just">
              <a:buNone/>
            </a:pPr>
            <a:r>
              <a:rPr lang="ru-RU" sz="4000" b="1" dirty="0" smtClean="0">
                <a:latin typeface="Monotype Corsiva" pitchFamily="66" charset="0"/>
              </a:rPr>
              <a:t>   «Грин – один из немногих, кого следует иметь в походной аптечке против ожирения сердца и усталости” </a:t>
            </a:r>
          </a:p>
          <a:p>
            <a:pPr algn="r">
              <a:buNone/>
            </a:pPr>
            <a:r>
              <a:rPr lang="ru-RU" sz="4000" b="1" dirty="0" smtClean="0">
                <a:latin typeface="Monotype Corsiva" pitchFamily="66" charset="0"/>
              </a:rPr>
              <a:t>(Д. </a:t>
            </a:r>
            <a:r>
              <a:rPr lang="ru-RU" sz="4000" b="1" dirty="0" err="1" smtClean="0">
                <a:latin typeface="Monotype Corsiva" pitchFamily="66" charset="0"/>
              </a:rPr>
              <a:t>Гранин</a:t>
            </a:r>
            <a:r>
              <a:rPr lang="ru-RU" sz="4000" b="1" dirty="0" smtClean="0">
                <a:latin typeface="Monotype Corsiva" pitchFamily="66" charset="0"/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Monotype Corsiva" pitchFamily="66" charset="0"/>
              </a:rPr>
              <a:t>Простые  вопросы</a:t>
            </a:r>
            <a:endParaRPr lang="ru-RU" sz="48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3689"/>
            <a:ext cx="1547664" cy="188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992888" cy="4968552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Где происходят события, описанные в рассказе?</a:t>
            </a:r>
          </a:p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Когда происходят описанные события?</a:t>
            </a:r>
          </a:p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Назовите действующих  лиц.</a:t>
            </a:r>
          </a:p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В какой момент жизни они описаны?</a:t>
            </a:r>
          </a:p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Что настоятельно подчеркивает автор в двух героях, вышедших из ресторана?</a:t>
            </a:r>
          </a:p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Что произошло с человеком лет двадцати пяти?</a:t>
            </a:r>
          </a:p>
          <a:p>
            <a:pPr algn="just"/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Как его описал автор?</a:t>
            </a:r>
            <a:endParaRPr lang="ru-RU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2609"/>
            <a:ext cx="1691680" cy="20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Уточняющие вопросы</a:t>
            </a:r>
            <a:endParaRPr lang="ru-RU" sz="5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Как автор относится к героям рассказа?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В чём это выражается?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  <a:hlinkClick r:id="" action="ppaction://noaction"/>
              </a:rPr>
              <a:t>Проследите, какие синонимы к слову «человек» использует автор?</a:t>
            </a:r>
            <a:endParaRPr lang="ru-RU" b="1" dirty="0" smtClean="0">
              <a:solidFill>
                <a:srgbClr val="00CC0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Чем вы объясните выбор автора?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>Какое средство выразительности  основное в композиции рассказа?</a:t>
            </a:r>
            <a:endParaRPr lang="ru-RU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Проследите, какие синонимы к слову «человек» использует автор?</a:t>
            </a:r>
            <a: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CC00"/>
                </a:solidFill>
                <a:latin typeface="Monotype Corsiva" pitchFamily="66" charset="0"/>
              </a:rPr>
            </a:br>
            <a:endParaRPr lang="ru-RU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0" y="1772816"/>
            <a:ext cx="3816424" cy="4896544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800" b="1" u="sng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Богачи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двое людей,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толстый джентльмен,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сказал приятелю.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5327576" y="1772816"/>
            <a:ext cx="3816424" cy="4896544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800" b="1" u="sng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Бедняк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человек,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лежащий,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падаль,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несчастный,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лежащий человек.</a:t>
            </a:r>
          </a:p>
          <a:p>
            <a:pPr algn="ctr">
              <a:buFont typeface="Wingdings" pitchFamily="2" charset="2"/>
              <a:buChar char="v"/>
            </a:pPr>
            <a:endParaRPr lang="ru-RU" sz="4400" b="1" u="sng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Двойная стрелка вверх/вниз 10">
            <a:hlinkClick r:id="rId2" action="ppaction://hlinksldjump"/>
          </p:cNvPr>
          <p:cNvSpPr/>
          <p:nvPr/>
        </p:nvSpPr>
        <p:spPr>
          <a:xfrm rot="16200000">
            <a:off x="3995936" y="2492896"/>
            <a:ext cx="1152128" cy="3024336"/>
          </a:xfrm>
          <a:prstGeom prst="upDownArrow">
            <a:avLst>
              <a:gd name="adj1" fmla="val 50000"/>
              <a:gd name="adj2" fmla="val 538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364502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hlinkClick r:id="rId2" action="ppaction://hlinksldjump"/>
              </a:rPr>
              <a:t>Антитеза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0099"/>
            <a:ext cx="1619672" cy="196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Интерпретационные вопросы</a:t>
            </a:r>
            <a:endParaRPr lang="ru-RU" sz="5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Почему два богато одетых господина подошли к плохо одетому человеку, лежащему на дороге? Они хотели ему помочь?</a:t>
            </a:r>
          </a:p>
          <a:p>
            <a:pPr algn="just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Они из жалости остановились?</a:t>
            </a:r>
          </a:p>
          <a:p>
            <a:pPr algn="just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А почему собралась толпа?</a:t>
            </a:r>
          </a:p>
          <a:p>
            <a:pPr algn="just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Почему автор бегло описывает эту сцену?</a:t>
            </a:r>
          </a:p>
          <a:p>
            <a:endParaRPr lang="ru-RU" sz="3600" dirty="0">
              <a:solidFill>
                <a:srgbClr val="00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1696171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Оценочные вопросы</a:t>
            </a:r>
            <a:endParaRPr lang="ru-RU" sz="5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571184" cy="4281339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rgbClr val="00CC00"/>
                </a:solidFill>
                <a:latin typeface="Monotype Corsiva" pitchFamily="66" charset="0"/>
              </a:rPr>
              <a:t>Какие слова (фразу) вы считаете ключевыми в этом отрывке?</a:t>
            </a:r>
          </a:p>
          <a:p>
            <a:pPr algn="just"/>
            <a:r>
              <a:rPr lang="ru-RU" sz="4000" b="1" dirty="0" smtClean="0">
                <a:solidFill>
                  <a:srgbClr val="00CC00"/>
                </a:solidFill>
                <a:latin typeface="Monotype Corsiva" pitchFamily="66" charset="0"/>
              </a:rPr>
              <a:t>Почему вы их считаете ключевыми?</a:t>
            </a:r>
            <a:endParaRPr lang="ru-RU" sz="40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4437112"/>
            <a:ext cx="7344816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«Мне надоели обычные развлечения, а хорошо шутить можно только одним способом: делать из людей игрушки».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Творческие вопросы</a:t>
            </a:r>
            <a:endParaRPr lang="ru-RU" sz="48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CC00"/>
                </a:solidFill>
                <a:latin typeface="Monotype Corsiva" pitchFamily="66" charset="0"/>
              </a:rPr>
              <a:t>Как вы думаете, какой «интересный замысел» был у Стильтона?</a:t>
            </a:r>
            <a:endParaRPr lang="ru-RU" sz="40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7629"/>
            <a:ext cx="1835696" cy="223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Практические вопросы</a:t>
            </a:r>
            <a:endParaRPr lang="ru-RU" sz="5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Как бы вы поступили, окажись рядом с несчастным человеком, упавшим в голодный обморок?</a:t>
            </a:r>
            <a:endParaRPr lang="ru-RU" sz="36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5119"/>
            <a:ext cx="1763688" cy="214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0 из 40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423" y="260648"/>
            <a:ext cx="430257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5472608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Александр Грин  (Гриневский)</a:t>
            </a:r>
            <a:b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1880-1932 г.г.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7040">
            <a:off x="145701" y="99119"/>
            <a:ext cx="2032875" cy="287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599" t="1626"/>
          <a:stretch>
            <a:fillRect/>
          </a:stretch>
        </p:blipFill>
        <p:spPr bwMode="auto">
          <a:xfrm rot="711044">
            <a:off x="1949537" y="-9861"/>
            <a:ext cx="1853806" cy="270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Картинка 40 из 239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8968">
            <a:off x="3110672" y="4215723"/>
            <a:ext cx="1775836" cy="264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slide0008_image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1481">
            <a:off x="5166829" y="94549"/>
            <a:ext cx="1833407" cy="296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58907">
            <a:off x="6934038" y="-8770"/>
            <a:ext cx="2103642" cy="305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36416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44581">
            <a:off x="6476582" y="2957317"/>
            <a:ext cx="2740719" cy="274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852936"/>
            <a:ext cx="1951005" cy="295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97565">
            <a:off x="674252" y="1981869"/>
            <a:ext cx="1709387" cy="276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8186_b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2132856"/>
            <a:ext cx="18002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3399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326539">
            <a:off x="-91057" y="4265806"/>
            <a:ext cx="1594895" cy="23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87237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450016">
            <a:off x="3782268" y="91655"/>
            <a:ext cx="1558032" cy="234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003573042.jpg"/>
          <p:cNvPicPr>
            <a:picLocks noChangeAspect="1"/>
          </p:cNvPicPr>
          <p:nvPr/>
        </p:nvPicPr>
        <p:blipFill>
          <a:blip r:embed="rId14" cstate="print"/>
          <a:srcRect l="16473" r="4576" b="2481"/>
          <a:stretch>
            <a:fillRect/>
          </a:stretch>
        </p:blipFill>
        <p:spPr>
          <a:xfrm rot="20986746">
            <a:off x="1740466" y="4560340"/>
            <a:ext cx="135938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978517006650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950674">
            <a:off x="6300192" y="4581128"/>
            <a:ext cx="1500758" cy="254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404664"/>
            <a:ext cx="3203847" cy="4276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3131840" y="764704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latin typeface="Monotype Corsiva" pitchFamily="66" charset="0"/>
              </a:rPr>
              <a:t>Какие ассоциации вызывает у вас словосочетание «зеленая лампа»?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latin typeface="Monotype Corsiva" pitchFamily="66" charset="0"/>
              </a:rPr>
              <a:t> Удачно  ли такое  название рассказа?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latin typeface="Monotype Corsiva" pitchFamily="66" charset="0"/>
              </a:rPr>
              <a:t>Что может произойти в рассказе с таким названием?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(Сформулируйте свои догадки письменно, записав 5-6 предложений о сюжете).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istrator\Рабочий стол\Грин Зеленая лампа\a_74a6b1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51837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 rot="18993256">
            <a:off x="5145548" y="623542"/>
            <a:ext cx="3789130" cy="213059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5911760">
            <a:off x="2844800" y="54720"/>
            <a:ext cx="3024337" cy="245173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1531025">
            <a:off x="5529187" y="3163246"/>
            <a:ext cx="3789130" cy="168383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978036">
            <a:off x="4120284" y="4423785"/>
            <a:ext cx="3495434" cy="232081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128029">
            <a:off x="123793" y="1610127"/>
            <a:ext cx="3789130" cy="199341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Простые вопросы </a:t>
            </a:r>
            <a:r>
              <a:rPr lang="ru-RU" sz="2400" b="1" dirty="0" smtClean="0">
                <a:solidFill>
                  <a:srgbClr val="00FF00"/>
                </a:solidFill>
                <a:latin typeface="Monotype Corsiva" pitchFamily="66" charset="0"/>
                <a:hlinkClick r:id="rId3" action="ppaction://hlinksldjump"/>
              </a:rPr>
              <a:t>(Знания: Что? Где? Когда? Зачем?)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 rot="18993256">
            <a:off x="1027862" y="4139538"/>
            <a:ext cx="3789130" cy="209098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2420888"/>
            <a:ext cx="2520280" cy="1944216"/>
          </a:xfrm>
          <a:prstGeom prst="ellipse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Ромашка </a:t>
            </a:r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Блума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332656"/>
            <a:ext cx="2304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Уточняющие вопросы </a:t>
            </a:r>
            <a:r>
              <a:rPr lang="ru-RU" sz="2400" b="1" dirty="0" smtClean="0">
                <a:solidFill>
                  <a:srgbClr val="00FF00"/>
                </a:solidFill>
                <a:latin typeface="Monotype Corsiva" pitchFamily="66" charset="0"/>
                <a:hlinkClick r:id="rId4" action="ppaction://hlinksldjump"/>
              </a:rPr>
              <a:t>(Правильно ли я понял…)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685250">
            <a:off x="5479731" y="1109358"/>
            <a:ext cx="320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Интерпретационные вопросы </a:t>
            </a:r>
            <a:r>
              <a:rPr lang="ru-RU" sz="2400" b="1" dirty="0" smtClean="0">
                <a:solidFill>
                  <a:srgbClr val="00FF00"/>
                </a:solidFill>
                <a:latin typeface="Monotype Corsiva" pitchFamily="66" charset="0"/>
                <a:hlinkClick r:id="rId5" action="ppaction://hlinksldjump"/>
              </a:rPr>
              <a:t>(Почему?)</a:t>
            </a:r>
            <a:endParaRPr lang="ru-RU" sz="24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3501008"/>
            <a:ext cx="29523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Оценочные вопросы </a:t>
            </a:r>
            <a:r>
              <a:rPr lang="ru-RU" sz="2400" b="1" dirty="0" smtClean="0">
                <a:solidFill>
                  <a:srgbClr val="00FF00"/>
                </a:solidFill>
                <a:latin typeface="Monotype Corsiva" pitchFamily="66" charset="0"/>
                <a:hlinkClick r:id="rId6" action="ppaction://hlinksldjump"/>
              </a:rPr>
              <a:t>(Что хорошо? Что плохо?)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797152"/>
            <a:ext cx="2592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Творческие вопросы </a:t>
            </a:r>
            <a:r>
              <a:rPr lang="ru-RU" sz="2400" b="1" dirty="0" smtClean="0">
                <a:solidFill>
                  <a:srgbClr val="00FF00"/>
                </a:solidFill>
                <a:latin typeface="Monotype Corsiva" pitchFamily="66" charset="0"/>
                <a:hlinkClick r:id="rId7" action="ppaction://hlinksldjump"/>
              </a:rPr>
              <a:t>(Предположение: что было бы..?)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133326">
            <a:off x="1473488" y="4699049"/>
            <a:ext cx="294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Практические вопросы </a:t>
            </a:r>
            <a:r>
              <a:rPr lang="ru-RU" sz="2400" b="1" dirty="0" smtClean="0">
                <a:solidFill>
                  <a:srgbClr val="00FF00"/>
                </a:solidFill>
                <a:latin typeface="Monotype Corsiva" pitchFamily="66" charset="0"/>
                <a:hlinkClick r:id="rId8" action="ppaction://hlinksldjump"/>
              </a:rPr>
              <a:t>(Как бы вы поступили?)</a:t>
            </a:r>
            <a:endParaRPr lang="ru-RU" sz="2800" b="1" dirty="0">
              <a:solidFill>
                <a:srgbClr val="00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ГРИН зелёная ламнпа\green_l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040188" cy="639762"/>
          </a:xfrm>
        </p:spPr>
        <p:txBody>
          <a:bodyPr anchor="ctr">
            <a:normAutofit fontScale="25000" lnSpcReduction="20000"/>
          </a:bodyPr>
          <a:lstStyle/>
          <a:p>
            <a:pPr lvl="0" algn="ctr"/>
            <a:endParaRPr lang="ru-RU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lvl="0" algn="ctr"/>
            <a:r>
              <a:rPr lang="ru-RU" sz="17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Джон  Ив</a:t>
            </a:r>
            <a:endParaRPr lang="ru-RU" sz="7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3610744" cy="5001419"/>
          </a:xfrm>
        </p:spPr>
        <p:txBody>
          <a:bodyPr/>
          <a:lstStyle/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Хочет работать, но в большом городе трудно найти    работу. </a:t>
            </a:r>
            <a:endParaRPr lang="ru-RU" sz="1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Нищий. </a:t>
            </a:r>
            <a:endParaRPr lang="ru-RU" sz="1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Поработал на тяжёлой работе.  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   </a:t>
            </a:r>
            <a:endPara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42185" y="260648"/>
            <a:ext cx="4401815" cy="1044426"/>
          </a:xfrm>
        </p:spPr>
        <p:txBody>
          <a:bodyPr anchor="ctr">
            <a:noAutofit/>
          </a:bodyPr>
          <a:lstStyle/>
          <a:p>
            <a:pPr lvl="0" algn="ctr"/>
            <a:r>
              <a:rPr lang="ru-RU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Стильтон</a:t>
            </a:r>
            <a:endParaRPr lang="ru-RU" sz="3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076056" y="1124744"/>
            <a:ext cx="3816424" cy="5256584"/>
          </a:xfrm>
        </p:spPr>
        <p:txBody>
          <a:bodyPr>
            <a:normAutofit/>
          </a:bodyPr>
          <a:lstStyle/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Кутила, богат,  циничен, самоуверен.</a:t>
            </a:r>
          </a:p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Ведет праздный образ жизни, развлекается.</a:t>
            </a:r>
            <a:endParaRPr lang="ru-RU" sz="1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Бедные люди – падаль. </a:t>
            </a:r>
            <a:endParaRPr lang="ru-RU" sz="1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lvl="0" indent="2508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Жизнь – игра, люди – игрушка.</a:t>
            </a:r>
            <a:endParaRPr lang="ru-RU" sz="1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9" name="Picture 2" descr="D:\Documents and Settings\administrator\Рабочий стол\Грин Зеленая лампа\a_74a6b1a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0099"/>
            <a:ext cx="1619672" cy="196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 rot="4864630">
            <a:off x="5773121" y="3754251"/>
            <a:ext cx="1060704" cy="1152128"/>
          </a:xfrm>
          <a:prstGeom prst="triangle">
            <a:avLst/>
          </a:prstGeom>
          <a:solidFill>
            <a:srgbClr val="9966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284846">
            <a:off x="5318466" y="2121320"/>
            <a:ext cx="1060704" cy="1152128"/>
          </a:xfrm>
          <a:prstGeom prst="triangle">
            <a:avLst/>
          </a:prstGeom>
          <a:solidFill>
            <a:srgbClr val="9966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20746374">
            <a:off x="3707904" y="1988840"/>
            <a:ext cx="1060704" cy="1152128"/>
          </a:xfrm>
          <a:prstGeom prst="triangle">
            <a:avLst/>
          </a:prstGeom>
          <a:solidFill>
            <a:srgbClr val="9966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3059832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Monotype Corsiva" pitchFamily="66" charset="0"/>
              </a:rPr>
              <a:t>«Древо предсказаний»</a:t>
            </a:r>
            <a:endParaRPr lang="ru-RU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708920"/>
            <a:ext cx="2232248" cy="3888432"/>
          </a:xfrm>
          <a:prstGeom prst="rect">
            <a:avLst/>
          </a:prstGeom>
          <a:solidFill>
            <a:srgbClr val="9966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latin typeface="Monotype Corsiva" pitchFamily="66" charset="0"/>
              </a:rPr>
              <a:t>Что будет дальше?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latin typeface="Monotype Corsiva" pitchFamily="66" charset="0"/>
              </a:rPr>
              <a:t>Чем закончится рассказ?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dirty="0" smtClean="0">
                <a:latin typeface="Monotype Corsiva" pitchFamily="66" charset="0"/>
              </a:rPr>
              <a:t>Как будут развиваться события после финала?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411760" y="260648"/>
            <a:ext cx="3002632" cy="1850504"/>
          </a:xfrm>
          <a:prstGeom prst="clou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Вариант № 1</a:t>
            </a:r>
            <a:endParaRPr lang="ru-RU" sz="2400" dirty="0"/>
          </a:p>
        </p:txBody>
      </p:sp>
      <p:sp>
        <p:nvSpPr>
          <p:cNvPr id="8" name="Облако 7"/>
          <p:cNvSpPr/>
          <p:nvPr/>
        </p:nvSpPr>
        <p:spPr>
          <a:xfrm>
            <a:off x="5364088" y="692696"/>
            <a:ext cx="3002632" cy="1778496"/>
          </a:xfrm>
          <a:prstGeom prst="clou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Вариант № 2</a:t>
            </a:r>
            <a:endParaRPr lang="ru-RU" sz="2400" dirty="0"/>
          </a:p>
        </p:txBody>
      </p:sp>
      <p:sp>
        <p:nvSpPr>
          <p:cNvPr id="9" name="Облако 8"/>
          <p:cNvSpPr/>
          <p:nvPr/>
        </p:nvSpPr>
        <p:spPr>
          <a:xfrm>
            <a:off x="6141368" y="2924944"/>
            <a:ext cx="3002632" cy="1778496"/>
          </a:xfrm>
          <a:prstGeom prst="clou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Вариант № 3</a:t>
            </a:r>
            <a:endParaRPr lang="ru-RU" sz="2400" dirty="0"/>
          </a:p>
        </p:txBody>
      </p:sp>
      <p:pic>
        <p:nvPicPr>
          <p:cNvPr id="7170" name="Picture 2" descr="D:\Documents and Settings\administrator\Рабочий стол\Грин Зеленая лампа\a_74a6b1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3226"/>
            <a:ext cx="1584176" cy="192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811</Words>
  <Application>Microsoft Office PowerPoint</Application>
  <PresentationFormat>Экран (4:3)</PresentationFormat>
  <Paragraphs>130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внеклассного чтения  в 8 классе  по рассказу Александра Грина «Зеленая лампа» </vt:lpstr>
      <vt:lpstr>Слайд 2</vt:lpstr>
      <vt:lpstr>Александр Грин  (Гриневский)  1880-1932 г.г. </vt:lpstr>
      <vt:lpstr>Слайд 4</vt:lpstr>
      <vt:lpstr>Слайд 5</vt:lpstr>
      <vt:lpstr>Слайд 6</vt:lpstr>
      <vt:lpstr>Слайд 7</vt:lpstr>
      <vt:lpstr>Слайд 8</vt:lpstr>
      <vt:lpstr>«Древо предсказаний»</vt:lpstr>
      <vt:lpstr>Слайд 10</vt:lpstr>
      <vt:lpstr>Слайд 11</vt:lpstr>
      <vt:lpstr>Слайд 12</vt:lpstr>
      <vt:lpstr>Чем же явилась зелёная лампа для героев произведения?</vt:lpstr>
      <vt:lpstr>Слайд 14</vt:lpstr>
      <vt:lpstr>Тема рассказа А.Грина  «Зелёная лампа»</vt:lpstr>
      <vt:lpstr>Идея рассказа</vt:lpstr>
      <vt:lpstr>Жанровые особенности рассказа А.Грина</vt:lpstr>
      <vt:lpstr>В чём особенность названия рассказа?</vt:lpstr>
      <vt:lpstr>Слайд 19</vt:lpstr>
      <vt:lpstr>Домашнее задание</vt:lpstr>
      <vt:lpstr>Простые  вопросы</vt:lpstr>
      <vt:lpstr>Уточняющие вопросы</vt:lpstr>
      <vt:lpstr>Проследите, какие синонимы к слову «человек» использует автор? </vt:lpstr>
      <vt:lpstr>Интерпретационные вопросы</vt:lpstr>
      <vt:lpstr>Оценочные вопросы</vt:lpstr>
      <vt:lpstr>Творческие вопросы</vt:lpstr>
      <vt:lpstr>Практические вопросы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Оленька</dc:creator>
  <cp:lastModifiedBy>Оленька</cp:lastModifiedBy>
  <cp:revision>62</cp:revision>
  <dcterms:created xsi:type="dcterms:W3CDTF">2014-01-07T11:00:08Z</dcterms:created>
  <dcterms:modified xsi:type="dcterms:W3CDTF">2014-02-24T18:53:19Z</dcterms:modified>
</cp:coreProperties>
</file>