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2" r:id="rId8"/>
    <p:sldId id="261" r:id="rId9"/>
    <p:sldId id="283" r:id="rId10"/>
    <p:sldId id="285" r:id="rId11"/>
    <p:sldId id="286" r:id="rId12"/>
    <p:sldId id="284" r:id="rId13"/>
    <p:sldId id="287" r:id="rId14"/>
    <p:sldId id="288" r:id="rId15"/>
    <p:sldId id="263" r:id="rId16"/>
    <p:sldId id="265" r:id="rId17"/>
    <p:sldId id="266" r:id="rId18"/>
    <p:sldId id="264" r:id="rId19"/>
    <p:sldId id="271" r:id="rId20"/>
    <p:sldId id="267" r:id="rId21"/>
    <p:sldId id="268" r:id="rId22"/>
    <p:sldId id="270" r:id="rId23"/>
    <p:sldId id="269" r:id="rId24"/>
    <p:sldId id="273" r:id="rId25"/>
    <p:sldId id="274" r:id="rId26"/>
    <p:sldId id="275" r:id="rId27"/>
    <p:sldId id="276" r:id="rId28"/>
    <p:sldId id="277" r:id="rId29"/>
    <p:sldId id="289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83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74CA-4969-461B-AB4C-4F7D8930F849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4468-65A4-418D-A698-FD60E57B9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3703-A5FB-403E-8502-76D56C1721B4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9140-06E3-4281-8CF1-21E0739CD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6FFB-2F14-4E1A-8675-375BE9E5C239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D06B-F3F5-4559-8664-55B2DF50C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78EF-3DD6-415D-B1F4-E5058B73AEDB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01A-E424-4E19-A2D0-294A3E877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D506-3478-4DC5-AE48-75E478F9161D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7445-1F3D-497C-9AC7-E0A9CFA41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470A-8CAC-4109-9522-D1191AD98E30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3F0C-B985-4994-82A4-FC23F5834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89FA-8E39-4AAF-B7EC-F1EE3F7F2EB2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FFF2-46A0-493F-84EE-9AA3CC129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4125-CF8E-4CE9-A76B-D4D61F858215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5EBA-A43D-4AF7-8B12-ADD75673D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2370-5911-478D-BB98-3131F02FC38D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266F-2A10-4A7B-BA8E-4EEB56E2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5FF2-8DA8-4254-A78F-B435D2D77B29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05E6-704B-4F33-AD2B-48270AC15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14F6-F2AB-4ADB-86CB-5EEE0244C124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DE54-57CD-4714-93D5-526849999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D3425-FDF7-4B33-A88C-199CE29E9D9A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459AB-DE50-4145-8E1F-A4E5B5B44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90;&#1077;&#1093;&#1080;&#1085;&#1072;%20&#1050;&#1089;&#1077;&#1085;&#1080;&#1103;\Desktop\zvuk%20dvizhuschegosya%20poezda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90;&#1077;&#1093;&#1080;&#1085;&#1072;%20&#1050;&#1089;&#1077;&#1085;&#1080;&#1103;\Desktop\zvuk%20dvizhuschegosya%20poezda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0"/>
            <a:ext cx="8748712" cy="764704"/>
          </a:xfrm>
        </p:spPr>
        <p:txBody>
          <a:bodyPr/>
          <a:lstStyle/>
          <a:p>
            <a:pPr algn="ctr" eaLnBrk="1" hangingPunct="1"/>
            <a:r>
              <a:rPr lang="ru-RU" sz="4400" i="1" u="sng" dirty="0" smtClean="0">
                <a:latin typeface="Monotype Corsiva" pitchFamily="66" charset="0"/>
              </a:rPr>
              <a:t>«Вот они – нашей дороги строители!»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44008" y="1556792"/>
            <a:ext cx="3384550" cy="2447925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Власть и народ в стихотворении Н.А. Некрасова «Железная дорога»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052736"/>
            <a:ext cx="3384550" cy="4762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6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SC_807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071107203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latin typeface="Monotype Corsiva" pitchFamily="66" charset="0"/>
              </a:rPr>
              <a:t>Эпитеты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latin typeface="Monotype Corsiva" pitchFamily="66" charset="0"/>
              </a:rPr>
              <a:t>Славная, здоровый, ядреный, усталые, студеной, мягкой, желты, свежи, морозные, ясные, тихие, лунным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latin typeface="Monotype Corsiva" pitchFamily="66" charset="0"/>
              </a:rPr>
              <a:t>Сравнения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133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b="1" i="1" dirty="0" smtClean="0">
                <a:latin typeface="Monotype Corsiva" pitchFamily="66" charset="0"/>
              </a:rPr>
              <a:t>Как тающий сахар, 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i="1" dirty="0" smtClean="0">
                <a:latin typeface="Monotype Corsiva" pitchFamily="66" charset="0"/>
              </a:rPr>
              <a:t>как в мягкой постели, 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i="1" dirty="0" smtClean="0">
                <a:latin typeface="Monotype Corsiva" pitchFamily="66" charset="0"/>
              </a:rPr>
              <a:t>как ковер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827088" y="836613"/>
            <a:ext cx="7772400" cy="3916362"/>
          </a:xfrm>
        </p:spPr>
        <p:txBody>
          <a:bodyPr/>
          <a:lstStyle/>
          <a:p>
            <a:pPr eaLnBrk="1" hangingPunct="1"/>
            <a:r>
              <a:rPr lang="ru-RU" b="1" i="1" u="sng" dirty="0" smtClean="0">
                <a:latin typeface="Monotype Corsiva" pitchFamily="66" charset="0"/>
                <a:cs typeface="Times New Roman" pitchFamily="18" charset="0"/>
              </a:rPr>
              <a:t>«НЕТ безобразья в природе!»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9695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«В мире есть царь: этот царь беспощаден, Голод названье ему»</a:t>
            </a: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84784"/>
            <a:ext cx="8580620" cy="4945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«Он-то согнал сюда массы народные…»</a:t>
            </a: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628800"/>
            <a:ext cx="7989887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«…Многие – в страшной борьбе, К жизни воззвав эти дебри бесплодные, Гроб обрели здесь себе»</a:t>
            </a: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772816"/>
            <a:ext cx="7750175" cy="4525963"/>
          </a:xfrm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11560" y="6309320"/>
            <a:ext cx="7574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>
                <a:latin typeface="Monotype Corsiva" pitchFamily="66" charset="0"/>
              </a:rPr>
              <a:t>К.А. Савицкий «Ремонтные работы на железной дороге» 1874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" y="1989138"/>
            <a:ext cx="3754438" cy="3095625"/>
          </a:xfrm>
        </p:spPr>
        <p:txBody>
          <a:bodyPr/>
          <a:lstStyle/>
          <a:p>
            <a:r>
              <a:rPr lang="ru-RU" b="1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Сон заставляет забыться…</a:t>
            </a:r>
          </a:p>
        </p:txBody>
      </p:sp>
      <p:pic>
        <p:nvPicPr>
          <p:cNvPr id="28675" name="Picture 3" descr="C:\Users\Потехина Ксения\Pictures\0014-023-Pro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313" y="188913"/>
            <a:ext cx="51069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vuk dvizhuschegosya poez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Путешествие по Николаевской железной дороге</a:t>
            </a: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09713"/>
            <a:ext cx="6696075" cy="4879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«…Тень набежала на стекла морозные… Что там? Толпа мертвецов!»</a:t>
            </a:r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341438"/>
            <a:ext cx="4392612" cy="516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«…Видишь, стоит, изможден лихорадкою, Высокорослый больной белорус…»</a:t>
            </a: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773238"/>
            <a:ext cx="5845175" cy="4741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23850" y="1196975"/>
            <a:ext cx="2890838" cy="446405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«Благослови же работу народную</a:t>
            </a:r>
            <a:br>
              <a:rPr lang="ru-RU" sz="3600" b="1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И научись мужика уважать»</a:t>
            </a:r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333375"/>
            <a:ext cx="5892800" cy="568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79388" y="1341438"/>
            <a:ext cx="3970337" cy="3240087"/>
          </a:xfrm>
        </p:spPr>
        <p:txBody>
          <a:bodyPr/>
          <a:lstStyle/>
          <a:p>
            <a:pPr eaLnBrk="1" hangingPunct="1"/>
            <a:r>
              <a:rPr lang="ru-RU" sz="2400" b="1" i="1" u="sng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«Вынесет все – и широкую, ясную </a:t>
            </a:r>
            <a:br>
              <a:rPr lang="ru-RU" sz="2400" b="1" i="1" u="sng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Грудью дорогу проложит себе. </a:t>
            </a:r>
            <a:br>
              <a:rPr lang="ru-RU" sz="2400" b="1" i="1" u="sng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Жаль только жить в эту пору прекрасную </a:t>
            </a:r>
            <a:br>
              <a:rPr lang="ru-RU" sz="2400" b="1" i="1" u="sng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Уж не придется – ни мне, ни тебе»</a:t>
            </a:r>
          </a:p>
        </p:txBody>
      </p:sp>
      <p:pic>
        <p:nvPicPr>
          <p:cNvPr id="24579" name="Picture 4" descr="C:\Users\Потехина Ксения\Pictures\400px-korovins_nami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60350"/>
            <a:ext cx="4652962" cy="612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052513"/>
            <a:ext cx="4186238" cy="4608512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В эту минуту свисток оглушительный Взвизгнул – исчезла толпа мертвецов!</a:t>
            </a:r>
          </a:p>
        </p:txBody>
      </p:sp>
      <p:pic>
        <p:nvPicPr>
          <p:cNvPr id="25603" name="Picture 2" descr="C:\Users\Потехина Ксения\Pictures\tosnmoldmin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052513"/>
            <a:ext cx="4233862" cy="4897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«Русских племен и пород представители Вдруг появились – и он мне сказал: «Вот они – нашей дороги строители!..»</a:t>
            </a:r>
          </a:p>
        </p:txBody>
      </p:sp>
      <p:pic>
        <p:nvPicPr>
          <p:cNvPr id="26627" name="Picture 2" descr="C:\Users\Потехина Ксения\Pictures\vmaksimov_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1988840"/>
            <a:ext cx="3548062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b="1" u="sng" spc="600" dirty="0" err="1" smtClean="0">
                <a:solidFill>
                  <a:srgbClr val="002060"/>
                </a:solidFill>
              </a:rPr>
              <a:t>ЗаХоХоТаЛ</a:t>
            </a:r>
            <a:r>
              <a:rPr lang="ru-RU" dirty="0" smtClean="0"/>
              <a:t> генерал!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9750" y="1484313"/>
            <a:ext cx="4464050" cy="3951287"/>
          </a:xfrm>
        </p:spPr>
        <p:txBody>
          <a:bodyPr/>
          <a:lstStyle/>
          <a:p>
            <a:r>
              <a:rPr lang="ru-RU" b="1" i="1" u="sng" dirty="0" smtClean="0">
                <a:latin typeface="Monotype Corsiva" pitchFamily="66" charset="0"/>
                <a:cs typeface="Times New Roman" pitchFamily="18" charset="0"/>
              </a:rPr>
              <a:t>Правда генерала: </a:t>
            </a:r>
            <a:br>
              <a:rPr lang="ru-RU" b="1" i="1" u="sng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народ - это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Варвары! Дикое скопище пьяниц!..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b="1" i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404813"/>
            <a:ext cx="3786188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i="1" u="sng" dirty="0" smtClean="0">
                <a:latin typeface="Monotype Corsiva" pitchFamily="66" charset="0"/>
              </a:rPr>
              <a:t>«Светлая сторона»</a:t>
            </a:r>
            <a:endParaRPr lang="ru-RU" i="1" u="sng" dirty="0">
              <a:latin typeface="Monotype Corsiva" pitchFamily="66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«Каждый подрядчику должен остался…»</a:t>
            </a:r>
          </a:p>
          <a:p>
            <a:pPr marL="0" indent="0">
              <a:buFont typeface="Arial" charset="0"/>
              <a:buNone/>
            </a:pPr>
            <a:endParaRPr lang="ru-RU" sz="4000" b="1" i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«...Бочку </a:t>
            </a:r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 рабочим </a:t>
            </a:r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вина выставляю</a:t>
            </a:r>
          </a:p>
          <a:p>
            <a:pPr marL="0" indent="0">
              <a:buFont typeface="Arial" charset="0"/>
              <a:buNone/>
            </a:pPr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И – недоимку дарю!..»</a:t>
            </a:r>
          </a:p>
          <a:p>
            <a:pPr marL="0" indent="0">
              <a:buFont typeface="Arial" charset="0"/>
              <a:buNone/>
            </a:pPr>
            <a:endParaRPr lang="ru-RU" sz="4000" b="1" i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«Выпряг народ лошадей – и купчину</a:t>
            </a:r>
          </a:p>
          <a:p>
            <a:pPr marL="0" indent="0">
              <a:buFont typeface="Arial" charset="0"/>
              <a:buNone/>
            </a:pPr>
            <a:r>
              <a:rPr lang="ru-RU" sz="4000" b="1" i="1" dirty="0" smtClean="0">
                <a:latin typeface="Monotype Corsiva" pitchFamily="66" charset="0"/>
                <a:cs typeface="Times New Roman" pitchFamily="18" charset="0"/>
              </a:rPr>
              <a:t>С криком «ура!» по дороге помчал…»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14500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Какое из этих слов более всего подходит для определения интонации?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7052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b="1" i="1" dirty="0" smtClean="0">
                <a:latin typeface="Monotype Corsiva" pitchFamily="66" charset="0"/>
                <a:cs typeface="Times New Roman" pitchFamily="18" charset="0"/>
              </a:rPr>
              <a:t>Презрение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i="1" dirty="0" smtClean="0">
                <a:latin typeface="Monotype Corsiva" pitchFamily="66" charset="0"/>
                <a:cs typeface="Times New Roman" pitchFamily="18" charset="0"/>
              </a:rPr>
              <a:t>Негодование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i="1" dirty="0" smtClean="0">
                <a:latin typeface="Monotype Corsiva" pitchFamily="66" charset="0"/>
                <a:cs typeface="Times New Roman" pitchFamily="18" charset="0"/>
              </a:rPr>
              <a:t>Насмешка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i="1" dirty="0" smtClean="0">
                <a:latin typeface="Monotype Corsiva" pitchFamily="66" charset="0"/>
                <a:cs typeface="Times New Roman" pitchFamily="18" charset="0"/>
              </a:rPr>
              <a:t>Ирония 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i="1" dirty="0" smtClean="0">
                <a:latin typeface="Monotype Corsiva" pitchFamily="66" charset="0"/>
                <a:cs typeface="Times New Roman" pitchFamily="18" charset="0"/>
              </a:rPr>
              <a:t>Гнев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Приобретите билет, ответив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/>
              <a:t>Где прошло детство Н.А. Некрасова?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 (В деревне </a:t>
            </a:r>
            <a:r>
              <a:rPr lang="ru-RU" sz="2800" i="1" dirty="0" err="1" smtClean="0"/>
              <a:t>Грешнево</a:t>
            </a:r>
            <a:r>
              <a:rPr lang="ru-RU" sz="2800" i="1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/>
              <a:t>В каком заведении учился Н.А. Некрасов до 5-го класса?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(В Ярославской гимназии)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/>
              <a:t>Почему Н.А. Некрасов так глубоко понимает страдания бедных людей?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(Во время учебы в университете писатель терпел нужду и жил впроголодь)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4896395"/>
          </a:xfrm>
        </p:spPr>
        <p:txBody>
          <a:bodyPr/>
          <a:lstStyle/>
          <a:p>
            <a:r>
              <a:rPr lang="ru-RU" b="1" i="1" u="sng" dirty="0" smtClean="0">
                <a:latin typeface="Monotype Corsiva" pitchFamily="66" charset="0"/>
              </a:rPr>
              <a:t>Ирония автора</a:t>
            </a:r>
            <a:br>
              <a:rPr lang="ru-RU" b="1" i="1" u="sng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i="1" u="sng" dirty="0" smtClean="0">
                <a:latin typeface="Monotype Corsiva" pitchFamily="66" charset="0"/>
                <a:cs typeface="Times New Roman" pitchFamily="18" charset="0"/>
              </a:rPr>
              <a:t>Ирония</a:t>
            </a:r>
            <a:r>
              <a:rPr lang="ru-RU" dirty="0" smtClean="0">
                <a:latin typeface="Monotype Corsiva" pitchFamily="66" charset="0"/>
              </a:rPr>
              <a:t> –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тонкая, затаенная насмешка, употребление слова в обратном, противоположном его значении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4691063" cy="4608487"/>
          </a:xfrm>
        </p:spPr>
        <p:txBody>
          <a:bodyPr/>
          <a:lstStyle/>
          <a:p>
            <a:r>
              <a:rPr lang="ru-RU" b="1" i="1" u="sng" dirty="0" smtClean="0">
                <a:latin typeface="Monotype Corsiva" pitchFamily="66" charset="0"/>
                <a:cs typeface="Times New Roman" pitchFamily="18" charset="0"/>
              </a:rPr>
              <a:t>Авторская мысль: </a:t>
            </a:r>
            <a:r>
              <a:rPr lang="ru-RU" b="1" i="1" u="sng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народу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надо помочь, если он не в силах сделать это сам</a:t>
            </a:r>
          </a:p>
        </p:txBody>
      </p:sp>
      <p:pic>
        <p:nvPicPr>
          <p:cNvPr id="32771" name="Picture 2" descr="C:\Users\Потехина Ксения\Pictures\perov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260350"/>
            <a:ext cx="3960813" cy="633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b="1" i="1" dirty="0" smtClean="0">
                <a:latin typeface="Monotype Corsiva" pitchFamily="66" charset="0"/>
                <a:cs typeface="Times New Roman" pitchFamily="18" charset="0"/>
              </a:rPr>
              <a:t>Н.А. Некрасов везде видел людские страдания и слезы, несправедливость и жестокость по отношению к народу</a:t>
            </a:r>
          </a:p>
        </p:txBody>
      </p:sp>
      <p:pic>
        <p:nvPicPr>
          <p:cNvPr id="33795" name="Picture 2" descr="C:\Users\Потехина Ксения\Pictures\nekrasov1917_0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279650"/>
            <a:ext cx="2940050" cy="4286250"/>
          </a:xfrm>
          <a:noFill/>
        </p:spPr>
      </p:pic>
      <p:pic>
        <p:nvPicPr>
          <p:cNvPr id="33796" name="Picture 3" descr="C:\Users\Потехина Ксения\Pictures\nerk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905000"/>
            <a:ext cx="45370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Николаевский железнодорожный вокзал вчера и сегодня</a:t>
            </a:r>
          </a:p>
        </p:txBody>
      </p:sp>
      <p:pic>
        <p:nvPicPr>
          <p:cNvPr id="34819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276475"/>
            <a:ext cx="4038600" cy="3313113"/>
          </a:xfrm>
        </p:spPr>
      </p:pic>
      <p:pic>
        <p:nvPicPr>
          <p:cNvPr id="34820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205038"/>
            <a:ext cx="4038600" cy="3363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3302000"/>
          </a:xfrm>
        </p:spPr>
        <p:txBody>
          <a:bodyPr/>
          <a:lstStyle/>
          <a:p>
            <a:r>
              <a:rPr lang="ru-RU" sz="5400" b="1" i="1" dirty="0" smtClean="0">
                <a:latin typeface="Monotype Corsiva" pitchFamily="66" charset="0"/>
                <a:cs typeface="Times New Roman" pitchFamily="18" charset="0"/>
              </a:rPr>
              <a:t>НАШЕ ПУТЕШЕСТВИЕ ЗАКОНЧЕНО</a:t>
            </a:r>
            <a:br>
              <a:rPr lang="ru-RU" sz="5400" b="1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5400" b="1" i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5400" b="1" i="1" dirty="0" smtClean="0">
                <a:latin typeface="Monotype Corsiva" pitchFamily="66" charset="0"/>
                <a:cs typeface="Times New Roman" pitchFamily="18" charset="0"/>
              </a:rPr>
              <a:t> 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Занимайте свои места!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341438"/>
            <a:ext cx="3394075" cy="4525962"/>
          </a:xfrm>
        </p:spPr>
      </p:pic>
      <p:pic>
        <p:nvPicPr>
          <p:cNvPr id="5124" name="Picture 2" descr="C:\Users\Потехина Ксения\Pictures\aad440a94c93__580_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20938"/>
            <a:ext cx="41036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В дорогу…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341438"/>
            <a:ext cx="7705725" cy="5330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Под стук колес приятно думается…</a:t>
            </a:r>
          </a:p>
        </p:txBody>
      </p:sp>
      <p:pic>
        <p:nvPicPr>
          <p:cNvPr id="7171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40873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vuk dvizhuschegosya poez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7728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-107950" y="2205038"/>
            <a:ext cx="489585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Граф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Петр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Андреевич </a:t>
            </a:r>
            <a:r>
              <a:rPr lang="ru-RU" b="1" i="1" dirty="0" err="1" smtClean="0">
                <a:latin typeface="Monotype Corsiva" pitchFamily="66" charset="0"/>
                <a:cs typeface="Times New Roman" pitchFamily="18" charset="0"/>
              </a:rPr>
              <a:t>Клейнмихель</a:t>
            </a:r>
            <a:endParaRPr lang="ru-RU" b="1" i="1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188640"/>
            <a:ext cx="4579938" cy="627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«Славная осень…»</a:t>
            </a:r>
          </a:p>
        </p:txBody>
      </p:sp>
      <p:pic>
        <p:nvPicPr>
          <p:cNvPr id="9219" name="Picture 4" descr="96A28D561091-1[2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052736"/>
            <a:ext cx="8497887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46285276_1247488863_Osenniy_peyzazh"/>
          <p:cNvPicPr>
            <a:picLocks noChangeAspect="1" noChangeArrowheads="1"/>
          </p:cNvPicPr>
          <p:nvPr/>
        </p:nvPicPr>
        <p:blipFill>
          <a:blip r:embed="rId2" cstate="print"/>
          <a:srcRect l="3998" t="6081" r="4498" b="5701"/>
          <a:stretch>
            <a:fillRect/>
          </a:stretch>
        </p:blipFill>
        <p:spPr bwMode="auto">
          <a:xfrm>
            <a:off x="0" y="0"/>
            <a:ext cx="925671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362</Words>
  <Application>Microsoft Office PowerPoint</Application>
  <PresentationFormat>Экран (4:3)</PresentationFormat>
  <Paragraphs>54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«Вот они – нашей дороги строители!»</vt:lpstr>
      <vt:lpstr>Путешествие по Николаевской железной дороге</vt:lpstr>
      <vt:lpstr>Приобретите билет, ответив на вопросы</vt:lpstr>
      <vt:lpstr>Занимайте свои места!</vt:lpstr>
      <vt:lpstr>В дорогу…</vt:lpstr>
      <vt:lpstr>Под стук колес приятно думается…</vt:lpstr>
      <vt:lpstr>Граф  Петр Андреевич Клейнмихель</vt:lpstr>
      <vt:lpstr>«Славная осень…»</vt:lpstr>
      <vt:lpstr>Слайд 9</vt:lpstr>
      <vt:lpstr>Слайд 10</vt:lpstr>
      <vt:lpstr>Слайд 11</vt:lpstr>
      <vt:lpstr>Слайд 12</vt:lpstr>
      <vt:lpstr>Эпитеты</vt:lpstr>
      <vt:lpstr>Сравнения</vt:lpstr>
      <vt:lpstr>«НЕТ безобразья в природе!»</vt:lpstr>
      <vt:lpstr>«В мире есть царь: этот царь беспощаден, Голод названье ему»</vt:lpstr>
      <vt:lpstr>«Он-то согнал сюда массы народные…»</vt:lpstr>
      <vt:lpstr>«…Многие – в страшной борьбе, К жизни воззвав эти дебри бесплодные, Гроб обрели здесь себе»</vt:lpstr>
      <vt:lpstr>Сон заставляет забыться…</vt:lpstr>
      <vt:lpstr>«…Тень набежала на стекла морозные… Что там? Толпа мертвецов!»</vt:lpstr>
      <vt:lpstr>«…Видишь, стоит, изможден лихорадкою, Высокорослый больной белорус…»</vt:lpstr>
      <vt:lpstr> «Благослови же работу народную  И научись мужика уважать»</vt:lpstr>
      <vt:lpstr>«Вынесет все – и широкую, ясную  Грудью дорогу проложит себе.  Жаль только жить в эту пору прекрасную  Уж не придется – ни мне, ни тебе»</vt:lpstr>
      <vt:lpstr>В эту минуту свисток оглушительный Взвизгнул – исчезла толпа мертвецов!</vt:lpstr>
      <vt:lpstr>«Русских племен и пород представители Вдруг появились – и он мне сказал: «Вот они – нашей дороги строители!..»</vt:lpstr>
      <vt:lpstr>ЗаХоХоТаЛ генерал!</vt:lpstr>
      <vt:lpstr>Правда генерала:  народ - это Варвары! Дикое скопище пьяниц!.. </vt:lpstr>
      <vt:lpstr>«Светлая сторона»</vt:lpstr>
      <vt:lpstr>Какое из этих слов более всего подходит для определения интонации?</vt:lpstr>
      <vt:lpstr>Ирония автора  Ирония – тонкая, затаенная насмешка, употребление слова в обратном, противоположном его значении</vt:lpstr>
      <vt:lpstr>Авторская мысль:  народу надо помочь, если он не в силах сделать это сам</vt:lpstr>
      <vt:lpstr>Н.А. Некрасов везде видел людские страдания и слезы, несправедливость и жестокость по отношению к народу</vt:lpstr>
      <vt:lpstr>Николаевский железнодорожный вокзал вчера и сегодня</vt:lpstr>
      <vt:lpstr>НАШЕ ПУТЕШЕСТВИЕ ЗАКОНЧЕНО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«Вот они – нашей дороги строители!»</dc:title>
  <dc:creator>Потехина Ксения</dc:creator>
  <cp:lastModifiedBy>Потехина Ксения</cp:lastModifiedBy>
  <cp:revision>34</cp:revision>
  <dcterms:created xsi:type="dcterms:W3CDTF">2011-12-07T10:38:51Z</dcterms:created>
  <dcterms:modified xsi:type="dcterms:W3CDTF">2014-01-15T09:33:00Z</dcterms:modified>
</cp:coreProperties>
</file>