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06670-7C73-49AF-B4ED-D8F850E5FE1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A7D8-2AE8-41EA-AF65-8A52BD97A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C062-A477-4156-9355-BBA79CB74D9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C82B-5CC3-4A36-A3BA-9653EA320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C062-A477-4156-9355-BBA79CB74D9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C82B-5CC3-4A36-A3BA-9653EA320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C062-A477-4156-9355-BBA79CB74D9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C82B-5CC3-4A36-A3BA-9653EA320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C062-A477-4156-9355-BBA79CB74D9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C82B-5CC3-4A36-A3BA-9653EA320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C062-A477-4156-9355-BBA79CB74D9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C82B-5CC3-4A36-A3BA-9653EA320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C062-A477-4156-9355-BBA79CB74D9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C82B-5CC3-4A36-A3BA-9653EA320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C062-A477-4156-9355-BBA79CB74D9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C82B-5CC3-4A36-A3BA-9653EA320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C062-A477-4156-9355-BBA79CB74D9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C82B-5CC3-4A36-A3BA-9653EA320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C062-A477-4156-9355-BBA79CB74D9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C82B-5CC3-4A36-A3BA-9653EA320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C062-A477-4156-9355-BBA79CB74D9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C82B-5CC3-4A36-A3BA-9653EA320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C062-A477-4156-9355-BBA79CB74D9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C82B-5CC3-4A36-A3BA-9653EA320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4C062-A477-4156-9355-BBA79CB74D9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7C82B-5CC3-4A36-A3BA-9653EA320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eleeDmg\Music\&#1088;&#1086;&#1084;&#1072;&#1085;&#1089;%20-%20&#1071;%20&#1074;&#1089;&#1090;&#1088;&#1077;&#1090;&#1080;&#1083;%20&#1042;&#1072;&#1089;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694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Любовь в жизни и творчестве</a:t>
            </a:r>
          </a:p>
        </p:txBody>
      </p:sp>
      <p:pic>
        <p:nvPicPr>
          <p:cNvPr id="6" name="Рисунок 5" descr="0_59e7e_2a111a94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412776"/>
            <a:ext cx="4320480" cy="52796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54868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Федора Ивановича Тютчева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602128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 Александровский </a:t>
            </a:r>
          </a:p>
          <a:p>
            <a:r>
              <a:rPr lang="ru-RU" dirty="0" smtClean="0"/>
              <a:t>(1876)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«Люблю глаза твои, мой друг…»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87727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Стихи посвященные </a:t>
            </a:r>
            <a:r>
              <a:rPr lang="ru-RU" b="1" dirty="0" err="1" smtClean="0"/>
              <a:t>Эрнестине</a:t>
            </a:r>
            <a:r>
              <a:rPr lang="ru-RU" b="1" dirty="0" smtClean="0"/>
              <a:t>: </a:t>
            </a:r>
            <a:r>
              <a:rPr lang="ru-RU" dirty="0" smtClean="0"/>
              <a:t>«Люблю глаза твои, мой друг…», «Мечта», «Вверх по течению вашей жизни», «Она сидела на полу…», «Все отнял у меня казнящий Бог…» и др.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268760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Люблю глаза твои, мой друг,</a:t>
            </a:r>
            <a:br>
              <a:rPr lang="ru-RU" dirty="0" smtClean="0"/>
            </a:br>
            <a:r>
              <a:rPr lang="ru-RU" dirty="0" smtClean="0"/>
              <a:t>С игрой их пламенно-чудесной,</a:t>
            </a:r>
            <a:br>
              <a:rPr lang="ru-RU" dirty="0" smtClean="0"/>
            </a:br>
            <a:r>
              <a:rPr lang="ru-RU" dirty="0" smtClean="0"/>
              <a:t>Когда их </a:t>
            </a:r>
            <a:r>
              <a:rPr lang="ru-RU" dirty="0" err="1" smtClean="0"/>
              <a:t>приподымешь</a:t>
            </a:r>
            <a:r>
              <a:rPr lang="ru-RU" dirty="0" smtClean="0"/>
              <a:t> вдруг</a:t>
            </a:r>
            <a:br>
              <a:rPr lang="ru-RU" dirty="0" smtClean="0"/>
            </a:br>
            <a:r>
              <a:rPr lang="ru-RU" dirty="0" smtClean="0"/>
              <a:t>И, словно молнией небесной,</a:t>
            </a:r>
            <a:br>
              <a:rPr lang="ru-RU" dirty="0" smtClean="0"/>
            </a:br>
            <a:r>
              <a:rPr lang="ru-RU" dirty="0" smtClean="0"/>
              <a:t>Окинешь бегло целый круг...</a:t>
            </a:r>
          </a:p>
          <a:p>
            <a:endParaRPr lang="ru-RU" dirty="0" smtClean="0"/>
          </a:p>
          <a:p>
            <a:r>
              <a:rPr lang="ru-RU" dirty="0" smtClean="0"/>
              <a:t>Но есть сильней очарованья:</a:t>
            </a:r>
            <a:br>
              <a:rPr lang="ru-RU" dirty="0" smtClean="0"/>
            </a:br>
            <a:r>
              <a:rPr lang="ru-RU" dirty="0" smtClean="0"/>
              <a:t>Глаза, потупленные ниц</a:t>
            </a:r>
            <a:br>
              <a:rPr lang="ru-RU" dirty="0" smtClean="0"/>
            </a:br>
            <a:r>
              <a:rPr lang="ru-RU" dirty="0" smtClean="0"/>
              <a:t>В минуты страстного лобзанья,</a:t>
            </a:r>
            <a:br>
              <a:rPr lang="ru-RU" dirty="0" smtClean="0"/>
            </a:br>
            <a:r>
              <a:rPr lang="ru-RU" dirty="0" smtClean="0"/>
              <a:t>И сквозь опущенных ресниц</a:t>
            </a:r>
            <a:br>
              <a:rPr lang="ru-RU" dirty="0" smtClean="0"/>
            </a:br>
            <a:r>
              <a:rPr lang="ru-RU" dirty="0" smtClean="0"/>
              <a:t>Угрюмый, тусклый огнь желанья.</a:t>
            </a:r>
          </a:p>
          <a:p>
            <a:endParaRPr lang="ru-RU" dirty="0"/>
          </a:p>
        </p:txBody>
      </p:sp>
      <p:pic>
        <p:nvPicPr>
          <p:cNvPr id="7" name="Рисунок 6" descr="image0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40407">
            <a:off x="3635896" y="2852936"/>
            <a:ext cx="2448272" cy="2795624"/>
          </a:xfrm>
          <a:prstGeom prst="rect">
            <a:avLst/>
          </a:prstGeom>
        </p:spPr>
      </p:pic>
      <p:pic>
        <p:nvPicPr>
          <p:cNvPr id="8" name="Рисунок 7" descr="IMG_2141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78361">
            <a:off x="6838845" y="3275758"/>
            <a:ext cx="1914525" cy="2390775"/>
          </a:xfrm>
          <a:prstGeom prst="rect">
            <a:avLst/>
          </a:prstGeom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28475">
            <a:off x="5273372" y="1287460"/>
            <a:ext cx="2180365" cy="2566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Любовница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0_6f97e_a661adb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3456384" cy="4565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9952" y="2780928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+</a:t>
            </a:r>
            <a:endParaRPr lang="ru-RU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5903893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Елена Денисьева</a:t>
            </a:r>
          </a:p>
          <a:p>
            <a:pPr algn="ctr"/>
            <a:r>
              <a:rPr lang="ru-RU" sz="2800" dirty="0" smtClean="0"/>
              <a:t>(1850)</a:t>
            </a:r>
            <a:endParaRPr lang="ru-RU" sz="2800" dirty="0"/>
          </a:p>
        </p:txBody>
      </p:sp>
      <p:pic>
        <p:nvPicPr>
          <p:cNvPr id="10" name="Рисунок 9" descr="09256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340768"/>
            <a:ext cx="3456384" cy="45624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8264" y="9807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Иванов, 1850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9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9256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908720"/>
            <a:ext cx="3672408" cy="48475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Елена Денисьева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980728"/>
            <a:ext cx="46805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Любовница поэта, которая родила ему троих детей: дочь Елену и двух сыновей Федора и Николая. Тютчев познакомился с Денисьевой, когда ему было почти пятьдесят лет, а ей всего двадцать пять. Их связь была настолько крепкой, что выдерживала не только злословье высшего света, но и интриги и коварства недоброжелателей. Тютчев посвятил Денисьевой множество своих стихотворений, которые в последствии (уже после смерти поэта) были объединены в цикл, названный «</a:t>
            </a:r>
            <a:r>
              <a:rPr lang="ru-RU" sz="2000" dirty="0" err="1" smtClean="0"/>
              <a:t>Денисьевским</a:t>
            </a:r>
            <a:r>
              <a:rPr lang="ru-RU" sz="2000" dirty="0" smtClean="0"/>
              <a:t>».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8067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Стихи посвященные Елене и входящие в «</a:t>
            </a:r>
            <a:r>
              <a:rPr lang="ru-RU" b="1" dirty="0" err="1" smtClean="0"/>
              <a:t>Денисьевский</a:t>
            </a:r>
            <a:r>
              <a:rPr lang="ru-RU" b="1" dirty="0" smtClean="0"/>
              <a:t> цикл»: </a:t>
            </a:r>
            <a:r>
              <a:rPr lang="ru-RU" dirty="0" smtClean="0"/>
              <a:t>"О, как на склоне наших лет", "Весь день она лежала в забытьи", "Сегодня, друг, пятнадцать лет минуло...", "Вот бреду я вдоль большой дороги«, «О, как убийственно мы любим..», « Не говори: меня он, как и прежде, любит…», « О, не тревожь меня </a:t>
            </a:r>
            <a:r>
              <a:rPr lang="ru-RU" dirty="0" err="1" smtClean="0"/>
              <a:t>укорой</a:t>
            </a:r>
            <a:r>
              <a:rPr lang="ru-RU" dirty="0" smtClean="0"/>
              <a:t> справедливой!», «Чему молилась ты с любовью…», « Я очи знал, - о, эти очи!», «Последняя любовь»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"Весь день она лежала в забытьи"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36712"/>
            <a:ext cx="4824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Весь день она лежала в забытьи,</a:t>
            </a:r>
            <a:br>
              <a:rPr lang="ru-RU" dirty="0" smtClean="0"/>
            </a:br>
            <a:r>
              <a:rPr lang="ru-RU" dirty="0" smtClean="0"/>
              <a:t>И всю ее уж тени покрывали.</a:t>
            </a:r>
            <a:br>
              <a:rPr lang="ru-RU" dirty="0" smtClean="0"/>
            </a:br>
            <a:r>
              <a:rPr lang="ru-RU" dirty="0" smtClean="0"/>
              <a:t>Лил теплый летний дождь — его струи</a:t>
            </a:r>
          </a:p>
          <a:p>
            <a:r>
              <a:rPr lang="ru-RU" dirty="0" smtClean="0"/>
              <a:t>По листьям весело звучали.</a:t>
            </a:r>
          </a:p>
          <a:p>
            <a:endParaRPr lang="ru-RU" dirty="0" smtClean="0"/>
          </a:p>
          <a:p>
            <a:r>
              <a:rPr lang="ru-RU" dirty="0" smtClean="0"/>
              <a:t>И медленно опомнилась она,</a:t>
            </a:r>
            <a:br>
              <a:rPr lang="ru-RU" dirty="0" smtClean="0"/>
            </a:br>
            <a:r>
              <a:rPr lang="ru-RU" dirty="0" smtClean="0"/>
              <a:t>И начала прислушиваться к шуму,</a:t>
            </a:r>
            <a:br>
              <a:rPr lang="ru-RU" dirty="0" smtClean="0"/>
            </a:br>
            <a:r>
              <a:rPr lang="ru-RU" dirty="0" smtClean="0"/>
              <a:t>И долго слушала — увлечена,</a:t>
            </a:r>
            <a:br>
              <a:rPr lang="ru-RU" dirty="0" smtClean="0"/>
            </a:br>
            <a:r>
              <a:rPr lang="ru-RU" dirty="0" smtClean="0"/>
              <a:t>Погружена в сознательную думу...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1916832"/>
            <a:ext cx="4608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вот, как бы беседуя с собой,</a:t>
            </a:r>
            <a:br>
              <a:rPr lang="ru-RU" dirty="0" smtClean="0"/>
            </a:br>
            <a:r>
              <a:rPr lang="ru-RU" dirty="0" smtClean="0"/>
              <a:t>Сознательно она проговорила</a:t>
            </a:r>
            <a:br>
              <a:rPr lang="ru-RU" dirty="0" smtClean="0"/>
            </a:br>
            <a:r>
              <a:rPr lang="ru-RU" dirty="0" smtClean="0"/>
              <a:t>(Я был при ней, убитый, но живой):</a:t>
            </a:r>
          </a:p>
          <a:p>
            <a:r>
              <a:rPr lang="ru-RU" dirty="0" smtClean="0"/>
              <a:t>«О, как все это я любила!»</a:t>
            </a:r>
          </a:p>
          <a:p>
            <a:endParaRPr lang="ru-RU" dirty="0" smtClean="0"/>
          </a:p>
          <a:p>
            <a:r>
              <a:rPr lang="ru-RU" dirty="0" smtClean="0"/>
              <a:t>  . . . . . . . . . . . . . . . . . . . .</a:t>
            </a:r>
          </a:p>
          <a:p>
            <a:endParaRPr lang="ru-RU" dirty="0" smtClean="0"/>
          </a:p>
          <a:p>
            <a:r>
              <a:rPr lang="ru-RU" dirty="0" smtClean="0"/>
              <a:t>Любила ты, и так, как ты, любить —</a:t>
            </a:r>
            <a:br>
              <a:rPr lang="ru-RU" dirty="0" smtClean="0"/>
            </a:br>
            <a:r>
              <a:rPr lang="ru-RU" dirty="0" smtClean="0"/>
              <a:t>Нет, никому еще не удавалось!</a:t>
            </a:r>
            <a:br>
              <a:rPr lang="ru-RU" dirty="0" smtClean="0"/>
            </a:br>
            <a:r>
              <a:rPr lang="ru-RU" dirty="0" smtClean="0"/>
              <a:t>О господи!.. и это </a:t>
            </a:r>
            <a:r>
              <a:rPr lang="ru-RU" i="1" dirty="0" smtClean="0"/>
              <a:t>пережить...</a:t>
            </a:r>
            <a:br>
              <a:rPr lang="ru-RU" i="1" dirty="0" smtClean="0"/>
            </a:br>
            <a:r>
              <a:rPr lang="ru-RU" dirty="0" smtClean="0"/>
              <a:t>И сердце на клочки не разорвалось...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j_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913222">
            <a:off x="1123026" y="3296372"/>
            <a:ext cx="1804510" cy="2252119"/>
          </a:xfrm>
          <a:prstGeom prst="rect">
            <a:avLst/>
          </a:prstGeom>
        </p:spPr>
      </p:pic>
      <p:pic>
        <p:nvPicPr>
          <p:cNvPr id="10" name="Рисунок 9" descr="Order_of_Lenin_typ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88852">
            <a:off x="7170334" y="1024485"/>
            <a:ext cx="1656184" cy="2435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Первая Любовь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0_6f97e_a661adb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3456384" cy="4565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9952" y="2780928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+</a:t>
            </a:r>
            <a:endParaRPr lang="ru-RU" sz="9600" dirty="0"/>
          </a:p>
        </p:txBody>
      </p:sp>
      <p:pic>
        <p:nvPicPr>
          <p:cNvPr id="8" name="Рисунок 7" descr="005b9f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340768"/>
            <a:ext cx="3798203" cy="45655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8064" y="5949280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Амалия </a:t>
            </a:r>
            <a:r>
              <a:rPr lang="ru-RU" sz="2800" dirty="0" err="1" smtClean="0"/>
              <a:t>Крюденер</a:t>
            </a:r>
            <a:r>
              <a:rPr lang="ru-RU" sz="2800" dirty="0" smtClean="0"/>
              <a:t> (1823)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308304" y="980728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Й. </a:t>
            </a:r>
            <a:r>
              <a:rPr lang="ru-RU" dirty="0" err="1" smtClean="0"/>
              <a:t>Штилер</a:t>
            </a:r>
            <a:r>
              <a:rPr lang="ru-RU" dirty="0" smtClean="0"/>
              <a:t>, 1828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9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Амалия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Крюденер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005b9f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980729"/>
            <a:ext cx="3534443" cy="4248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1920" y="1052736"/>
            <a:ext cx="49685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Первой, ранней любовью поэта была Амалия Максимилиановна </a:t>
            </a:r>
            <a:r>
              <a:rPr lang="ru-RU" sz="2000" dirty="0" err="1" smtClean="0"/>
              <a:t>Крюденер</a:t>
            </a:r>
            <a:r>
              <a:rPr lang="ru-RU" sz="2000" dirty="0" smtClean="0"/>
              <a:t>. Они познакомились Мюнхене, когда двадцатилетний Федор Тютчев стал чаще появляться в свете. Пятью годами моложе его была графиня. Но влечение, которое молодые люди почувствовали друг к другу с первых встреч, отметало все сомнения по поводу их разного положения в обществе. Набравшись смелости, Федор Иванович решился просить руки Амалии. Но русский дворянин показался её родителям не такой уж выгодной партией для их дочери, и они предпочли ему барона </a:t>
            </a:r>
            <a:r>
              <a:rPr lang="ru-RU" sz="2000" dirty="0" err="1" smtClean="0"/>
              <a:t>Крюденера</a:t>
            </a:r>
            <a:r>
              <a:rPr lang="ru-RU" sz="2000" dirty="0" smtClean="0"/>
              <a:t>. По настоянию родителей Амалия всё же дала согласие на брак с </a:t>
            </a:r>
            <a:r>
              <a:rPr lang="ru-RU" sz="2000" dirty="0" err="1" smtClean="0"/>
              <a:t>Крюденером</a:t>
            </a:r>
            <a:r>
              <a:rPr lang="ru-RU" sz="2000" dirty="0" smtClean="0"/>
              <a:t>. Юный поэт был совершенно убит горем.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934670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Стихи посвященные Амалии</a:t>
            </a:r>
            <a:r>
              <a:rPr lang="ru-RU" dirty="0" smtClean="0"/>
              <a:t>: «Я помню время золотое…», «К.Н.», «Твой милый взор, невинной страсти полный…», «К </a:t>
            </a:r>
            <a:r>
              <a:rPr lang="ru-RU" dirty="0" err="1" smtClean="0"/>
              <a:t>Нисе</a:t>
            </a:r>
            <a:r>
              <a:rPr lang="ru-RU" dirty="0" smtClean="0"/>
              <a:t>», «Проблеск», «Друг, откройся предо мною…», </a:t>
            </a:r>
          </a:p>
          <a:p>
            <a:r>
              <a:rPr lang="ru-RU" dirty="0" smtClean="0"/>
              <a:t>"Я встретил Вас и все былое... " 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548680"/>
            <a:ext cx="3779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встретил вас - и все былое</a:t>
            </a:r>
            <a:br>
              <a:rPr lang="ru-RU" dirty="0" smtClean="0"/>
            </a:br>
            <a:r>
              <a:rPr lang="ru-RU" dirty="0" smtClean="0"/>
              <a:t>В отжившем сердце ожило;</a:t>
            </a:r>
            <a:br>
              <a:rPr lang="ru-RU" dirty="0" smtClean="0"/>
            </a:br>
            <a:r>
              <a:rPr lang="ru-RU" dirty="0" smtClean="0"/>
              <a:t>Я вспомнил время золотое -</a:t>
            </a:r>
            <a:br>
              <a:rPr lang="ru-RU" dirty="0" smtClean="0"/>
            </a:br>
            <a:r>
              <a:rPr lang="ru-RU" dirty="0" smtClean="0"/>
              <a:t>И сердцу стало так тепло...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Так, весь обвеян </a:t>
            </a:r>
            <a:r>
              <a:rPr lang="ru-RU" dirty="0" err="1" smtClean="0"/>
              <a:t>духовеньем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Тех лет душевной полноты,</a:t>
            </a:r>
            <a:br>
              <a:rPr lang="ru-RU" dirty="0" smtClean="0"/>
            </a:br>
            <a:r>
              <a:rPr lang="ru-RU" dirty="0" smtClean="0"/>
              <a:t>С давно забытым упоеньем</a:t>
            </a:r>
            <a:br>
              <a:rPr lang="ru-RU" dirty="0" smtClean="0"/>
            </a:br>
            <a:r>
              <a:rPr lang="ru-RU" dirty="0" smtClean="0"/>
              <a:t>Гляжу на милые черты...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64088" y="1772816"/>
            <a:ext cx="3779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поздней осени порою</a:t>
            </a:r>
            <a:br>
              <a:rPr lang="ru-RU" dirty="0" smtClean="0"/>
            </a:br>
            <a:r>
              <a:rPr lang="ru-RU" dirty="0" smtClean="0"/>
              <a:t>Бывает день, бывает час,</a:t>
            </a:r>
            <a:br>
              <a:rPr lang="ru-RU" dirty="0" smtClean="0"/>
            </a:br>
            <a:r>
              <a:rPr lang="ru-RU" dirty="0" smtClean="0"/>
              <a:t>Когда повеет вдруг весною</a:t>
            </a:r>
            <a:br>
              <a:rPr lang="ru-RU" dirty="0" smtClean="0"/>
            </a:br>
            <a:r>
              <a:rPr lang="ru-RU" dirty="0" smtClean="0"/>
              <a:t>И что-то встрепенется в нас,-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Тут не одно воспоминанье,</a:t>
            </a:r>
            <a:br>
              <a:rPr lang="ru-RU" dirty="0" smtClean="0"/>
            </a:br>
            <a:r>
              <a:rPr lang="ru-RU" dirty="0" smtClean="0"/>
              <a:t>Тут жизнь заговорила вновь,-</a:t>
            </a:r>
            <a:br>
              <a:rPr lang="ru-RU" dirty="0" smtClean="0"/>
            </a:br>
            <a:r>
              <a:rPr lang="ru-RU" dirty="0" smtClean="0"/>
              <a:t>И то же в нас очарованье,</a:t>
            </a:r>
            <a:br>
              <a:rPr lang="ru-RU" dirty="0" smtClean="0"/>
            </a:br>
            <a:r>
              <a:rPr lang="ru-RU" dirty="0" smtClean="0"/>
              <a:t>И та ж в душе моей любовь!..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«Я встретил Вас и все былое…»</a:t>
            </a:r>
            <a:endParaRPr lang="ru-RU" sz="3200" b="1" dirty="0"/>
          </a:p>
        </p:txBody>
      </p:sp>
      <p:pic>
        <p:nvPicPr>
          <p:cNvPr id="8" name="романс - Я встретил Ва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9" name="Рисунок 8" descr="63296693_Chaykina_EI_ad_Mo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53814">
            <a:off x="272163" y="747013"/>
            <a:ext cx="2418839" cy="3140968"/>
          </a:xfrm>
          <a:prstGeom prst="rect">
            <a:avLst/>
          </a:prstGeom>
        </p:spPr>
      </p:pic>
      <p:pic>
        <p:nvPicPr>
          <p:cNvPr id="10" name="Рисунок 9" descr="chaikina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95806">
            <a:off x="2700468" y="687343"/>
            <a:ext cx="2232248" cy="3403993"/>
          </a:xfrm>
          <a:prstGeom prst="rect">
            <a:avLst/>
          </a:prstGeom>
        </p:spPr>
      </p:pic>
      <p:pic>
        <p:nvPicPr>
          <p:cNvPr id="11" name="Рисунок 10" descr="chaikina-liza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513120">
            <a:off x="1664552" y="2774335"/>
            <a:ext cx="2283607" cy="2968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Первая жена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0_6f97e_a661adb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3456384" cy="4565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9952" y="2780928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+</a:t>
            </a:r>
            <a:endParaRPr lang="ru-RU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5949280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 Элеонора фон </a:t>
            </a:r>
            <a:r>
              <a:rPr lang="ru-RU" sz="2800" dirty="0" err="1" smtClean="0"/>
              <a:t>Ботмер</a:t>
            </a:r>
            <a:r>
              <a:rPr lang="ru-RU" sz="2800" dirty="0" smtClean="0"/>
              <a:t> (1826)</a:t>
            </a:r>
            <a:endParaRPr lang="ru-RU" sz="2800" dirty="0"/>
          </a:p>
        </p:txBody>
      </p:sp>
      <p:pic>
        <p:nvPicPr>
          <p:cNvPr id="10" name="Рисунок 9" descr="786px-Golden_Star_medal_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340768"/>
            <a:ext cx="3600400" cy="4547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92280" y="9807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Й.Шелер</a:t>
            </a:r>
            <a:r>
              <a:rPr lang="ru-RU" dirty="0" smtClean="0"/>
              <a:t>, 1827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2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86px-Golden_Star_medal_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3683733" cy="46531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Элеонора Фон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Ботмер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764704"/>
            <a:ext cx="47525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Первый брак Элеоноры и Тютчева состоялся в марте 1826 года и был тайным (в течение двух лет о нем практически никто не знал), и только через два года в январе 1929 года стал официальным. Элеонора родила Тютчеву трех дочерей – Анну, Дарью и Екатерину. Первые семь лет супружества были безоблачными и проходили в полной гармонии и понимание между супругами. Однако, в 1833 году, Тютчев увлекшись новой женщиной, начал отдаляться от жены, что привело к попытке суицида (неудачному) с ее стороны. В августе 1838 года, Элеоноры не стало. При жизни Элеоноры, Тютчев посвятил ей несколько стихотворений, также, известно несколько стихов, обращенных к ней уже после смерти.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Стихи посвященные </a:t>
            </a:r>
            <a:r>
              <a:rPr lang="ru-RU" b="1" dirty="0" err="1" smtClean="0"/>
              <a:t>Елеоноре</a:t>
            </a:r>
            <a:r>
              <a:rPr lang="ru-RU" dirty="0" smtClean="0"/>
              <a:t>: Твой милый образ, незабвенный, Первое декабря 1837 года, «В часы, когда бывает...»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«Твой милый образ, незабвенный»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31632" y="1412776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Еще томлюсь тоской желаний,</a:t>
            </a:r>
            <a:br>
              <a:rPr lang="ru-RU" dirty="0" smtClean="0"/>
            </a:br>
            <a:r>
              <a:rPr lang="ru-RU" dirty="0" smtClean="0"/>
              <a:t>Еще стремлюсь к тебе душой - </a:t>
            </a:r>
            <a:br>
              <a:rPr lang="ru-RU" dirty="0" smtClean="0"/>
            </a:br>
            <a:r>
              <a:rPr lang="ru-RU" dirty="0" smtClean="0"/>
              <a:t>И в сумраке воспоминаний</a:t>
            </a:r>
            <a:br>
              <a:rPr lang="ru-RU" dirty="0" smtClean="0"/>
            </a:br>
            <a:r>
              <a:rPr lang="ru-RU" dirty="0" smtClean="0"/>
              <a:t>Еще ловлю я образ твой...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Твой милый образ, незабвенный,</a:t>
            </a:r>
            <a:br>
              <a:rPr lang="ru-RU" dirty="0" smtClean="0"/>
            </a:br>
            <a:r>
              <a:rPr lang="ru-RU" dirty="0" smtClean="0"/>
              <a:t>Он предо мной, везде, всегда,</a:t>
            </a:r>
            <a:br>
              <a:rPr lang="ru-RU" dirty="0" smtClean="0"/>
            </a:br>
            <a:r>
              <a:rPr lang="ru-RU" dirty="0" smtClean="0"/>
              <a:t>Недостижимый, неизменный - </a:t>
            </a:r>
            <a:br>
              <a:rPr lang="ru-RU" dirty="0" smtClean="0"/>
            </a:br>
            <a:r>
              <a:rPr lang="ru-RU" dirty="0" smtClean="0"/>
              <a:t>Как ночью на небе звезда...</a:t>
            </a:r>
            <a:endParaRPr lang="ru-RU" dirty="0"/>
          </a:p>
        </p:txBody>
      </p:sp>
      <p:pic>
        <p:nvPicPr>
          <p:cNvPr id="5" name="Рисунок 4" descr="Chaykina_EI_mdosPi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64953">
            <a:off x="407148" y="2641791"/>
            <a:ext cx="2448272" cy="3117236"/>
          </a:xfrm>
          <a:prstGeom prst="rect">
            <a:avLst/>
          </a:prstGeom>
        </p:spPr>
      </p:pic>
      <p:pic>
        <p:nvPicPr>
          <p:cNvPr id="9" name="Рисунок 8" descr="chaykina-doska-su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25973">
            <a:off x="1912795" y="659312"/>
            <a:ext cx="2193763" cy="2865820"/>
          </a:xfrm>
          <a:prstGeom prst="rect">
            <a:avLst/>
          </a:prstGeom>
        </p:spPr>
      </p:pic>
      <p:pic>
        <p:nvPicPr>
          <p:cNvPr id="8" name="Рисунок 7" descr="chaykina_l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04078">
            <a:off x="3097404" y="2960571"/>
            <a:ext cx="2320507" cy="2981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Вторая жена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0_6f97e_a661adb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3456384" cy="4565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9952" y="2780928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+</a:t>
            </a:r>
            <a:endParaRPr lang="ru-RU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5903893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  </a:t>
            </a:r>
            <a:r>
              <a:rPr lang="ru-RU" sz="2800" dirty="0" err="1" smtClean="0"/>
              <a:t>Эрнестина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Дернберг</a:t>
            </a:r>
            <a:endParaRPr lang="ru-RU" sz="2800" dirty="0" smtClean="0"/>
          </a:p>
          <a:p>
            <a:pPr algn="ctr"/>
            <a:r>
              <a:rPr lang="ru-RU" sz="2800" dirty="0" smtClean="0"/>
              <a:t>(1833)</a:t>
            </a:r>
            <a:endParaRPr lang="ru-RU" sz="2800" dirty="0"/>
          </a:p>
        </p:txBody>
      </p:sp>
      <p:pic>
        <p:nvPicPr>
          <p:cNvPr id="8" name="Рисунок 7" descr="13377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12776"/>
            <a:ext cx="3749177" cy="45365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6296" y="10527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Ф. </a:t>
            </a:r>
            <a:r>
              <a:rPr lang="ru-RU" dirty="0" err="1" smtClean="0"/>
              <a:t>Дюрк</a:t>
            </a:r>
            <a:r>
              <a:rPr lang="ru-RU" dirty="0" smtClean="0"/>
              <a:t>, 1834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Эрнестина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Дернберг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1337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3672408" cy="44436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3968" y="1052736"/>
            <a:ext cx="41764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Тютчев обвенчался с </a:t>
            </a:r>
            <a:r>
              <a:rPr lang="ru-RU" sz="2000" dirty="0" err="1" smtClean="0"/>
              <a:t>Эрнестиной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Дернберг</a:t>
            </a:r>
            <a:r>
              <a:rPr lang="ru-RU" sz="2000" dirty="0" smtClean="0"/>
              <a:t>, вдовой немецкого барона Фрица </a:t>
            </a:r>
            <a:r>
              <a:rPr lang="ru-RU" sz="2000" dirty="0" err="1" smtClean="0"/>
              <a:t>Дернберга</a:t>
            </a:r>
            <a:r>
              <a:rPr lang="ru-RU" sz="2000" dirty="0" smtClean="0"/>
              <a:t>. С ней поэт познакомился ещё в 1833 году во время карнавала в Мюнхене. Молодой женщине, одной из первых красавиц, уже тогда удалось покорить сердце поэта. </a:t>
            </a:r>
            <a:r>
              <a:rPr lang="ru-RU" sz="2000" dirty="0" err="1" smtClean="0"/>
              <a:t>Эрнестине</a:t>
            </a:r>
            <a:r>
              <a:rPr lang="ru-RU" sz="2000" dirty="0" smtClean="0"/>
              <a:t> суждено было пройти по жизни рядом с Федором Ивановичем до конца его дней и в полном смысле стать его ангелом- хранителем. </a:t>
            </a:r>
            <a:r>
              <a:rPr lang="ru-RU" sz="2000" dirty="0" err="1" smtClean="0"/>
              <a:t>Эрнестина</a:t>
            </a:r>
            <a:r>
              <a:rPr lang="ru-RU" sz="2000" dirty="0" smtClean="0"/>
              <a:t> боготворила Тютчева, хотя была сброшена его человеческой слабостью в бездну страданий, в море печали.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719</Words>
  <Application>Microsoft Office PowerPoint</Application>
  <PresentationFormat>Экран (4:3)</PresentationFormat>
  <Paragraphs>69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«Люблю глаза твои, мой друг…»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Kito</dc:creator>
  <cp:lastModifiedBy>Kito</cp:lastModifiedBy>
  <cp:revision>42</cp:revision>
  <dcterms:created xsi:type="dcterms:W3CDTF">2013-04-19T18:21:18Z</dcterms:created>
  <dcterms:modified xsi:type="dcterms:W3CDTF">2013-05-23T17:31:13Z</dcterms:modified>
</cp:coreProperties>
</file>