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5" r:id="rId4"/>
    <p:sldId id="276" r:id="rId5"/>
    <p:sldId id="293" r:id="rId6"/>
    <p:sldId id="273" r:id="rId7"/>
    <p:sldId id="278" r:id="rId8"/>
    <p:sldId id="279" r:id="rId9"/>
    <p:sldId id="274" r:id="rId10"/>
    <p:sldId id="281" r:id="rId11"/>
    <p:sldId id="282" r:id="rId12"/>
    <p:sldId id="283" r:id="rId13"/>
    <p:sldId id="277" r:id="rId14"/>
    <p:sldId id="284" r:id="rId15"/>
    <p:sldId id="295" r:id="rId16"/>
    <p:sldId id="294" r:id="rId17"/>
    <p:sldId id="296" r:id="rId18"/>
    <p:sldId id="285" r:id="rId19"/>
    <p:sldId id="289" r:id="rId20"/>
    <p:sldId id="290" r:id="rId21"/>
    <p:sldId id="297" r:id="rId22"/>
    <p:sldId id="298" r:id="rId23"/>
    <p:sldId id="299" r:id="rId24"/>
    <p:sldId id="300" r:id="rId25"/>
    <p:sldId id="291" r:id="rId26"/>
    <p:sldId id="288" r:id="rId27"/>
    <p:sldId id="259" r:id="rId28"/>
    <p:sldId id="272" r:id="rId29"/>
    <p:sldId id="301" r:id="rId30"/>
    <p:sldId id="302" r:id="rId31"/>
    <p:sldId id="258" r:id="rId32"/>
    <p:sldId id="25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9A79A-EBB5-4464-BD72-52766BE6CE60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61224-AB11-4B98-8258-8010B3885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1F106-0714-45BD-A1E9-63270E74FD1A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9E96-F7B7-4400-9758-881CA3B1F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8B2DE-80E2-41C3-B27E-321F3B090B75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2F237-FF49-47EE-8CF2-F72FC4309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140F0-1E37-481A-98DE-44C228AB1F8A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20339-3F7E-4F51-BAF0-629932720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B1E4D-2CAF-4574-BACF-F64744FE3294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71E83-683B-4251-BDA5-CF75340B7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93186-68B0-482F-BE4B-BE513F877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26854-432A-47CE-A508-BF3BA054644A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A2806-D0CC-4505-806D-25F4B2663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69C2A-BC3D-4F28-9687-4BF5106312C2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6D9A-955F-4CEC-B85C-2193F99D9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EEC71-B51F-49D7-BBEA-30C9373C6813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D3E45-85B6-4F83-B268-C0A62C113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02CB-7C44-4D41-B9AA-50C95F193E85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F7AC4-ECD4-4393-A9A9-6F3D6F212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B0094-759E-443A-9D02-583314C7241D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EA81D-985A-49D1-A774-8862B00F5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28A2-E2AA-48CA-BA5B-56D9227AD47A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37B11-3705-46D9-A19E-0656505F2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7ECFA-916B-4ECA-910F-E5D56F61D04A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31060-E625-4AD6-B308-F9BB476D7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C37FB-2A02-4EF5-98BF-B28638C3D94B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A777-D1C3-491D-A7C3-700AC2FDD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682357-B7F0-473A-BF6E-B476D372B629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C28BA1-E4F6-480E-A2B3-3F8B24CAA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-fotki.yandex.ru/get/18/santaoka.0/0_ceca_8b3669fe_XL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Olga\Desktop\&#1086;&#1089;&#1085;&#1086;&#1074;&#1085;&#1099;&#1077;%20&#1084;&#1086;&#1090;&#1080;&#1074;&#1099;%20&#1083;&#1080;&#1088;&#1080;&#1082;&#1080;%20&#1055;&#1091;&#1096;&#1082;&#1080;&#1085;&#1072;\&#1086;%20&#1087;&#1086;&#1101;&#1090;&#1077;%20&#1080;%20&#1087;&#1086;&#1101;&#1079;&#1080;&#1080;\_&#1055;&#1088;&#1086;&#1088;&#1086;&#1082;_,%20&#1040;.&#1057;.&#1055;&#1091;&#1096;&#1082;&#1080;&#1085;,%20_The%20Prophet_,%20A.S.%20Pushkin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Olga\Desktop\&#1086;&#1089;&#1085;&#1086;&#1074;&#1085;&#1099;&#1077;%20&#1084;&#1086;&#1090;&#1080;&#1074;&#1099;%20&#1083;&#1080;&#1088;&#1080;&#1082;&#1080;%20&#1055;&#1091;&#1096;&#1082;&#1080;&#1085;&#1072;\&#1086;%20&#1087;&#1086;&#1101;&#1090;&#1077;%20&#1080;%20&#1087;&#1086;&#1101;&#1079;&#1080;&#1080;\&#1080;&#1084;&#1087;&#1088;&#1086;&#1074;&#1080;&#1079;&#1072;&#1090;&#1086;&#1088;.mp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hared.ru/theme/skachat-prezentatsii-k-urokam/" TargetMode="External"/><Relationship Id="rId2" Type="http://schemas.openxmlformats.org/officeDocument/2006/relationships/hyperlink" Target="http://ps.1september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nsportal.ru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s10561.vkontakte.ru/u111299510/-5/x_70c5f3cb.jpg" TargetMode="External"/><Relationship Id="rId2" Type="http://schemas.openxmlformats.org/officeDocument/2006/relationships/hyperlink" Target="http://s3.uploads.ru/BdO9t.p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lenagold.narod.ru/fon/clipart/s/svit/svitolk21.png" TargetMode="External"/><Relationship Id="rId5" Type="http://schemas.openxmlformats.org/officeDocument/2006/relationships/hyperlink" Target="http://s1.pic4you.ru/allimage/y2012/10-26/12216/2601840.png" TargetMode="External"/><Relationship Id="rId4" Type="http://schemas.openxmlformats.org/officeDocument/2006/relationships/hyperlink" Target="http://img-fotki.yandex.ru/get/6434/136487634.a39/0_d5931_5c31a0b1_XL.pn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8888" y="1052513"/>
            <a:ext cx="7273925" cy="18002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Тема поэта и поэзии в творчестве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6000" b="1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А.С. Пушкина</a:t>
            </a: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75" y="4581525"/>
            <a:ext cx="3744913" cy="10810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1600" i="1" smtClean="0">
                <a:solidFill>
                  <a:schemeClr val="tx1"/>
                </a:solidFill>
                <a:cs typeface="Times New Roman" pitchFamily="18" charset="0"/>
              </a:rPr>
              <a:t>Королева Ольга Олеговна, учитель русского языка и литературы ГБОУ СОШ №1354 с углубленным изучением английского языка ЮЗАО г. 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17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374062" cy="226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smtClean="0">
                <a:latin typeface="Monotype Corsiva" pitchFamily="66" charset="0"/>
              </a:rPr>
              <a:t> </a:t>
            </a:r>
            <a:r>
              <a:rPr lang="ru-RU" sz="2800" smtClean="0">
                <a:latin typeface="Monotype Corsiva" pitchFamily="66" charset="0"/>
              </a:rPr>
              <a:t>Поэт погружается в мир воспоминаний и мечтаний о недостижимой свободе. Они, а не мимолетные радости или иллюзии, становятся завершением исканий поэта в романтическом направлении, представленном </a:t>
            </a:r>
          </a:p>
          <a:p>
            <a:pPr algn="ctr" eaLnBrk="1" hangingPunct="1">
              <a:buFontTx/>
              <a:buNone/>
            </a:pPr>
            <a:r>
              <a:rPr lang="ru-RU" sz="2800" b="1" smtClean="0">
                <a:latin typeface="Monotype Corsiva" pitchFamily="66" charset="0"/>
              </a:rPr>
              <a:t>в стихотворении “К морю” (1824):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835150" y="2844800"/>
            <a:ext cx="6192838" cy="3538538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>
                <a:latin typeface="Monotype Corsiva" pitchFamily="66" charset="0"/>
                <a:cs typeface="+mn-cs"/>
              </a:rPr>
              <a:t>Прощай же, море! Не забуду </a:t>
            </a:r>
            <a:br>
              <a:rPr lang="ru-RU" sz="2800" b="1" dirty="0">
                <a:latin typeface="Monotype Corsiva" pitchFamily="66" charset="0"/>
                <a:cs typeface="+mn-cs"/>
              </a:rPr>
            </a:br>
            <a:r>
              <a:rPr lang="ru-RU" sz="2800" b="1" dirty="0">
                <a:latin typeface="Monotype Corsiva" pitchFamily="66" charset="0"/>
                <a:cs typeface="+mn-cs"/>
              </a:rPr>
              <a:t>    Твоей торжественной красы </a:t>
            </a:r>
            <a:br>
              <a:rPr lang="ru-RU" sz="2800" b="1" dirty="0">
                <a:latin typeface="Monotype Corsiva" pitchFamily="66" charset="0"/>
                <a:cs typeface="+mn-cs"/>
              </a:rPr>
            </a:br>
            <a:r>
              <a:rPr lang="ru-RU" sz="2800" b="1" dirty="0">
                <a:latin typeface="Monotype Corsiva" pitchFamily="66" charset="0"/>
                <a:cs typeface="+mn-cs"/>
              </a:rPr>
              <a:t>    И долго, долго слышать буду </a:t>
            </a:r>
            <a:br>
              <a:rPr lang="ru-RU" sz="2800" b="1" dirty="0">
                <a:latin typeface="Monotype Corsiva" pitchFamily="66" charset="0"/>
                <a:cs typeface="+mn-cs"/>
              </a:rPr>
            </a:br>
            <a:r>
              <a:rPr lang="ru-RU" sz="2800" b="1" dirty="0">
                <a:latin typeface="Monotype Corsiva" pitchFamily="66" charset="0"/>
                <a:cs typeface="+mn-cs"/>
              </a:rPr>
              <a:t>    Твой гул в вечерние часы. </a:t>
            </a:r>
            <a:br>
              <a:rPr lang="ru-RU" sz="2800" b="1" dirty="0">
                <a:latin typeface="Monotype Corsiva" pitchFamily="66" charset="0"/>
                <a:cs typeface="+mn-cs"/>
              </a:rPr>
            </a:br>
            <a:r>
              <a:rPr lang="ru-RU" sz="2800" b="1" dirty="0">
                <a:latin typeface="Monotype Corsiva" pitchFamily="66" charset="0"/>
                <a:cs typeface="+mn-cs"/>
              </a:rPr>
              <a:t>    В леса, в пустыни молчаливы </a:t>
            </a:r>
            <a:br>
              <a:rPr lang="ru-RU" sz="2800" b="1" dirty="0">
                <a:latin typeface="Monotype Corsiva" pitchFamily="66" charset="0"/>
                <a:cs typeface="+mn-cs"/>
              </a:rPr>
            </a:br>
            <a:r>
              <a:rPr lang="ru-RU" sz="2800" b="1" dirty="0">
                <a:latin typeface="Monotype Corsiva" pitchFamily="66" charset="0"/>
                <a:cs typeface="+mn-cs"/>
              </a:rPr>
              <a:t>    Перенесу, тобою </a:t>
            </a:r>
            <a:r>
              <a:rPr lang="ru-RU" sz="2800" b="1" dirty="0" err="1">
                <a:latin typeface="Monotype Corsiva" pitchFamily="66" charset="0"/>
                <a:cs typeface="+mn-cs"/>
              </a:rPr>
              <a:t>полн</a:t>
            </a:r>
            <a:r>
              <a:rPr lang="ru-RU" sz="2800" b="1" dirty="0">
                <a:latin typeface="Monotype Corsiva" pitchFamily="66" charset="0"/>
                <a:cs typeface="+mn-cs"/>
              </a:rPr>
              <a:t>, </a:t>
            </a:r>
            <a:br>
              <a:rPr lang="ru-RU" sz="2800" b="1" dirty="0">
                <a:latin typeface="Monotype Corsiva" pitchFamily="66" charset="0"/>
                <a:cs typeface="+mn-cs"/>
              </a:rPr>
            </a:br>
            <a:r>
              <a:rPr lang="ru-RU" sz="2800" b="1" dirty="0">
                <a:latin typeface="Monotype Corsiva" pitchFamily="66" charset="0"/>
                <a:cs typeface="+mn-cs"/>
              </a:rPr>
              <a:t>    Твои скалы, твои заливы, </a:t>
            </a:r>
            <a:br>
              <a:rPr lang="ru-RU" sz="2800" b="1" dirty="0">
                <a:latin typeface="Monotype Corsiva" pitchFamily="66" charset="0"/>
                <a:cs typeface="+mn-cs"/>
              </a:rPr>
            </a:br>
            <a:r>
              <a:rPr lang="ru-RU" sz="2800" b="1" dirty="0">
                <a:latin typeface="Monotype Corsiva" pitchFamily="66" charset="0"/>
                <a:cs typeface="+mn-cs"/>
              </a:rPr>
              <a:t>    И блеск, и тень, и говор волн.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8013700" cy="44243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latin typeface="Monotype Corsiva" pitchFamily="66" charset="0"/>
              </a:rPr>
              <a:t> </a:t>
            </a:r>
            <a:r>
              <a:rPr lang="ru-RU" smtClean="0">
                <a:latin typeface="Monotype Corsiva" pitchFamily="66" charset="0"/>
              </a:rPr>
              <a:t>Изображение действительности, проблем современности с помощью исторических сюжетов является одной из традиций романтизма.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mtClean="0">
                <a:latin typeface="Monotype Corsiva" pitchFamily="66" charset="0"/>
              </a:rPr>
              <a:t>В стихотворении </a:t>
            </a:r>
            <a:r>
              <a:rPr lang="ru-RU" b="1" smtClean="0">
                <a:latin typeface="Monotype Corsiva" pitchFamily="66" charset="0"/>
              </a:rPr>
              <a:t>“К Овидию” (1821)  </a:t>
            </a:r>
            <a:r>
              <a:rPr lang="ru-RU" smtClean="0">
                <a:latin typeface="Monotype Corsiva" pitchFamily="66" charset="0"/>
              </a:rPr>
              <a:t>Пушкин проводит параллель между своей судьбой и судьбой римского поэта, также сосланного на берег Черного моря: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smtClean="0">
                <a:latin typeface="Monotype Corsiva" pitchFamily="66" charset="0"/>
              </a:rPr>
              <a:t>“Не славой - участью я равен был тебе”.</a:t>
            </a:r>
            <a:endParaRPr lang="ru-RU" smtClean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6250"/>
            <a:ext cx="68421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”Разговор книгопродавца с поэтом  “ </a:t>
            </a:r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(1824)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63713" y="3933825"/>
            <a:ext cx="5832475" cy="1814513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Monotype Corsiva" pitchFamily="66" charset="0"/>
              </a:rPr>
              <a:t>    Какой-то демон обладал </a:t>
            </a:r>
            <a:br>
              <a:rPr lang="ru-RU" sz="2800" b="1">
                <a:latin typeface="Monotype Corsiva" pitchFamily="66" charset="0"/>
              </a:rPr>
            </a:br>
            <a:r>
              <a:rPr lang="ru-RU" sz="2800" b="1">
                <a:latin typeface="Monotype Corsiva" pitchFamily="66" charset="0"/>
              </a:rPr>
              <a:t>    Моими играми, досугом, </a:t>
            </a:r>
            <a:br>
              <a:rPr lang="ru-RU" sz="2800" b="1">
                <a:latin typeface="Monotype Corsiva" pitchFamily="66" charset="0"/>
              </a:rPr>
            </a:br>
            <a:r>
              <a:rPr lang="ru-RU" sz="2800" b="1">
                <a:latin typeface="Monotype Corsiva" pitchFamily="66" charset="0"/>
              </a:rPr>
              <a:t>    За мной повсюду он летал, </a:t>
            </a:r>
            <a:br>
              <a:rPr lang="ru-RU" sz="2800" b="1">
                <a:latin typeface="Monotype Corsiva" pitchFamily="66" charset="0"/>
              </a:rPr>
            </a:br>
            <a:r>
              <a:rPr lang="ru-RU" sz="2800" b="1">
                <a:latin typeface="Monotype Corsiva" pitchFamily="66" charset="0"/>
              </a:rPr>
              <a:t>    Мне звуки дивные шептал...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684213" y="2060575"/>
            <a:ext cx="78486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>
                <a:latin typeface="Monotype Corsiva" pitchFamily="66" charset="0"/>
              </a:rPr>
              <a:t>Мы видим попытку осмыслить результаты поэтических трудов, перенести на бумагу образ самого вдохновения, а не только его результаты: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  <p:bldP spid="2049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4581525"/>
            <a:ext cx="5616575" cy="1644650"/>
          </a:xfrm>
        </p:spPr>
        <p:txBody>
          <a:bodyPr/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sz="2800" b="1" smtClean="0">
                <a:latin typeface="Monotype Corsiva" pitchFamily="66" charset="0"/>
                <a:cs typeface="Arial" charset="0"/>
              </a:rPr>
              <a:t>“Что слава! - Яркая заплата на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sz="2800" b="1" smtClean="0">
                <a:latin typeface="Monotype Corsiva" pitchFamily="66" charset="0"/>
                <a:cs typeface="Arial" charset="0"/>
              </a:rPr>
              <a:t>ветхом рубище певца.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sz="2800" b="1" smtClean="0">
                <a:latin typeface="Monotype Corsiva" pitchFamily="66" charset="0"/>
                <a:cs typeface="Arial" charset="0"/>
              </a:rPr>
              <a:t>Нам нужно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sz="2800" b="1" smtClean="0">
                <a:latin typeface="Monotype Corsiva" pitchFamily="66" charset="0"/>
                <a:cs typeface="Arial" charset="0"/>
              </a:rPr>
              <a:t>злата, злата, злата...” 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84213" y="3500438"/>
            <a:ext cx="79200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Monotype Corsiva" pitchFamily="66" charset="0"/>
              </a:rPr>
              <a:t>Книгопродавец соглашается с поэтом, </a:t>
            </a:r>
          </a:p>
          <a:p>
            <a:pPr algn="ctr"/>
            <a:r>
              <a:rPr lang="ru-RU" sz="2800">
                <a:latin typeface="Monotype Corsiva" pitchFamily="66" charset="0"/>
              </a:rPr>
              <a:t>правда, по другой причине: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4213" y="620713"/>
            <a:ext cx="7762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Monotype Corsiva" pitchFamily="66" charset="0"/>
              </a:rPr>
              <a:t>Особенно пристально рассматриваются отношения дарования и славы:</a:t>
            </a:r>
            <a:r>
              <a:rPr lang="ru-RU" sz="2800"/>
              <a:t>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39975" y="1628775"/>
            <a:ext cx="4637088" cy="18161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>
                <a:latin typeface="Monotype Corsiva" pitchFamily="66" charset="0"/>
              </a:rPr>
              <a:t>Блажен, кто молча был поэт </a:t>
            </a:r>
            <a:br>
              <a:rPr lang="ru-RU" sz="2800" b="1">
                <a:latin typeface="Monotype Corsiva" pitchFamily="66" charset="0"/>
              </a:rPr>
            </a:br>
            <a:r>
              <a:rPr lang="ru-RU" sz="2800" b="1">
                <a:latin typeface="Monotype Corsiva" pitchFamily="66" charset="0"/>
              </a:rPr>
              <a:t>    И, терном славы не увитый, </a:t>
            </a:r>
            <a:br>
              <a:rPr lang="ru-RU" sz="2800" b="1">
                <a:latin typeface="Monotype Corsiva" pitchFamily="66" charset="0"/>
              </a:rPr>
            </a:br>
            <a:r>
              <a:rPr lang="ru-RU" sz="2800" b="1">
                <a:latin typeface="Monotype Corsiva" pitchFamily="66" charset="0"/>
              </a:rPr>
              <a:t>    Презренной чернию забытый, </a:t>
            </a:r>
            <a:br>
              <a:rPr lang="ru-RU" sz="2800" b="1">
                <a:latin typeface="Monotype Corsiva" pitchFamily="66" charset="0"/>
              </a:rPr>
            </a:br>
            <a:r>
              <a:rPr lang="ru-RU" sz="2800" b="1">
                <a:latin typeface="Monotype Corsiva" pitchFamily="66" charset="0"/>
              </a:rPr>
              <a:t>    Без имени покинул свет!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5" grpId="0" build="p"/>
      <p:bldP spid="6" grpId="0" build="p"/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84313"/>
            <a:ext cx="7993063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mtClean="0">
                <a:latin typeface="Monotype Corsiva" pitchFamily="66" charset="0"/>
              </a:rPr>
              <a:t>Личные мотивы наполняются философским содержанием.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</a:t>
            </a:r>
            <a:r>
              <a:rPr lang="ru-RU" smtClean="0">
                <a:latin typeface="Monotype Corsiva" pitchFamily="66" charset="0"/>
              </a:rPr>
              <a:t>Мотив избранничества поэта звучит и в стихотворении </a:t>
            </a:r>
            <a:r>
              <a:rPr lang="ru-RU" b="1" smtClean="0">
                <a:latin typeface="Monotype Corsiva" pitchFamily="66" charset="0"/>
              </a:rPr>
              <a:t>“Арион” (1827), </a:t>
            </a:r>
            <a:r>
              <a:rPr lang="ru-RU" smtClean="0">
                <a:latin typeface="Monotype Corsiva" pitchFamily="66" charset="0"/>
              </a:rPr>
              <a:t>в основе которого лежит известный античный миф о древнегреческом певце Арионе.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mtClean="0">
                <a:latin typeface="Monotype Corsiva" pitchFamily="66" charset="0"/>
              </a:rPr>
              <a:t>Символика стихотворения близка к романтической традиции, </a:t>
            </a:r>
            <a:r>
              <a:rPr lang="ru-RU" b="1" smtClean="0">
                <a:latin typeface="Monotype Corsiva" pitchFamily="66" charset="0"/>
              </a:rPr>
              <a:t>творчество рассматривается как духовный талисман, защищающий его обладателя от любых жизненных перипетий и стихий.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Михайловское </a:t>
            </a:r>
            <a:br>
              <a:rPr lang="ru-RU" sz="40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(1824-1826)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Картинка 1 из 5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836613"/>
            <a:ext cx="3095625" cy="4170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274638"/>
            <a:ext cx="5051425" cy="1143000"/>
          </a:xfrm>
        </p:spPr>
        <p:txBody>
          <a:bodyPr/>
          <a:lstStyle/>
          <a:p>
            <a:pPr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«</a:t>
            </a:r>
            <a:r>
              <a:rPr lang="ru-RU" sz="4000" b="1" i="1" dirty="0" err="1" smtClean="0">
                <a:solidFill>
                  <a:srgbClr val="C00000"/>
                </a:solidFill>
                <a:latin typeface="+mn-lt"/>
              </a:rPr>
              <a:t>Арион</a:t>
            </a:r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» </a:t>
            </a:r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(1827) </a:t>
            </a:r>
            <a:endParaRPr lang="ru-RU" sz="2800" dirty="0" smtClean="0">
              <a:solidFill>
                <a:srgbClr val="422C16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341438"/>
            <a:ext cx="4643438" cy="49577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i="1" smtClean="0">
                <a:latin typeface="Monotype Corsiva" pitchFamily="66" charset="0"/>
              </a:rPr>
              <a:t>Нас было много на челне;</a:t>
            </a:r>
            <a:br>
              <a:rPr lang="ru-RU" sz="2400" b="1" i="1" smtClean="0">
                <a:latin typeface="Monotype Corsiva" pitchFamily="66" charset="0"/>
              </a:rPr>
            </a:br>
            <a:r>
              <a:rPr lang="ru-RU" sz="2400" b="1" i="1" smtClean="0">
                <a:latin typeface="Monotype Corsiva" pitchFamily="66" charset="0"/>
              </a:rPr>
              <a:t>Иные парус напрягали,</a:t>
            </a:r>
            <a:br>
              <a:rPr lang="ru-RU" sz="2400" b="1" i="1" smtClean="0">
                <a:latin typeface="Monotype Corsiva" pitchFamily="66" charset="0"/>
              </a:rPr>
            </a:br>
            <a:r>
              <a:rPr lang="ru-RU" sz="2400" b="1" i="1" smtClean="0">
                <a:latin typeface="Monotype Corsiva" pitchFamily="66" charset="0"/>
              </a:rPr>
              <a:t>Другие дружно упирали</a:t>
            </a:r>
            <a:br>
              <a:rPr lang="ru-RU" sz="2400" b="1" i="1" smtClean="0">
                <a:latin typeface="Monotype Corsiva" pitchFamily="66" charset="0"/>
              </a:rPr>
            </a:br>
            <a:r>
              <a:rPr lang="ru-RU" sz="2400" b="1" i="1" smtClean="0">
                <a:latin typeface="Monotype Corsiva" pitchFamily="66" charset="0"/>
              </a:rPr>
              <a:t>В глубь мощны веслы. В тишине</a:t>
            </a:r>
            <a:br>
              <a:rPr lang="ru-RU" sz="2400" b="1" i="1" smtClean="0">
                <a:latin typeface="Monotype Corsiva" pitchFamily="66" charset="0"/>
              </a:rPr>
            </a:br>
            <a:r>
              <a:rPr lang="ru-RU" sz="2400" b="1" i="1" smtClean="0">
                <a:latin typeface="Monotype Corsiva" pitchFamily="66" charset="0"/>
              </a:rPr>
              <a:t>На руль склонясь,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i="1" smtClean="0">
                <a:latin typeface="Monotype Corsiva" pitchFamily="66" charset="0"/>
              </a:rPr>
              <a:t>    наш кормщик умный</a:t>
            </a:r>
            <a:br>
              <a:rPr lang="ru-RU" sz="2400" b="1" i="1" smtClean="0">
                <a:latin typeface="Monotype Corsiva" pitchFamily="66" charset="0"/>
              </a:rPr>
            </a:br>
            <a:r>
              <a:rPr lang="ru-RU" sz="2400" b="1" i="1" smtClean="0">
                <a:latin typeface="Monotype Corsiva" pitchFamily="66" charset="0"/>
              </a:rPr>
              <a:t>В молчанье правил грузный чёлн;</a:t>
            </a:r>
            <a:br>
              <a:rPr lang="ru-RU" sz="2400" b="1" i="1" smtClean="0">
                <a:latin typeface="Monotype Corsiva" pitchFamily="66" charset="0"/>
              </a:rPr>
            </a:br>
            <a:r>
              <a:rPr lang="ru-RU" sz="2400" b="1" i="1" smtClean="0">
                <a:latin typeface="Monotype Corsiva" pitchFamily="66" charset="0"/>
              </a:rPr>
              <a:t>А я — беспечной веры полн, —</a:t>
            </a:r>
            <a:br>
              <a:rPr lang="ru-RU" sz="2400" b="1" i="1" smtClean="0">
                <a:latin typeface="Monotype Corsiva" pitchFamily="66" charset="0"/>
              </a:rPr>
            </a:br>
            <a:r>
              <a:rPr lang="ru-RU" sz="2400" b="1" i="1" smtClean="0">
                <a:latin typeface="Monotype Corsiva" pitchFamily="66" charset="0"/>
              </a:rPr>
              <a:t>Пловцам я пел... Вдруг лоно волн</a:t>
            </a:r>
            <a:br>
              <a:rPr lang="ru-RU" sz="2400" b="1" i="1" smtClean="0">
                <a:latin typeface="Monotype Corsiva" pitchFamily="66" charset="0"/>
              </a:rPr>
            </a:br>
            <a:r>
              <a:rPr lang="ru-RU" sz="2400" b="1" i="1" smtClean="0">
                <a:latin typeface="Monotype Corsiva" pitchFamily="66" charset="0"/>
              </a:rPr>
              <a:t>Измял с налету вихорь шумный...</a:t>
            </a:r>
            <a:br>
              <a:rPr lang="ru-RU" sz="2400" b="1" i="1" smtClean="0">
                <a:latin typeface="Monotype Corsiva" pitchFamily="66" charset="0"/>
              </a:rPr>
            </a:br>
            <a:r>
              <a:rPr lang="ru-RU" sz="2400" b="1" i="1" smtClean="0">
                <a:latin typeface="Monotype Corsiva" pitchFamily="66" charset="0"/>
              </a:rPr>
              <a:t>Погиб и кормщик, и пловец! </a:t>
            </a:r>
            <a:br>
              <a:rPr lang="ru-RU" sz="2400" b="1" i="1" smtClean="0">
                <a:latin typeface="Monotype Corsiva" pitchFamily="66" charset="0"/>
              </a:rPr>
            </a:br>
            <a:r>
              <a:rPr lang="ru-RU" sz="2400" b="1" i="1" smtClean="0">
                <a:latin typeface="Monotype Corsiva" pitchFamily="66" charset="0"/>
              </a:rPr>
              <a:t>Лишь я, таинственный певец,</a:t>
            </a:r>
            <a:br>
              <a:rPr lang="ru-RU" sz="2400" b="1" i="1" smtClean="0">
                <a:latin typeface="Monotype Corsiva" pitchFamily="66" charset="0"/>
              </a:rPr>
            </a:br>
            <a:r>
              <a:rPr lang="ru-RU" sz="2400" b="1" i="1" smtClean="0">
                <a:latin typeface="Monotype Corsiva" pitchFamily="66" charset="0"/>
              </a:rPr>
              <a:t>На берег выброшен грозою,</a:t>
            </a:r>
            <a:br>
              <a:rPr lang="ru-RU" sz="2400" b="1" i="1" smtClean="0">
                <a:latin typeface="Monotype Corsiva" pitchFamily="66" charset="0"/>
              </a:rPr>
            </a:br>
            <a:r>
              <a:rPr lang="ru-RU" sz="2400" b="1" i="1" smtClean="0">
                <a:latin typeface="Monotype Corsiva" pitchFamily="66" charset="0"/>
              </a:rPr>
              <a:t>Я гимны прежние пою</a:t>
            </a:r>
            <a:br>
              <a:rPr lang="ru-RU" sz="2400" b="1" i="1" smtClean="0">
                <a:latin typeface="Monotype Corsiva" pitchFamily="66" charset="0"/>
              </a:rPr>
            </a:br>
            <a:r>
              <a:rPr lang="ru-RU" sz="2400" b="1" i="1" smtClean="0">
                <a:latin typeface="Monotype Corsiva" pitchFamily="66" charset="0"/>
              </a:rPr>
              <a:t>И ризу влажную мою</a:t>
            </a:r>
            <a:br>
              <a:rPr lang="ru-RU" sz="2400" b="1" i="1" smtClean="0">
                <a:latin typeface="Monotype Corsiva" pitchFamily="66" charset="0"/>
              </a:rPr>
            </a:br>
            <a:r>
              <a:rPr lang="ru-RU" sz="2400" b="1" i="1" smtClean="0">
                <a:latin typeface="Monotype Corsiva" pitchFamily="66" charset="0"/>
              </a:rPr>
              <a:t>Сушу на солнце под скалою.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«Поэт» </a:t>
            </a:r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(1827)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8313" y="1125538"/>
            <a:ext cx="7632700" cy="48561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	</a:t>
            </a:r>
            <a:r>
              <a:rPr lang="ru-RU" sz="2800" smtClean="0">
                <a:latin typeface="Monotype Corsiva" pitchFamily="66" charset="0"/>
              </a:rPr>
              <a:t>Именно творчество и вдохновение дают поэту дар провидения и величие. </a:t>
            </a:r>
            <a:r>
              <a:rPr lang="ru-RU" sz="2800" i="1" smtClean="0">
                <a:latin typeface="Monotype Corsiva" pitchFamily="66" charset="0"/>
              </a:rPr>
              <a:t>До прихода вдохновения поэт </a:t>
            </a:r>
          </a:p>
          <a:p>
            <a:pPr algn="ctr">
              <a:buFont typeface="Arial" charset="0"/>
              <a:buNone/>
            </a:pPr>
            <a:r>
              <a:rPr lang="ru-RU" sz="2800" b="1" i="1" smtClean="0">
                <a:latin typeface="Monotype Corsiva" pitchFamily="66" charset="0"/>
              </a:rPr>
              <a:t>	“меж детей ничтожных мира, </a:t>
            </a:r>
          </a:p>
          <a:p>
            <a:pPr algn="ctr">
              <a:buFont typeface="Arial" charset="0"/>
              <a:buNone/>
            </a:pPr>
            <a:r>
              <a:rPr lang="ru-RU" sz="2800" b="1" i="1" smtClean="0">
                <a:latin typeface="Monotype Corsiva" pitchFamily="66" charset="0"/>
              </a:rPr>
              <a:t>	быть может, всех ничтожней”, </a:t>
            </a:r>
            <a:r>
              <a:rPr lang="ru-RU" sz="2800" i="1" smtClean="0">
                <a:latin typeface="Monotype Corsiva" pitchFamily="66" charset="0"/>
              </a:rPr>
              <a:t>но</a:t>
            </a:r>
            <a:r>
              <a:rPr lang="ru-RU" sz="2800" b="1" i="1" smtClean="0">
                <a:latin typeface="Monotype Corsiva" pitchFamily="66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ru-RU" sz="2800" b="1" i="1" smtClean="0">
                <a:latin typeface="Monotype Corsiva" pitchFamily="66" charset="0"/>
              </a:rPr>
              <a:t>	“лишь божественный глагол </a:t>
            </a:r>
          </a:p>
          <a:p>
            <a:pPr algn="ctr">
              <a:buFont typeface="Arial" charset="0"/>
              <a:buNone/>
            </a:pPr>
            <a:r>
              <a:rPr lang="ru-RU" sz="2800" b="1" i="1" smtClean="0">
                <a:latin typeface="Monotype Corsiva" pitchFamily="66" charset="0"/>
              </a:rPr>
              <a:t>	до слуха чуткого коснется,</a:t>
            </a:r>
          </a:p>
          <a:p>
            <a:pPr algn="ctr">
              <a:buFont typeface="Arial" charset="0"/>
              <a:buNone/>
            </a:pPr>
            <a:r>
              <a:rPr lang="ru-RU" sz="2800" b="1" i="1" smtClean="0">
                <a:latin typeface="Monotype Corsiva" pitchFamily="66" charset="0"/>
              </a:rPr>
              <a:t>	 душа поэта встрепенется, </a:t>
            </a:r>
          </a:p>
          <a:p>
            <a:pPr algn="ctr">
              <a:buFont typeface="Arial" charset="0"/>
              <a:buNone/>
            </a:pPr>
            <a:r>
              <a:rPr lang="ru-RU" sz="2800" b="1" i="1" smtClean="0">
                <a:latin typeface="Monotype Corsiva" pitchFamily="66" charset="0"/>
              </a:rPr>
              <a:t>	как пробудившийся орел”. </a:t>
            </a:r>
          </a:p>
          <a:p>
            <a:pPr algn="ctr">
              <a:buFont typeface="Arial" charset="0"/>
              <a:buNone/>
            </a:pPr>
            <a:r>
              <a:rPr lang="ru-RU" sz="2800" smtClean="0">
                <a:latin typeface="Monotype Corsiva" pitchFamily="66" charset="0"/>
              </a:rPr>
              <a:t>творчество понимается Пушкиным как религиозное призвание, связанное с темой жертвенности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7" name="Рисунок 6" descr="0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1628800"/>
            <a:ext cx="1296144" cy="3585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_Пророк_, А.С.Пушкин, _The Prophet_, A.S. Pushki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8775" y="260350"/>
            <a:ext cx="8448675" cy="6337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6375" y="333375"/>
            <a:ext cx="3671888" cy="1143000"/>
          </a:xfrm>
        </p:spPr>
        <p:txBody>
          <a:bodyPr/>
          <a:lstStyle/>
          <a:p>
            <a:pPr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“Пророк” </a:t>
            </a:r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(1826). </a:t>
            </a:r>
          </a:p>
        </p:txBody>
      </p:sp>
      <p:pic>
        <p:nvPicPr>
          <p:cNvPr id="22532" name="Picture 6" descr="i_sam_10_24_god_save_the_k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548680"/>
            <a:ext cx="2322944" cy="3257227"/>
          </a:xfrm>
          <a:effectLst>
            <a:softEdge rad="112500"/>
          </a:effectLst>
        </p:spPr>
      </p:pic>
      <p:sp>
        <p:nvSpPr>
          <p:cNvPr id="2355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787900" y="3716338"/>
            <a:ext cx="3240088" cy="25209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latin typeface="Monotype Corsiva" pitchFamily="66" charset="0"/>
              </a:rPr>
              <a:t/>
            </a:r>
            <a:br>
              <a:rPr lang="ru-RU" sz="1600" smtClean="0">
                <a:latin typeface="Monotype Corsiva" pitchFamily="66" charset="0"/>
              </a:rPr>
            </a:br>
            <a:r>
              <a:rPr lang="ru-RU" sz="1600" b="1" smtClean="0">
                <a:latin typeface="Monotype Corsiva" pitchFamily="66" charset="0"/>
              </a:rPr>
              <a:t>И он мне грудь рассёк мечом,</a:t>
            </a:r>
            <a:br>
              <a:rPr lang="ru-RU" sz="1600" b="1" smtClean="0">
                <a:latin typeface="Monotype Corsiva" pitchFamily="66" charset="0"/>
              </a:rPr>
            </a:br>
            <a:r>
              <a:rPr lang="ru-RU" sz="1600" b="1" smtClean="0">
                <a:latin typeface="Monotype Corsiva" pitchFamily="66" charset="0"/>
              </a:rPr>
              <a:t>И сердце трепетное вынул,</a:t>
            </a:r>
            <a:br>
              <a:rPr lang="ru-RU" sz="1600" b="1" smtClean="0">
                <a:latin typeface="Monotype Corsiva" pitchFamily="66" charset="0"/>
              </a:rPr>
            </a:br>
            <a:r>
              <a:rPr lang="ru-RU" sz="1600" b="1" smtClean="0">
                <a:latin typeface="Monotype Corsiva" pitchFamily="66" charset="0"/>
              </a:rPr>
              <a:t>И угль, пылающий огнём,</a:t>
            </a:r>
            <a:br>
              <a:rPr lang="ru-RU" sz="1600" b="1" smtClean="0">
                <a:latin typeface="Monotype Corsiva" pitchFamily="66" charset="0"/>
              </a:rPr>
            </a:br>
            <a:r>
              <a:rPr lang="ru-RU" sz="1600" b="1" smtClean="0">
                <a:latin typeface="Monotype Corsiva" pitchFamily="66" charset="0"/>
              </a:rPr>
              <a:t>Во грудь отверстую водвинул.</a:t>
            </a:r>
            <a:br>
              <a:rPr lang="ru-RU" sz="1600" b="1" smtClean="0">
                <a:latin typeface="Monotype Corsiva" pitchFamily="66" charset="0"/>
              </a:rPr>
            </a:br>
            <a:r>
              <a:rPr lang="ru-RU" sz="1600" b="1" smtClean="0">
                <a:latin typeface="Monotype Corsiva" pitchFamily="66" charset="0"/>
              </a:rPr>
              <a:t>Как труп в пустыне я лежал,</a:t>
            </a:r>
            <a:br>
              <a:rPr lang="ru-RU" sz="1600" b="1" smtClean="0">
                <a:latin typeface="Monotype Corsiva" pitchFamily="66" charset="0"/>
              </a:rPr>
            </a:br>
            <a:r>
              <a:rPr lang="ru-RU" sz="1600" b="1" smtClean="0">
                <a:latin typeface="Monotype Corsiva" pitchFamily="66" charset="0"/>
              </a:rPr>
              <a:t>И Бога глас ко мне воззвал:</a:t>
            </a:r>
            <a:br>
              <a:rPr lang="ru-RU" sz="1600" b="1" smtClean="0">
                <a:latin typeface="Monotype Corsiva" pitchFamily="66" charset="0"/>
              </a:rPr>
            </a:br>
            <a:r>
              <a:rPr lang="ru-RU" sz="1600" b="1" smtClean="0">
                <a:latin typeface="Monotype Corsiva" pitchFamily="66" charset="0"/>
              </a:rPr>
              <a:t>«Восстань, пророк, и виждь, и внемли,</a:t>
            </a:r>
            <a:br>
              <a:rPr lang="ru-RU" sz="1600" b="1" smtClean="0">
                <a:latin typeface="Monotype Corsiva" pitchFamily="66" charset="0"/>
              </a:rPr>
            </a:br>
            <a:r>
              <a:rPr lang="ru-RU" sz="1600" b="1" smtClean="0">
                <a:latin typeface="Monotype Corsiva" pitchFamily="66" charset="0"/>
              </a:rPr>
              <a:t>Исполнись волею Моей,</a:t>
            </a:r>
            <a:br>
              <a:rPr lang="ru-RU" sz="1600" b="1" smtClean="0">
                <a:latin typeface="Monotype Corsiva" pitchFamily="66" charset="0"/>
              </a:rPr>
            </a:br>
            <a:r>
              <a:rPr lang="ru-RU" sz="1600" b="1" smtClean="0">
                <a:latin typeface="Monotype Corsiva" pitchFamily="66" charset="0"/>
              </a:rPr>
              <a:t>И, обходя моря и земли,</a:t>
            </a:r>
            <a:br>
              <a:rPr lang="ru-RU" sz="1600" b="1" smtClean="0">
                <a:latin typeface="Monotype Corsiva" pitchFamily="66" charset="0"/>
              </a:rPr>
            </a:br>
            <a:r>
              <a:rPr lang="ru-RU" sz="1600" b="1" smtClean="0">
                <a:latin typeface="Monotype Corsiva" pitchFamily="66" charset="0"/>
              </a:rPr>
              <a:t>Глаголом жги сердца людей».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350" y="1196975"/>
            <a:ext cx="3529013" cy="5108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Monotype Corsiva" pitchFamily="66" charset="0"/>
                <a:cs typeface="+mn-cs"/>
              </a:rPr>
              <a:t>Духовной жаждою томим,</a:t>
            </a:r>
            <a:br>
              <a:rPr lang="ru-RU" sz="1600" b="1" dirty="0">
                <a:latin typeface="Monotype Corsiva" pitchFamily="66" charset="0"/>
                <a:cs typeface="+mn-cs"/>
              </a:rPr>
            </a:br>
            <a:r>
              <a:rPr lang="ru-RU" sz="1600" b="1" dirty="0">
                <a:latin typeface="Monotype Corsiva" pitchFamily="66" charset="0"/>
                <a:cs typeface="+mn-cs"/>
              </a:rPr>
              <a:t>В пустыне мрачной я влачился, —</a:t>
            </a:r>
            <a:br>
              <a:rPr lang="ru-RU" sz="1600" b="1" dirty="0">
                <a:latin typeface="Monotype Corsiva" pitchFamily="66" charset="0"/>
                <a:cs typeface="+mn-cs"/>
              </a:rPr>
            </a:br>
            <a:r>
              <a:rPr lang="ru-RU" sz="1600" b="1" dirty="0">
                <a:latin typeface="Monotype Corsiva" pitchFamily="66" charset="0"/>
                <a:cs typeface="+mn-cs"/>
              </a:rPr>
              <a:t>И шестикрылый серафим</a:t>
            </a:r>
            <a:br>
              <a:rPr lang="ru-RU" sz="1600" b="1" dirty="0">
                <a:latin typeface="Monotype Corsiva" pitchFamily="66" charset="0"/>
                <a:cs typeface="+mn-cs"/>
              </a:rPr>
            </a:br>
            <a:r>
              <a:rPr lang="ru-RU" sz="1600" b="1" dirty="0">
                <a:latin typeface="Monotype Corsiva" pitchFamily="66" charset="0"/>
                <a:cs typeface="+mn-cs"/>
              </a:rPr>
              <a:t>На перепутье мне явился.</a:t>
            </a:r>
            <a:br>
              <a:rPr lang="ru-RU" sz="1600" b="1" dirty="0">
                <a:latin typeface="Monotype Corsiva" pitchFamily="66" charset="0"/>
                <a:cs typeface="+mn-cs"/>
              </a:rPr>
            </a:br>
            <a:r>
              <a:rPr lang="ru-RU" sz="1600" b="1" dirty="0">
                <a:latin typeface="Monotype Corsiva" pitchFamily="66" charset="0"/>
                <a:cs typeface="+mn-cs"/>
              </a:rPr>
              <a:t>Перстами лёгкими как сон</a:t>
            </a:r>
            <a:br>
              <a:rPr lang="ru-RU" sz="1600" b="1" dirty="0">
                <a:latin typeface="Monotype Corsiva" pitchFamily="66" charset="0"/>
                <a:cs typeface="+mn-cs"/>
              </a:rPr>
            </a:br>
            <a:r>
              <a:rPr lang="ru-RU" sz="1600" b="1" dirty="0">
                <a:latin typeface="Monotype Corsiva" pitchFamily="66" charset="0"/>
                <a:cs typeface="+mn-cs"/>
              </a:rPr>
              <a:t>Моих зениц коснулся он.</a:t>
            </a:r>
            <a:br>
              <a:rPr lang="ru-RU" sz="1600" b="1" dirty="0">
                <a:latin typeface="Monotype Corsiva" pitchFamily="66" charset="0"/>
                <a:cs typeface="+mn-cs"/>
              </a:rPr>
            </a:br>
            <a:r>
              <a:rPr lang="ru-RU" sz="1600" b="1" dirty="0">
                <a:latin typeface="Monotype Corsiva" pitchFamily="66" charset="0"/>
                <a:cs typeface="+mn-cs"/>
              </a:rPr>
              <a:t>Отверзлись вещие зеницы,</a:t>
            </a:r>
            <a:br>
              <a:rPr lang="ru-RU" sz="1600" b="1" dirty="0">
                <a:latin typeface="Monotype Corsiva" pitchFamily="66" charset="0"/>
                <a:cs typeface="+mn-cs"/>
              </a:rPr>
            </a:br>
            <a:r>
              <a:rPr lang="ru-RU" sz="1600" b="1" dirty="0">
                <a:latin typeface="Monotype Corsiva" pitchFamily="66" charset="0"/>
                <a:cs typeface="+mn-cs"/>
              </a:rPr>
              <a:t>Как у испуганной орлицы.</a:t>
            </a:r>
            <a:br>
              <a:rPr lang="ru-RU" sz="1600" b="1" dirty="0">
                <a:latin typeface="Monotype Corsiva" pitchFamily="66" charset="0"/>
                <a:cs typeface="+mn-cs"/>
              </a:rPr>
            </a:br>
            <a:r>
              <a:rPr lang="ru-RU" sz="1600" b="1" dirty="0">
                <a:latin typeface="Monotype Corsiva" pitchFamily="66" charset="0"/>
                <a:cs typeface="+mn-cs"/>
              </a:rPr>
              <a:t>Моих ушей коснулся он, —</a:t>
            </a:r>
            <a:br>
              <a:rPr lang="ru-RU" sz="1600" b="1" dirty="0">
                <a:latin typeface="Monotype Corsiva" pitchFamily="66" charset="0"/>
                <a:cs typeface="+mn-cs"/>
              </a:rPr>
            </a:br>
            <a:r>
              <a:rPr lang="ru-RU" sz="1600" b="1" dirty="0">
                <a:latin typeface="Monotype Corsiva" pitchFamily="66" charset="0"/>
                <a:cs typeface="+mn-cs"/>
              </a:rPr>
              <a:t>И их наполнил шум и звон:</a:t>
            </a:r>
            <a:br>
              <a:rPr lang="ru-RU" sz="1600" b="1" dirty="0">
                <a:latin typeface="Monotype Corsiva" pitchFamily="66" charset="0"/>
                <a:cs typeface="+mn-cs"/>
              </a:rPr>
            </a:br>
            <a:r>
              <a:rPr lang="ru-RU" sz="1600" b="1" dirty="0">
                <a:latin typeface="Monotype Corsiva" pitchFamily="66" charset="0"/>
                <a:cs typeface="+mn-cs"/>
              </a:rPr>
              <a:t>И внял я неба содроганье,</a:t>
            </a:r>
            <a:br>
              <a:rPr lang="ru-RU" sz="1600" b="1" dirty="0">
                <a:latin typeface="Monotype Corsiva" pitchFamily="66" charset="0"/>
                <a:cs typeface="+mn-cs"/>
              </a:rPr>
            </a:br>
            <a:r>
              <a:rPr lang="ru-RU" sz="1600" b="1" dirty="0">
                <a:latin typeface="Monotype Corsiva" pitchFamily="66" charset="0"/>
                <a:cs typeface="+mn-cs"/>
              </a:rPr>
              <a:t>И горний ангелов полёт,</a:t>
            </a:r>
            <a:br>
              <a:rPr lang="ru-RU" sz="1600" b="1" dirty="0">
                <a:latin typeface="Monotype Corsiva" pitchFamily="66" charset="0"/>
                <a:cs typeface="+mn-cs"/>
              </a:rPr>
            </a:br>
            <a:r>
              <a:rPr lang="ru-RU" sz="1600" b="1" dirty="0">
                <a:latin typeface="Monotype Corsiva" pitchFamily="66" charset="0"/>
                <a:cs typeface="+mn-cs"/>
              </a:rPr>
              <a:t>И гад морских подводный ход,</a:t>
            </a:r>
            <a:br>
              <a:rPr lang="ru-RU" sz="1600" b="1" dirty="0">
                <a:latin typeface="Monotype Corsiva" pitchFamily="66" charset="0"/>
                <a:cs typeface="+mn-cs"/>
              </a:rPr>
            </a:br>
            <a:r>
              <a:rPr lang="ru-RU" sz="1600" b="1" dirty="0">
                <a:latin typeface="Monotype Corsiva" pitchFamily="66" charset="0"/>
                <a:cs typeface="+mn-cs"/>
              </a:rPr>
              <a:t>И дольней лозы прозябанье.</a:t>
            </a:r>
            <a:br>
              <a:rPr lang="ru-RU" sz="1600" b="1" dirty="0">
                <a:latin typeface="Monotype Corsiva" pitchFamily="66" charset="0"/>
                <a:cs typeface="+mn-cs"/>
              </a:rPr>
            </a:br>
            <a:r>
              <a:rPr lang="ru-RU" sz="1600" b="1" dirty="0">
                <a:latin typeface="Monotype Corsiva" pitchFamily="66" charset="0"/>
                <a:cs typeface="+mn-cs"/>
              </a:rPr>
              <a:t>И он к устам моим приник,</a:t>
            </a:r>
            <a:br>
              <a:rPr lang="ru-RU" sz="1600" b="1" dirty="0">
                <a:latin typeface="Monotype Corsiva" pitchFamily="66" charset="0"/>
                <a:cs typeface="+mn-cs"/>
              </a:rPr>
            </a:br>
            <a:r>
              <a:rPr lang="ru-RU" sz="1600" b="1" dirty="0">
                <a:latin typeface="Monotype Corsiva" pitchFamily="66" charset="0"/>
                <a:cs typeface="+mn-cs"/>
              </a:rPr>
              <a:t>И вырвал грешный мой язык,</a:t>
            </a:r>
            <a:br>
              <a:rPr lang="ru-RU" sz="1600" b="1" dirty="0">
                <a:latin typeface="Monotype Corsiva" pitchFamily="66" charset="0"/>
                <a:cs typeface="+mn-cs"/>
              </a:rPr>
            </a:br>
            <a:r>
              <a:rPr lang="ru-RU" sz="1600" b="1" dirty="0">
                <a:latin typeface="Monotype Corsiva" pitchFamily="66" charset="0"/>
                <a:cs typeface="+mn-cs"/>
              </a:rPr>
              <a:t>И празднословный и лукавый,</a:t>
            </a:r>
            <a:br>
              <a:rPr lang="ru-RU" sz="1600" b="1" dirty="0">
                <a:latin typeface="Monotype Corsiva" pitchFamily="66" charset="0"/>
                <a:cs typeface="+mn-cs"/>
              </a:rPr>
            </a:br>
            <a:r>
              <a:rPr lang="ru-RU" sz="1600" b="1" dirty="0">
                <a:latin typeface="Monotype Corsiva" pitchFamily="66" charset="0"/>
                <a:cs typeface="+mn-cs"/>
              </a:rPr>
              <a:t>И жало </a:t>
            </a:r>
            <a:r>
              <a:rPr lang="ru-RU" sz="1600" b="1" dirty="0" err="1">
                <a:latin typeface="Monotype Corsiva" pitchFamily="66" charset="0"/>
                <a:cs typeface="+mn-cs"/>
              </a:rPr>
              <a:t>мудрыя</a:t>
            </a:r>
            <a:r>
              <a:rPr lang="ru-RU" sz="1600" b="1" dirty="0">
                <a:latin typeface="Monotype Corsiva" pitchFamily="66" charset="0"/>
                <a:cs typeface="+mn-cs"/>
              </a:rPr>
              <a:t> змеи</a:t>
            </a:r>
            <a:br>
              <a:rPr lang="ru-RU" sz="1600" b="1" dirty="0">
                <a:latin typeface="Monotype Corsiva" pitchFamily="66" charset="0"/>
                <a:cs typeface="+mn-cs"/>
              </a:rPr>
            </a:br>
            <a:r>
              <a:rPr lang="ru-RU" sz="1600" b="1" dirty="0">
                <a:latin typeface="Monotype Corsiva" pitchFamily="66" charset="0"/>
                <a:cs typeface="+mn-cs"/>
              </a:rPr>
              <a:t>В уста замершие мои</a:t>
            </a:r>
            <a:br>
              <a:rPr lang="ru-RU" sz="1600" b="1" dirty="0">
                <a:latin typeface="Monotype Corsiva" pitchFamily="66" charset="0"/>
                <a:cs typeface="+mn-cs"/>
              </a:rPr>
            </a:br>
            <a:r>
              <a:rPr lang="ru-RU" sz="1600" b="1" dirty="0">
                <a:latin typeface="Monotype Corsiva" pitchFamily="66" charset="0"/>
                <a:cs typeface="+mn-cs"/>
              </a:rPr>
              <a:t>Вложил десницею кровавой.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268413"/>
            <a:ext cx="7583487" cy="3557587"/>
          </a:xfrm>
        </p:spPr>
        <p:txBody>
          <a:bodyPr/>
          <a:lstStyle/>
          <a:p>
            <a:r>
              <a:rPr lang="ru-RU" sz="2800" b="1" smtClean="0">
                <a:latin typeface="Monotype Corsiva" pitchFamily="66" charset="0"/>
              </a:rPr>
              <a:t>1)Какова смысловая нагрузка первых четырех строк? Какова роль самого героя в его превращении?</a:t>
            </a:r>
          </a:p>
          <a:p>
            <a:r>
              <a:rPr lang="ru-RU" sz="2800" b="1" smtClean="0">
                <a:latin typeface="Monotype Corsiva" pitchFamily="66" charset="0"/>
              </a:rPr>
              <a:t>2) Как происходит мучительная операция по превращению простого человека в Пророка? Прокомментируйте смысл всех эпитетов, характеризующих новые способности героя (зрение – какое, слух –какой, язык…сердце).</a:t>
            </a:r>
          </a:p>
          <a:p>
            <a:r>
              <a:rPr lang="ru-RU" sz="2800" b="1" smtClean="0">
                <a:latin typeface="Monotype Corsiva" pitchFamily="66" charset="0"/>
              </a:rPr>
              <a:t>3)Что превратило «труп» в пророка? В чем его предназначение? Что означает последняя строчка? </a:t>
            </a:r>
          </a:p>
          <a:p>
            <a:r>
              <a:rPr lang="ru-RU" sz="2800" smtClean="0">
                <a:latin typeface="Monotype Corsiva" pitchFamily="66" charset="0"/>
              </a:rPr>
              <a:t> 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smtClean="0">
              <a:latin typeface="Monotype Corsiva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Подумайте над вопросами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838" y="1557338"/>
            <a:ext cx="4989512" cy="3024187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latin typeface="+mn-lt"/>
              </a:rPr>
              <a:t>"Благословен же будь отныне судьбою вверенный мне дар..."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40425" y="5013325"/>
            <a:ext cx="225107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atin typeface="+mn-lt"/>
              </a:rPr>
              <a:t>А.С. Пушкин</a:t>
            </a:r>
          </a:p>
        </p:txBody>
      </p:sp>
      <p:pic>
        <p:nvPicPr>
          <p:cNvPr id="6" name="Рисунок 5" descr="x_c86154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836712"/>
            <a:ext cx="286063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2993282_large_Pushk10_max.jpg"/>
          <p:cNvPicPr>
            <a:picLocks noChangeAspect="1"/>
          </p:cNvPicPr>
          <p:nvPr/>
        </p:nvPicPr>
        <p:blipFill>
          <a:blip r:embed="rId2" cstate="print">
            <a:lum bright="36000" contrast="-30000"/>
          </a:blip>
          <a:stretch>
            <a:fillRect/>
          </a:stretch>
        </p:blipFill>
        <p:spPr>
          <a:xfrm>
            <a:off x="1907704" y="908720"/>
            <a:ext cx="5715000" cy="451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765175"/>
            <a:ext cx="8229600" cy="56054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000" b="1" smtClean="0">
                <a:latin typeface="Monotype Corsiva" pitchFamily="66" charset="0"/>
              </a:rPr>
              <a:t>Это стихотворение стало символом высшего понимания  поэтического служения.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000" b="1" smtClean="0">
                <a:latin typeface="Monotype Corsiva" pitchFamily="66" charset="0"/>
              </a:rPr>
              <a:t>Человек превращается в истинного поэта, высокой миссией которого является “глаголом жечь сердца людей”. 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00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мпровизатор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549275"/>
            <a:ext cx="7585075" cy="568801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575" y="260350"/>
            <a:ext cx="5494338" cy="1143000"/>
          </a:xfrm>
        </p:spPr>
        <p:txBody>
          <a:bodyPr/>
          <a:lstStyle/>
          <a:p>
            <a:pPr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«Поэт и толпа»  </a:t>
            </a:r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(1828)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513" y="1052513"/>
            <a:ext cx="6121400" cy="55181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smtClean="0">
                <a:latin typeface="Monotype Corsiva" pitchFamily="66" charset="0"/>
              </a:rPr>
              <a:t>      Зачем так звучно он поет? ..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    Как ветер песнь его свободна,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    Зато как ветер и бесплодна: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    Какая польза нам от ней?    </a:t>
            </a:r>
          </a:p>
          <a:p>
            <a:pPr algn="ctr">
              <a:buFont typeface="Arial" charset="0"/>
              <a:buNone/>
            </a:pPr>
            <a:r>
              <a:rPr lang="ru-RU" sz="2800" b="1" smtClean="0">
                <a:latin typeface="Monotype Corsiva" pitchFamily="66" charset="0"/>
              </a:rPr>
              <a:t>***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    Подите прочь - какое дело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    Поэту мирному до вас!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    В разврате каменейте смело,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    Не оживит вас лиры глас!</a:t>
            </a:r>
          </a:p>
          <a:p>
            <a:pPr lvl="3">
              <a:buFont typeface="Arial" charset="0"/>
              <a:buNone/>
            </a:pPr>
            <a:r>
              <a:rPr lang="ru-RU" sz="2800" smtClean="0">
                <a:latin typeface="Monotype Corsiva" pitchFamily="66" charset="0"/>
              </a:rPr>
              <a:t>	По мнению Пушкина, поэты рождаются </a:t>
            </a:r>
            <a:r>
              <a:rPr lang="ru-RU" sz="2800" b="1" smtClean="0">
                <a:latin typeface="Monotype Corsiva" pitchFamily="66" charset="0"/>
              </a:rPr>
              <a:t>«для вдохновенья, для звуков сладких и молитв».</a:t>
            </a:r>
          </a:p>
          <a:p>
            <a:endParaRPr lang="ru-RU" sz="1600" b="1" smtClean="0">
              <a:latin typeface="Monotype Corsiva" pitchFamily="66" charset="0"/>
            </a:endParaRPr>
          </a:p>
        </p:txBody>
      </p:sp>
      <p:pic>
        <p:nvPicPr>
          <p:cNvPr id="5" name="Рисунок 4" descr="0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188" y="1916113"/>
            <a:ext cx="2890837" cy="2203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5637212" cy="1143000"/>
          </a:xfrm>
        </p:spPr>
        <p:txBody>
          <a:bodyPr/>
          <a:lstStyle/>
          <a:p>
            <a:pPr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«Эхо» </a:t>
            </a:r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(1831)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5986462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latin typeface="Monotype Corsiva" pitchFamily="66" charset="0"/>
              </a:rPr>
              <a:t>Автор сравнивает 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Monotype Corsiva" pitchFamily="66" charset="0"/>
              </a:rPr>
              <a:t>творческую деятельность поэта с эхом:</a:t>
            </a:r>
            <a:br>
              <a:rPr lang="ru-RU" smtClean="0">
                <a:latin typeface="Monotype Corsiva" pitchFamily="66" charset="0"/>
              </a:rPr>
            </a:br>
            <a:r>
              <a:rPr lang="ru-RU" smtClean="0">
                <a:latin typeface="Monotype Corsiva" pitchFamily="66" charset="0"/>
              </a:rPr>
              <a:t>   … </a:t>
            </a:r>
            <a:r>
              <a:rPr lang="ru-RU" b="1" smtClean="0">
                <a:latin typeface="Monotype Corsiva" pitchFamily="66" charset="0"/>
              </a:rPr>
              <a:t>На всякий звук</a:t>
            </a:r>
            <a:br>
              <a:rPr lang="ru-RU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>    Свой отклик в воздухе пустом</a:t>
            </a:r>
            <a:br>
              <a:rPr lang="ru-RU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>    Родишь ты вдруг....</a:t>
            </a:r>
            <a:br>
              <a:rPr lang="ru-RU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>    Тебе ж нет отзыва.... Таков</a:t>
            </a:r>
            <a:br>
              <a:rPr lang="ru-RU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>    И ты, поэт!..</a:t>
            </a:r>
          </a:p>
          <a:p>
            <a:endParaRPr lang="ru-RU" smtClean="0"/>
          </a:p>
        </p:txBody>
      </p:sp>
      <p:pic>
        <p:nvPicPr>
          <p:cNvPr id="4" name="Рисунок 3" descr="00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268760"/>
            <a:ext cx="2333189" cy="22658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>«Не дорого ценю я громкие права.... » (Из </a:t>
            </a:r>
            <a:r>
              <a:rPr lang="ru-RU" sz="3600" b="1" i="1" dirty="0" err="1" smtClean="0">
                <a:solidFill>
                  <a:srgbClr val="C00000"/>
                </a:solidFill>
                <a:latin typeface="+mn-lt"/>
              </a:rPr>
              <a:t>Пиндемонти</a:t>
            </a:r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>) (1836)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latin typeface="Monotype Corsiva" pitchFamily="66" charset="0"/>
              </a:rPr>
              <a:t>Счастье для истинного поэта, по мнению автора:</a:t>
            </a:r>
            <a:br>
              <a:rPr lang="ru-RU" smtClean="0">
                <a:latin typeface="Monotype Corsiva" pitchFamily="66" charset="0"/>
              </a:rPr>
            </a:br>
            <a:r>
              <a:rPr lang="ru-RU" smtClean="0">
                <a:latin typeface="Monotype Corsiva" pitchFamily="66" charset="0"/>
              </a:rPr>
              <a:t/>
            </a:r>
            <a:br>
              <a:rPr lang="ru-RU" smtClean="0">
                <a:latin typeface="Monotype Corsiva" pitchFamily="66" charset="0"/>
              </a:rPr>
            </a:br>
            <a:r>
              <a:rPr lang="ru-RU" smtClean="0">
                <a:latin typeface="Monotype Corsiva" pitchFamily="66" charset="0"/>
              </a:rPr>
              <a:t>    ..</a:t>
            </a:r>
            <a:r>
              <a:rPr lang="ru-RU" b="1" smtClean="0">
                <a:latin typeface="Monotype Corsiva" pitchFamily="66" charset="0"/>
              </a:rPr>
              <a:t>По прихоти своей скитаться здесь и там,</a:t>
            </a:r>
            <a:br>
              <a:rPr lang="ru-RU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>    Дивясь божественным природы красотам,</a:t>
            </a:r>
            <a:br>
              <a:rPr lang="ru-RU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>    И пред созданьями искусств и вдохновенья</a:t>
            </a:r>
            <a:br>
              <a:rPr lang="ru-RU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>    Трепеща радостно в восторгах умиленья</a:t>
            </a:r>
            <a:r>
              <a:rPr lang="ru-RU" b="1" smtClean="0"/>
              <a:t>…</a:t>
            </a:r>
          </a:p>
          <a:p>
            <a:r>
              <a:rPr lang="ru-RU" smtClean="0"/>
              <a:t> 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07375" cy="48133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latin typeface="Monotype Corsiva" pitchFamily="66" charset="0"/>
              </a:rPr>
              <a:t>Пушкин создает образ поэта, борющегося за свободу выражения своих мыслей, за правдивость поэзии, за свою независимость от власти денег и толпы.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ru-RU" sz="2800" smtClean="0">
              <a:latin typeface="Monotype Corsiva" pitchFamily="66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smtClean="0">
                <a:latin typeface="Monotype Corsiva" pitchFamily="66" charset="0"/>
              </a:rPr>
              <a:t>Поэт! не дорожи любовию народной.</a:t>
            </a:r>
            <a:br>
              <a:rPr lang="ru-RU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>    Восторженных похвал пройдет минутный шум;</a:t>
            </a:r>
            <a:br>
              <a:rPr lang="ru-RU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>    Услышишь суд глупца и смех толпы холодной:</a:t>
            </a:r>
            <a:br>
              <a:rPr lang="ru-RU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>    Но ты останься тверд, спокоен и угрюм.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ru-RU" sz="2800" smtClean="0">
              <a:latin typeface="Monotype Corsiva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smtClean="0">
              <a:latin typeface="Monotype Corsiva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«Поэту» </a:t>
            </a:r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(1830)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tumblr_kx2kqpxw1f1qaho1go1_50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1628775"/>
            <a:ext cx="2747963" cy="40322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539750" y="1773238"/>
            <a:ext cx="5327650" cy="310832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latin typeface="Monotype Corsiva" pitchFamily="66" charset="0"/>
              </a:rPr>
              <a:t>	Веленью божию, о муза, будь послушна, </a:t>
            </a:r>
            <a:br>
              <a:rPr lang="ru-RU" sz="2800" b="1">
                <a:latin typeface="Monotype Corsiva" pitchFamily="66" charset="0"/>
              </a:rPr>
            </a:br>
            <a:r>
              <a:rPr lang="ru-RU" sz="2800" b="1">
                <a:latin typeface="Monotype Corsiva" pitchFamily="66" charset="0"/>
              </a:rPr>
              <a:t>    Обиды не страшась, не требуя венца, </a:t>
            </a:r>
            <a:br>
              <a:rPr lang="ru-RU" sz="2800" b="1">
                <a:latin typeface="Monotype Corsiva" pitchFamily="66" charset="0"/>
              </a:rPr>
            </a:br>
            <a:r>
              <a:rPr lang="ru-RU" sz="2800" b="1">
                <a:latin typeface="Monotype Corsiva" pitchFamily="66" charset="0"/>
              </a:rPr>
              <a:t>    Хвалу и клевету приемли равнодушно </a:t>
            </a:r>
            <a:br>
              <a:rPr lang="ru-RU" sz="2800" b="1">
                <a:latin typeface="Monotype Corsiva" pitchFamily="66" charset="0"/>
              </a:rPr>
            </a:br>
            <a:r>
              <a:rPr lang="ru-RU" sz="2800" b="1">
                <a:latin typeface="Monotype Corsiva" pitchFamily="66" charset="0"/>
              </a:rPr>
              <a:t>    И не оспоривай глупца.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42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“Я памятник себе воздвиг нерукотворный” </a:t>
            </a:r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(1836)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Подведем итоги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450" y="1196975"/>
            <a:ext cx="7499350" cy="5184775"/>
          </a:xfrm>
        </p:spPr>
        <p:txBody>
          <a:bodyPr/>
          <a:lstStyle/>
          <a:p>
            <a:r>
              <a:rPr lang="ru-RU" sz="2400" b="1" smtClean="0">
                <a:latin typeface="Monotype Corsiva" pitchFamily="66" charset="0"/>
              </a:rPr>
              <a:t>Поэзия –очень мудрое, трудное дело, оно непосильно не посвящённым в тайны поэтического искусства;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- Поэт – это пророк, которому дано видеть, слышать и понимать то, чего не видит, не слышит, не понимает обыкновенный человек;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- Содержанием поэзии должна быть жизнь во всём её многообразии;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- Назначение поэта – «глаголом жечь сердца людей», т.е. поэзия существует для избранных; она имеет высокое общественное , народное назначение; 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latin typeface="Monotype Corsiva" pitchFamily="66" charset="0"/>
              </a:rPr>
              <a:t>       -слово поэта должно воспламенять сердца людей, нести им правду, справедливость, любовь.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5596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Развитие темы творчества на протяжении всего творческого пути А.С.Пушкина.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038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smtClean="0"/>
              <a:t>	</a:t>
            </a:r>
            <a:r>
              <a:rPr lang="ru-RU" sz="2400" b="1" smtClean="0">
                <a:latin typeface="Monotype Corsiva" pitchFamily="66" charset="0"/>
              </a:rPr>
              <a:t>1) </a:t>
            </a:r>
            <a:r>
              <a:rPr lang="ru-RU" sz="2400" b="1" u="sng" smtClean="0">
                <a:latin typeface="Monotype Corsiva" pitchFamily="66" charset="0"/>
              </a:rPr>
              <a:t>Раннее творчество:</a:t>
            </a:r>
            <a:r>
              <a:rPr lang="ru-RU" sz="2400" b="1" smtClean="0">
                <a:latin typeface="Monotype Corsiva" pitchFamily="66" charset="0"/>
              </a:rPr>
              <a:t/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а) божественная природа творчества, необходимость уединения, уязвимость поэта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2) </a:t>
            </a:r>
            <a:r>
              <a:rPr lang="ru-RU" sz="2400" b="1" u="sng" smtClean="0">
                <a:latin typeface="Monotype Corsiva" pitchFamily="66" charset="0"/>
              </a:rPr>
              <a:t>Период южной ссылки:</a:t>
            </a:r>
            <a:r>
              <a:rPr lang="ru-RU" sz="2400" b="1" smtClean="0">
                <a:latin typeface="Monotype Corsiva" pitchFamily="66" charset="0"/>
              </a:rPr>
              <a:t/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а) стремление творить по законам, установленным самим поэтом 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б) разочарование в служении народу, не желающему понять идеи поэта </a:t>
            </a:r>
            <a:br>
              <a:rPr lang="ru-RU" sz="2400" b="1" smtClean="0">
                <a:latin typeface="Monotype Corsiva" pitchFamily="66" charset="0"/>
              </a:rPr>
            </a:br>
            <a:endParaRPr lang="ru-RU" sz="2400" b="1" smtClean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175" y="1341438"/>
            <a:ext cx="48260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smtClean="0"/>
              <a:t>	</a:t>
            </a:r>
            <a:r>
              <a:rPr lang="ru-RU" sz="2400" b="1" smtClean="0">
                <a:latin typeface="Monotype Corsiva" pitchFamily="66" charset="0"/>
              </a:rPr>
              <a:t>3) </a:t>
            </a:r>
            <a:r>
              <a:rPr lang="ru-RU" sz="2400" b="1" u="sng" smtClean="0">
                <a:latin typeface="Monotype Corsiva" pitchFamily="66" charset="0"/>
              </a:rPr>
              <a:t>Творчество 20-х годов:</a:t>
            </a:r>
            <a:r>
              <a:rPr lang="ru-RU" sz="2400" b="1" smtClean="0">
                <a:latin typeface="Monotype Corsiva" pitchFamily="66" charset="0"/>
              </a:rPr>
              <a:t/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а) божественная суть искусства, пророческого назначения поэта 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б) особая роль поэта в обществе, высшее предназначение его миссии 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в) цель поэзии – приобщить людей к духовной работе </a:t>
            </a:r>
          </a:p>
          <a:p>
            <a:pPr eaLnBrk="1" hangingPunct="1">
              <a:buFont typeface="Arial" charset="0"/>
              <a:buNone/>
            </a:pPr>
            <a:r>
              <a:rPr lang="ru-RU" sz="2400" b="1" smtClean="0">
                <a:latin typeface="Monotype Corsiva" pitchFamily="66" charset="0"/>
              </a:rPr>
              <a:t>	4) </a:t>
            </a:r>
            <a:r>
              <a:rPr lang="ru-RU" sz="2400" b="1" i="1" smtClean="0">
                <a:latin typeface="Monotype Corsiva" pitchFamily="66" charset="0"/>
              </a:rPr>
              <a:t>Творчество 30-х годов:</a:t>
            </a:r>
            <a:r>
              <a:rPr lang="ru-RU" sz="2400" b="1" smtClean="0">
                <a:latin typeface="Monotype Corsiva" pitchFamily="66" charset="0"/>
              </a:rPr>
              <a:t/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а) поэт вне людского суда, суда толпы 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б) стихотворение «Я памятник себе воздвиг нерукотворный…» «исповедь, самооценка, манифест и завещание великого поэта» (В.Виноградов)</a:t>
            </a:r>
            <a:r>
              <a:rPr lang="ru-RU" sz="2000" smtClean="0">
                <a:latin typeface="Monotype Corsiva" pitchFamily="66" charset="0"/>
              </a:rPr>
              <a:t/>
            </a:r>
            <a:br>
              <a:rPr lang="ru-RU" sz="2000" smtClean="0">
                <a:latin typeface="Monotype Corsiva" pitchFamily="66" charset="0"/>
              </a:rPr>
            </a:br>
            <a:endParaRPr lang="ru-RU" sz="200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>
                <a:latin typeface="Monotype Corsiva" pitchFamily="66" charset="0"/>
              </a:rPr>
              <a:t>1) </a:t>
            </a:r>
            <a:r>
              <a:rPr lang="ru-RU" sz="2400" b="1" smtClean="0">
                <a:latin typeface="Monotype Corsiva" pitchFamily="66" charset="0"/>
              </a:rPr>
              <a:t>подготовить выразительное чтение или чтение  наизусть одного из стихотворений А.С.Пушкина о любви 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latin typeface="Monotype Corsiva" pitchFamily="66" charset="0"/>
              </a:rPr>
              <a:t>	</a:t>
            </a:r>
            <a:r>
              <a:rPr lang="ru-RU" sz="2400" smtClean="0">
                <a:latin typeface="Monotype Corsiva" pitchFamily="66" charset="0"/>
              </a:rPr>
              <a:t>(кроме стихотворений из учебника и тех, что учили наизусть)</a:t>
            </a:r>
          </a:p>
          <a:p>
            <a:r>
              <a:rPr lang="ru-RU" sz="2400" smtClean="0">
                <a:latin typeface="Monotype Corsiva" pitchFamily="66" charset="0"/>
              </a:rPr>
              <a:t>2) написать </a:t>
            </a:r>
            <a:r>
              <a:rPr lang="ru-RU" sz="2400" b="1" smtClean="0">
                <a:latin typeface="Monotype Corsiva" pitchFamily="66" charset="0"/>
              </a:rPr>
              <a:t>эссе “Моё восприятие любовной лирики А. С. Пушкина”.</a:t>
            </a:r>
          </a:p>
          <a:p>
            <a:r>
              <a:rPr lang="ru-RU" sz="2400" b="1" smtClean="0">
                <a:latin typeface="Monotype Corsiva" pitchFamily="66" charset="0"/>
              </a:rPr>
              <a:t>В помощь -презентация «Адресаты любовной лирики Пушкина»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229600" cy="10366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smtClean="0">
                <a:latin typeface="Monotype Corsiva" pitchFamily="66" charset="0"/>
              </a:rPr>
              <a:t>Лицейский период творчества Пушкина часто характеризуют как подражательный. Он искал свой идеал в уже установившихся формах и образцах.  </a:t>
            </a:r>
          </a:p>
        </p:txBody>
      </p:sp>
      <p:pic>
        <p:nvPicPr>
          <p:cNvPr id="9219" name="Picture 4" descr="3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1563" y="2133600"/>
            <a:ext cx="2492375" cy="215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250825" y="2133600"/>
            <a:ext cx="60499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Monotype Corsiva" pitchFamily="66" charset="0"/>
              </a:rPr>
              <a:t>Стихотворение</a:t>
            </a:r>
            <a:r>
              <a:rPr lang="ru-RU" sz="2400" b="1">
                <a:latin typeface="Monotype Corsiva" pitchFamily="66" charset="0"/>
              </a:rPr>
              <a:t> “Городок” (1815)  </a:t>
            </a:r>
            <a:r>
              <a:rPr lang="ru-RU" sz="2400">
                <a:latin typeface="Monotype Corsiva" pitchFamily="66" charset="0"/>
              </a:rPr>
              <a:t>можно </a:t>
            </a:r>
          </a:p>
          <a:p>
            <a:pPr algn="ctr"/>
            <a:r>
              <a:rPr lang="ru-RU" sz="2400">
                <a:latin typeface="Monotype Corsiva" pitchFamily="66" charset="0"/>
              </a:rPr>
              <a:t>считать своеобразной литературной программой </a:t>
            </a:r>
          </a:p>
          <a:p>
            <a:pPr algn="ctr"/>
            <a:r>
              <a:rPr lang="ru-RU" sz="2400">
                <a:latin typeface="Monotype Corsiva" pitchFamily="66" charset="0"/>
              </a:rPr>
              <a:t>молодого поэта. В нем мы видим </a:t>
            </a:r>
            <a:r>
              <a:rPr lang="ru-RU" sz="2400" b="1">
                <a:latin typeface="Monotype Corsiva" pitchFamily="66" charset="0"/>
              </a:rPr>
              <a:t>образ 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поэта-избранника, оставшийся с Пушкиным 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на всю жизнь: 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2195513" y="4205288"/>
            <a:ext cx="4608512" cy="18161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latin typeface="Monotype Corsiva" pitchFamily="66" charset="0"/>
              </a:rPr>
              <a:t>  </a:t>
            </a:r>
            <a:r>
              <a:rPr lang="ru-RU" sz="2800" b="1">
                <a:latin typeface="Monotype Corsiva" pitchFamily="66" charset="0"/>
              </a:rPr>
              <a:t>Он к солнцу воспарит, </a:t>
            </a:r>
            <a:br>
              <a:rPr lang="ru-RU" sz="2800" b="1">
                <a:latin typeface="Monotype Corsiva" pitchFamily="66" charset="0"/>
              </a:rPr>
            </a:br>
            <a:r>
              <a:rPr lang="ru-RU" sz="2800" b="1">
                <a:latin typeface="Monotype Corsiva" pitchFamily="66" charset="0"/>
              </a:rPr>
              <a:t>    Превыше смертных станет, </a:t>
            </a:r>
            <a:br>
              <a:rPr lang="ru-RU" sz="2800" b="1">
                <a:latin typeface="Monotype Corsiva" pitchFamily="66" charset="0"/>
              </a:rPr>
            </a:br>
            <a:r>
              <a:rPr lang="ru-RU" sz="2800" b="1">
                <a:latin typeface="Monotype Corsiva" pitchFamily="66" charset="0"/>
              </a:rPr>
              <a:t>    И слава громко грянет: </a:t>
            </a:r>
            <a:br>
              <a:rPr lang="ru-RU" sz="2800" b="1">
                <a:latin typeface="Monotype Corsiva" pitchFamily="66" charset="0"/>
              </a:rPr>
            </a:br>
            <a:r>
              <a:rPr lang="ru-RU" sz="2800" b="1">
                <a:latin typeface="Monotype Corsiva" pitchFamily="66" charset="0"/>
              </a:rPr>
              <a:t>    “Бессмертен ввек пиит”.</a:t>
            </a:r>
            <a:r>
              <a:rPr lang="ru-RU" sz="2800" b="1"/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  <a:latin typeface="+mn-lt"/>
              </a:rPr>
              <a:t>Лицейский период</a:t>
            </a:r>
            <a:endParaRPr lang="ru-RU" b="1" i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9220" grpId="0" build="p"/>
      <p:bldP spid="9221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ru-RU" smtClean="0"/>
              <a:t>Источники</a:t>
            </a:r>
            <a:endParaRPr lang="ru-RU" b="1" smtClean="0"/>
          </a:p>
        </p:txBody>
      </p:sp>
      <p:sp>
        <p:nvSpPr>
          <p:cNvPr id="35843" name="Содержимое 4"/>
          <p:cNvSpPr>
            <a:spLocks noGrp="1"/>
          </p:cNvSpPr>
          <p:nvPr>
            <p:ph idx="1"/>
          </p:nvPr>
        </p:nvSpPr>
        <p:spPr>
          <a:xfrm>
            <a:off x="1187450" y="1628775"/>
            <a:ext cx="7499350" cy="5229225"/>
          </a:xfrm>
        </p:spPr>
        <p:txBody>
          <a:bodyPr/>
          <a:lstStyle/>
          <a:p>
            <a:r>
              <a:rPr lang="en-US" smtClean="0">
                <a:hlinkClick r:id="rId2"/>
              </a:rPr>
              <a:t>http://ps.1september.ru/</a:t>
            </a:r>
            <a:endParaRPr lang="ru-RU" smtClean="0"/>
          </a:p>
          <a:p>
            <a:r>
              <a:rPr lang="en-US" smtClean="0">
                <a:hlinkClick r:id="rId3"/>
              </a:rPr>
              <a:t>http://www.myshared.ru/theme/skachat-prezentatsii-k-urokam/</a:t>
            </a:r>
            <a:endParaRPr lang="ru-RU" smtClean="0"/>
          </a:p>
          <a:p>
            <a:r>
              <a:rPr lang="en-US" smtClean="0">
                <a:hlinkClick r:id="rId4"/>
              </a:rPr>
              <a:t>http://nsportal.ru/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3"/>
          <p:cNvSpPr>
            <a:spLocks noChangeArrowheads="1"/>
          </p:cNvSpPr>
          <p:nvPr/>
        </p:nvSpPr>
        <p:spPr bwMode="auto">
          <a:xfrm>
            <a:off x="468313" y="1628775"/>
            <a:ext cx="8207375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u="sng">
                <a:latin typeface="Times New Roman" pitchFamily="18" charset="0"/>
                <a:hlinkClick r:id="rId2"/>
              </a:rPr>
              <a:t>http://s3.uploads.ru/BdO9t.png </a:t>
            </a:r>
            <a:endParaRPr lang="ru-RU" sz="2000" u="sng">
              <a:latin typeface="Times New Roman" pitchFamily="18" charset="0"/>
            </a:endParaRPr>
          </a:p>
          <a:p>
            <a:pPr algn="ctr"/>
            <a:r>
              <a:rPr lang="ru-RU" sz="2400" i="1">
                <a:latin typeface="Times New Roman" pitchFamily="18" charset="0"/>
              </a:rPr>
              <a:t>рамка</a:t>
            </a:r>
          </a:p>
          <a:p>
            <a:pPr algn="ctr"/>
            <a:endParaRPr lang="ru-RU" sz="1000" i="1">
              <a:latin typeface="Times New Roman" pitchFamily="18" charset="0"/>
            </a:endParaRPr>
          </a:p>
          <a:p>
            <a:pPr algn="ctr"/>
            <a:r>
              <a:rPr lang="en-US" sz="2000" u="sng">
                <a:latin typeface="Times New Roman" pitchFamily="18" charset="0"/>
                <a:hlinkClick r:id="rId3"/>
              </a:rPr>
              <a:t>http</a:t>
            </a:r>
            <a:r>
              <a:rPr lang="ru-RU" sz="2000" u="sng">
                <a:latin typeface="Times New Roman" pitchFamily="18" charset="0"/>
                <a:hlinkClick r:id="rId3"/>
              </a:rPr>
              <a:t>://</a:t>
            </a:r>
            <a:r>
              <a:rPr lang="en-US" sz="2000" u="sng">
                <a:latin typeface="Times New Roman" pitchFamily="18" charset="0"/>
                <a:hlinkClick r:id="rId3"/>
              </a:rPr>
              <a:t>cs</a:t>
            </a:r>
            <a:r>
              <a:rPr lang="ru-RU" sz="2000" u="sng">
                <a:latin typeface="Times New Roman" pitchFamily="18" charset="0"/>
                <a:hlinkClick r:id="rId3"/>
              </a:rPr>
              <a:t>10561.</a:t>
            </a:r>
            <a:r>
              <a:rPr lang="en-US" sz="2000" u="sng">
                <a:latin typeface="Times New Roman" pitchFamily="18" charset="0"/>
                <a:hlinkClick r:id="rId3"/>
              </a:rPr>
              <a:t>vkontakte</a:t>
            </a:r>
            <a:r>
              <a:rPr lang="ru-RU" sz="2000" u="sng">
                <a:latin typeface="Times New Roman" pitchFamily="18" charset="0"/>
                <a:hlinkClick r:id="rId3"/>
              </a:rPr>
              <a:t>.</a:t>
            </a:r>
            <a:r>
              <a:rPr lang="en-US" sz="2000" u="sng">
                <a:latin typeface="Times New Roman" pitchFamily="18" charset="0"/>
                <a:hlinkClick r:id="rId3"/>
              </a:rPr>
              <a:t>ru</a:t>
            </a:r>
            <a:r>
              <a:rPr lang="ru-RU" sz="2000" u="sng">
                <a:latin typeface="Times New Roman" pitchFamily="18" charset="0"/>
                <a:hlinkClick r:id="rId3"/>
              </a:rPr>
              <a:t>/</a:t>
            </a:r>
            <a:r>
              <a:rPr lang="en-US" sz="2000" u="sng">
                <a:latin typeface="Times New Roman" pitchFamily="18" charset="0"/>
                <a:hlinkClick r:id="rId3"/>
              </a:rPr>
              <a:t>u</a:t>
            </a:r>
            <a:r>
              <a:rPr lang="ru-RU" sz="2000" u="sng">
                <a:latin typeface="Times New Roman" pitchFamily="18" charset="0"/>
                <a:hlinkClick r:id="rId3"/>
              </a:rPr>
              <a:t>111299510/-5/</a:t>
            </a:r>
            <a:r>
              <a:rPr lang="en-US" sz="2000" u="sng">
                <a:latin typeface="Times New Roman" pitchFamily="18" charset="0"/>
                <a:hlinkClick r:id="rId3"/>
              </a:rPr>
              <a:t>x</a:t>
            </a:r>
            <a:r>
              <a:rPr lang="ru-RU" sz="2000" u="sng">
                <a:latin typeface="Times New Roman" pitchFamily="18" charset="0"/>
                <a:hlinkClick r:id="rId3"/>
              </a:rPr>
              <a:t>_70</a:t>
            </a:r>
            <a:r>
              <a:rPr lang="en-US" sz="2000" u="sng">
                <a:latin typeface="Times New Roman" pitchFamily="18" charset="0"/>
                <a:hlinkClick r:id="rId3"/>
              </a:rPr>
              <a:t>c</a:t>
            </a:r>
            <a:r>
              <a:rPr lang="ru-RU" sz="2000" u="sng">
                <a:latin typeface="Times New Roman" pitchFamily="18" charset="0"/>
                <a:hlinkClick r:id="rId3"/>
              </a:rPr>
              <a:t>5</a:t>
            </a:r>
            <a:r>
              <a:rPr lang="en-US" sz="2000" u="sng">
                <a:latin typeface="Times New Roman" pitchFamily="18" charset="0"/>
                <a:hlinkClick r:id="rId3"/>
              </a:rPr>
              <a:t>f</a:t>
            </a:r>
            <a:r>
              <a:rPr lang="ru-RU" sz="2000" u="sng">
                <a:latin typeface="Times New Roman" pitchFamily="18" charset="0"/>
                <a:hlinkClick r:id="rId3"/>
              </a:rPr>
              <a:t>3</a:t>
            </a:r>
            <a:r>
              <a:rPr lang="en-US" sz="2000" u="sng">
                <a:latin typeface="Times New Roman" pitchFamily="18" charset="0"/>
                <a:hlinkClick r:id="rId3"/>
              </a:rPr>
              <a:t>cb</a:t>
            </a:r>
            <a:r>
              <a:rPr lang="ru-RU" sz="2000" u="sng">
                <a:latin typeface="Times New Roman" pitchFamily="18" charset="0"/>
                <a:hlinkClick r:id="rId3"/>
              </a:rPr>
              <a:t>.</a:t>
            </a:r>
            <a:r>
              <a:rPr lang="en-US" sz="2000" u="sng">
                <a:latin typeface="Times New Roman" pitchFamily="18" charset="0"/>
                <a:hlinkClick r:id="rId3"/>
              </a:rPr>
              <a:t>jpg </a:t>
            </a:r>
            <a:endParaRPr lang="ru-RU" sz="2000" u="sng">
              <a:latin typeface="Times New Roman" pitchFamily="18" charset="0"/>
            </a:endParaRPr>
          </a:p>
          <a:p>
            <a:pPr algn="ctr"/>
            <a:r>
              <a:rPr lang="ru-RU" sz="2400" i="1">
                <a:latin typeface="Times New Roman" pitchFamily="18" charset="0"/>
              </a:rPr>
              <a:t>перо, чернильница</a:t>
            </a:r>
          </a:p>
          <a:p>
            <a:pPr algn="ctr"/>
            <a:endParaRPr lang="ru-RU" sz="1000" i="1">
              <a:latin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  <a:hlinkClick r:id="rId4"/>
              </a:rPr>
              <a:t>http://img-fotki.yandex.ru/get/6434/136487634.a39/0_d5931_5c31a0b1_XL.png</a:t>
            </a:r>
            <a:r>
              <a:rPr lang="ru-RU">
                <a:latin typeface="Times New Roman" pitchFamily="18" charset="0"/>
              </a:rPr>
              <a:t>  </a:t>
            </a:r>
          </a:p>
          <a:p>
            <a:pPr algn="ctr"/>
            <a:r>
              <a:rPr lang="ru-RU" sz="2400" i="1">
                <a:latin typeface="Times New Roman" pitchFamily="18" charset="0"/>
              </a:rPr>
              <a:t>книги</a:t>
            </a:r>
          </a:p>
          <a:p>
            <a:pPr algn="ctr"/>
            <a:endParaRPr lang="ru-RU" sz="1000">
              <a:latin typeface="Times New Roman" pitchFamily="18" charset="0"/>
            </a:endParaRPr>
          </a:p>
          <a:p>
            <a:pPr algn="ctr"/>
            <a:r>
              <a:rPr lang="ru-RU" sz="2000">
                <a:latin typeface="Times New Roman" pitchFamily="18" charset="0"/>
                <a:hlinkClick r:id="rId5"/>
              </a:rPr>
              <a:t>http://s1.pic4you.ru/allimage/y2012/10-26/12216/2601840.png</a:t>
            </a:r>
            <a:endParaRPr lang="ru-RU" sz="2000">
              <a:latin typeface="Times New Roman" pitchFamily="18" charset="0"/>
            </a:endParaRPr>
          </a:p>
          <a:p>
            <a:pPr algn="ctr"/>
            <a:r>
              <a:rPr lang="ru-RU" sz="2000">
                <a:latin typeface="Times New Roman" pitchFamily="18" charset="0"/>
              </a:rPr>
              <a:t> </a:t>
            </a:r>
            <a:r>
              <a:rPr lang="ru-RU" sz="2400" i="1">
                <a:latin typeface="Times New Roman" pitchFamily="18" charset="0"/>
              </a:rPr>
              <a:t>открытая книга с пером</a:t>
            </a:r>
          </a:p>
          <a:p>
            <a:pPr algn="ctr"/>
            <a:endParaRPr lang="ru-RU" sz="1000" i="1">
              <a:latin typeface="Times New Roman" pitchFamily="18" charset="0"/>
            </a:endParaRPr>
          </a:p>
          <a:p>
            <a:pPr algn="ctr"/>
            <a:r>
              <a:rPr lang="ru-RU" sz="2000">
                <a:latin typeface="Times New Roman" pitchFamily="18" charset="0"/>
                <a:hlinkClick r:id="rId6"/>
              </a:rPr>
              <a:t>http://lenagold.narod.ru/fon/clipart/s/svit/svitolk21.png</a:t>
            </a:r>
            <a:endParaRPr lang="ru-RU" sz="2000">
              <a:latin typeface="Times New Roman" pitchFamily="18" charset="0"/>
            </a:endParaRPr>
          </a:p>
          <a:p>
            <a:pPr algn="ctr"/>
            <a:r>
              <a:rPr lang="ru-RU" sz="2400" i="1">
                <a:latin typeface="Times New Roman" pitchFamily="18" charset="0"/>
              </a:rPr>
              <a:t>свитки</a:t>
            </a:r>
          </a:p>
          <a:p>
            <a:pPr algn="ctr"/>
            <a:endParaRPr lang="ru-RU" sz="700" i="1">
              <a:latin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750" y="692150"/>
            <a:ext cx="8064500" cy="79216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39750" y="1125538"/>
            <a:ext cx="8135938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Вы можете использовать данное оформление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для создания своих презентаций,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но в своей презентации вы должны указать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источник шаблона:</a:t>
            </a:r>
            <a:r>
              <a:rPr lang="ru-RU" sz="2800">
                <a:latin typeface="Times New Roman" pitchFamily="18" charset="0"/>
              </a:rPr>
              <a:t> </a:t>
            </a:r>
            <a:endParaRPr lang="en-US" sz="2800">
              <a:latin typeface="Times New Roman" pitchFamily="18" charset="0"/>
            </a:endParaRPr>
          </a:p>
          <a:p>
            <a:pPr algn="ctr"/>
            <a:endParaRPr lang="ru-RU">
              <a:latin typeface="Times New Roman" pitchFamily="18" charset="0"/>
            </a:endParaRPr>
          </a:p>
          <a:p>
            <a:pPr algn="ctr"/>
            <a:r>
              <a:rPr lang="ru-RU" sz="2400" b="1" i="1">
                <a:latin typeface="Times New Roman" pitchFamily="18" charset="0"/>
              </a:rPr>
              <a:t>Ранько Елена Алексеевна </a:t>
            </a:r>
          </a:p>
          <a:p>
            <a:pPr algn="ctr"/>
            <a:r>
              <a:rPr lang="ru-RU" sz="2400" b="1" i="1">
                <a:latin typeface="Times New Roman" pitchFamily="18" charset="0"/>
              </a:rPr>
              <a:t>учитель начальных классов  </a:t>
            </a:r>
          </a:p>
          <a:p>
            <a:pPr algn="ctr"/>
            <a:r>
              <a:rPr lang="ru-RU" sz="2400" b="1" i="1">
                <a:latin typeface="Times New Roman" pitchFamily="18" charset="0"/>
              </a:rPr>
              <a:t>МАОУ лицей №21</a:t>
            </a:r>
          </a:p>
          <a:p>
            <a:pPr algn="ctr"/>
            <a:r>
              <a:rPr lang="ru-RU" sz="2400" b="1" i="1">
                <a:latin typeface="Times New Roman" pitchFamily="18" charset="0"/>
              </a:rPr>
              <a:t>  г. Иваново</a:t>
            </a:r>
          </a:p>
          <a:p>
            <a:pPr algn="ctr"/>
            <a:endParaRPr lang="ru-RU" sz="2400" b="1" i="1">
              <a:latin typeface="Times New Roman" pitchFamily="18" charset="0"/>
            </a:endParaRPr>
          </a:p>
          <a:p>
            <a:pPr algn="ctr"/>
            <a:r>
              <a:rPr lang="ru-RU" sz="2400" i="1">
                <a:latin typeface="Times New Roman" pitchFamily="18" charset="0"/>
              </a:rPr>
              <a:t>Сайт: </a:t>
            </a:r>
            <a:r>
              <a:rPr lang="en-US" sz="2400" i="1">
                <a:latin typeface="Times New Roman" pitchFamily="18" charset="0"/>
                <a:hlinkClick r:id="rId2"/>
              </a:rPr>
              <a:t>http://elenaranko.ucoz.ru/</a:t>
            </a:r>
            <a:r>
              <a:rPr lang="ru-RU" sz="2400" i="1">
                <a:latin typeface="Times New Roman" pitchFamily="18" charset="0"/>
              </a:rPr>
              <a:t>  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900113" y="476250"/>
            <a:ext cx="777557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Monotype Corsiva" pitchFamily="66" charset="0"/>
              </a:rPr>
              <a:t>Также можно выделить и эпикурейские мотивы, характерные, главным образом, для раннего творчества Пушкина:</a:t>
            </a:r>
            <a:r>
              <a:rPr lang="ru-RU" sz="2800"/>
              <a:t> </a:t>
            </a: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2195513" y="1484313"/>
            <a:ext cx="5184775" cy="193992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Monotype Corsiva" pitchFamily="66" charset="0"/>
              </a:rPr>
              <a:t>Блажен, кто веселится, 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    В покое, без забот, 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    С кем втайне 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Феб дружится 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    И маленький Эрот.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684213" y="3429000"/>
            <a:ext cx="79914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Monotype Corsiva" pitchFamily="66" charset="0"/>
              </a:rPr>
              <a:t> </a:t>
            </a:r>
            <a:r>
              <a:rPr lang="ru-RU" sz="2400">
                <a:latin typeface="Monotype Corsiva" pitchFamily="66" charset="0"/>
              </a:rPr>
              <a:t>В стихотворении “</a:t>
            </a:r>
            <a:r>
              <a:rPr lang="ru-RU" sz="2400" b="1">
                <a:latin typeface="Monotype Corsiva" pitchFamily="66" charset="0"/>
              </a:rPr>
              <a:t>Мечтатель” (1815)</a:t>
            </a:r>
            <a:r>
              <a:rPr lang="ru-RU" sz="2400">
                <a:latin typeface="Monotype Corsiva" pitchFamily="66" charset="0"/>
              </a:rPr>
              <a:t>  сквозь образ поэта-ленивца - любимца муз  уже видится романтизм и переход к жанру элегии, популярной в то время.  Образ романтического поэта, страдающего и умирающего, воссоздан в элегии “</a:t>
            </a:r>
            <a:r>
              <a:rPr lang="ru-RU" sz="2400" b="1">
                <a:latin typeface="Monotype Corsiva" pitchFamily="66" charset="0"/>
              </a:rPr>
              <a:t>Певец” (1816): </a:t>
            </a: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2411413" y="5080000"/>
            <a:ext cx="5473700" cy="12001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Monotype Corsiva" pitchFamily="66" charset="0"/>
              </a:rPr>
              <a:t> Когда в лесах вы юношу видали, 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    Встречая взор его потухших глаз, 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    Вздохнули ль вы?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  <p:bldP spid="10243" grpId="0" build="p" animBg="1"/>
      <p:bldP spid="10244" grpId="0" build="p"/>
      <p:bldP spid="1024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  <a:latin typeface="+mn-lt"/>
              </a:rPr>
              <a:t>"К другу-стихотворцу" 1814г.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/>
              <a:t>	</a:t>
            </a:r>
            <a:r>
              <a:rPr lang="ru-RU" sz="2800" smtClean="0">
                <a:latin typeface="Monotype Corsiva" pitchFamily="66" charset="0"/>
                <a:cs typeface="Arial" charset="0"/>
              </a:rPr>
              <a:t>Лирический герой подчеркивает отрицательные стороны поэтического поприща:</a:t>
            </a:r>
            <a:r>
              <a:rPr lang="ru-RU" sz="2800" b="1" smtClean="0">
                <a:latin typeface="Monotype Corsiva" pitchFamily="66" charset="0"/>
                <a:cs typeface="Arial" charset="0"/>
              </a:rPr>
              <a:t>"на Пинде лавры есть, но есть там и крапива...",  "хорошие стихи не так легко писать", "не так, любезный друг, писатели богаты". 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smtClean="0">
                <a:latin typeface="Monotype Corsiva" pitchFamily="66" charset="0"/>
                <a:cs typeface="Arial" charset="0"/>
              </a:rPr>
              <a:t>	В итоге он дает Аристу дельный совет не подражать стихотворцу, не писать стихов. 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smtClean="0">
                <a:latin typeface="Monotype Corsiva" pitchFamily="66" charset="0"/>
                <a:cs typeface="Arial" charset="0"/>
              </a:rPr>
              <a:t>Юный поэт уверяет друга:</a:t>
            </a:r>
            <a:br>
              <a:rPr lang="ru-RU" sz="2800" smtClean="0">
                <a:latin typeface="Monotype Corsiva" pitchFamily="66" charset="0"/>
                <a:cs typeface="Arial" charset="0"/>
              </a:rPr>
            </a:br>
            <a:r>
              <a:rPr lang="ru-RU" sz="2800" smtClean="0">
                <a:latin typeface="Monotype Corsiva" pitchFamily="66" charset="0"/>
                <a:cs typeface="Arial" charset="0"/>
              </a:rPr>
              <a:t>	«</a:t>
            </a:r>
            <a:r>
              <a:rPr lang="ru-RU" sz="2800" b="1" smtClean="0">
                <a:latin typeface="Monotype Corsiva" pitchFamily="66" charset="0"/>
                <a:cs typeface="Arial" charset="0"/>
              </a:rPr>
              <a:t>…Счастлив, кто, ко стихам не чувствуя охоты,</a:t>
            </a:r>
            <a:br>
              <a:rPr lang="ru-RU" sz="2800" b="1" smtClean="0">
                <a:latin typeface="Monotype Corsiva" pitchFamily="66" charset="0"/>
                <a:cs typeface="Arial" charset="0"/>
              </a:rPr>
            </a:br>
            <a:r>
              <a:rPr lang="ru-RU" sz="2800" b="1" smtClean="0">
                <a:latin typeface="Monotype Corsiva" pitchFamily="66" charset="0"/>
                <a:cs typeface="Arial" charset="0"/>
              </a:rPr>
              <a:t>	Проводит тихий век без горя, без заботы...»</a:t>
            </a:r>
            <a:br>
              <a:rPr lang="ru-RU" sz="2800" b="1" smtClean="0">
                <a:latin typeface="Monotype Corsiva" pitchFamily="66" charset="0"/>
                <a:cs typeface="Arial" charset="0"/>
              </a:rPr>
            </a:br>
            <a:endParaRPr lang="ru-RU" sz="2800" b="1" smtClean="0"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>Петербургский период </a:t>
            </a:r>
            <a:br>
              <a:rPr lang="ru-RU" sz="36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(1817-1820)</a:t>
            </a:r>
          </a:p>
        </p:txBody>
      </p:sp>
      <p:sp>
        <p:nvSpPr>
          <p:cNvPr id="12291" name="Содержимое 6"/>
          <p:cNvSpPr>
            <a:spLocks noGrp="1"/>
          </p:cNvSpPr>
          <p:nvPr>
            <p:ph idx="1"/>
          </p:nvPr>
        </p:nvSpPr>
        <p:spPr>
          <a:xfrm>
            <a:off x="250825" y="1484313"/>
            <a:ext cx="8642350" cy="4641850"/>
          </a:xfrm>
        </p:spPr>
        <p:txBody>
          <a:bodyPr/>
          <a:lstStyle/>
          <a:p>
            <a:pPr algn="ctr" eaLnBrk="1" hangingPunct="1"/>
            <a:r>
              <a:rPr lang="ru-RU" sz="2600" smtClean="0">
                <a:latin typeface="Monotype Corsiva" pitchFamily="66" charset="0"/>
                <a:cs typeface="Microsoft Uighur" pitchFamily="2" charset="-78"/>
              </a:rPr>
              <a:t>поэт входит в круг передовой дворянской молодежи, где в дискуссиях рождается программа будущего переустройства России.  </a:t>
            </a:r>
          </a:p>
          <a:p>
            <a:pPr algn="ctr" eaLnBrk="1" hangingPunct="1"/>
            <a:r>
              <a:rPr lang="ru-RU" sz="2600" b="1" i="1" smtClean="0">
                <a:latin typeface="Monotype Corsiva" pitchFamily="66" charset="0"/>
                <a:cs typeface="Microsoft Uighur" pitchFamily="2" charset="-78"/>
              </a:rPr>
              <a:t>Рождаются «Вольность», «Деревня», «К Чаадаеву».</a:t>
            </a:r>
            <a:r>
              <a:rPr lang="ru-RU" sz="2600" smtClean="0">
                <a:latin typeface="Monotype Corsiva" pitchFamily="66" charset="0"/>
                <a:cs typeface="Microsoft Uighur" pitchFamily="2" charset="-78"/>
              </a:rPr>
              <a:t> </a:t>
            </a:r>
          </a:p>
          <a:p>
            <a:pPr algn="ctr" eaLnBrk="1" hangingPunct="1"/>
            <a:r>
              <a:rPr lang="ru-RU" sz="2600" smtClean="0">
                <a:latin typeface="Monotype Corsiva" pitchFamily="66" charset="0"/>
                <a:cs typeface="Microsoft Uighur" pitchFamily="2" charset="-78"/>
              </a:rPr>
              <a:t>Закон, дарованный монархом, а не взятый насильственно, могуч и является одинаковым для всех, включая и самого монарха.</a:t>
            </a:r>
          </a:p>
          <a:p>
            <a:pPr algn="ctr" eaLnBrk="1" hangingPunct="1"/>
            <a:r>
              <a:rPr lang="ru-RU" sz="2600" smtClean="0">
                <a:latin typeface="Monotype Corsiva" pitchFamily="66" charset="0"/>
                <a:cs typeface="Microsoft Uighur" pitchFamily="2" charset="-78"/>
              </a:rPr>
              <a:t>Участие поэта в приближении </a:t>
            </a:r>
            <a:r>
              <a:rPr lang="ru-RU" sz="2600" b="1" i="1" smtClean="0">
                <a:latin typeface="Monotype Corsiva" pitchFamily="66" charset="0"/>
                <a:cs typeface="Microsoft Uighur" pitchFamily="2" charset="-78"/>
              </a:rPr>
              <a:t>“минуты вольности святой” </a:t>
            </a:r>
            <a:r>
              <a:rPr lang="ru-RU" sz="2600" smtClean="0">
                <a:latin typeface="Monotype Corsiva" pitchFamily="66" charset="0"/>
                <a:cs typeface="Microsoft Uighur" pitchFamily="2" charset="-78"/>
              </a:rPr>
              <a:t>дает ему возможность </a:t>
            </a:r>
            <a:r>
              <a:rPr lang="ru-RU" sz="2600" b="1" i="1" smtClean="0">
                <a:latin typeface="Monotype Corsiva" pitchFamily="66" charset="0"/>
                <a:cs typeface="Microsoft Uighur" pitchFamily="2" charset="-78"/>
              </a:rPr>
              <a:t>“воспеть свободу миру, на тронах поразить порок”</a:t>
            </a:r>
            <a:r>
              <a:rPr lang="ru-RU" sz="2600" smtClean="0">
                <a:latin typeface="Monotype Corsiva" pitchFamily="66" charset="0"/>
                <a:cs typeface="Microsoft Uighur" pitchFamily="2" charset="-78"/>
              </a:rPr>
              <a:t> и, в то же время, преподнести </a:t>
            </a:r>
            <a:r>
              <a:rPr lang="ru-RU" sz="2600" b="1" i="1" smtClean="0">
                <a:latin typeface="Monotype Corsiva" pitchFamily="66" charset="0"/>
                <a:cs typeface="Microsoft Uighur" pitchFamily="2" charset="-78"/>
              </a:rPr>
              <a:t>“урок царям”, </a:t>
            </a:r>
            <a:r>
              <a:rPr lang="ru-RU" sz="2600" smtClean="0">
                <a:latin typeface="Monotype Corsiva" pitchFamily="66" charset="0"/>
                <a:cs typeface="Microsoft Uighur" pitchFamily="2" charset="-78"/>
              </a:rPr>
              <a:t>указать им путь к </a:t>
            </a:r>
            <a:r>
              <a:rPr lang="ru-RU" sz="2600" b="1" i="1" smtClean="0">
                <a:latin typeface="Monotype Corsiva" pitchFamily="66" charset="0"/>
                <a:cs typeface="Microsoft Uighur" pitchFamily="2" charset="-78"/>
              </a:rPr>
              <a:t>“народов вольности и покою”.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  <a:latin typeface="+mn-lt"/>
              </a:rPr>
              <a:t>“Деревня” (1819)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Monotype Corsiva" pitchFamily="66" charset="0"/>
              </a:rPr>
              <a:t>Стихотворение сочетает в себе и концепцию творчества: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i="1" smtClean="0">
                <a:latin typeface="Monotype Corsiva" pitchFamily="66" charset="0"/>
              </a:rPr>
              <a:t>“..Учуся в истине блаженство находить,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i="1" smtClean="0">
                <a:latin typeface="Monotype Corsiva" pitchFamily="66" charset="0"/>
              </a:rPr>
              <a:t>свободною душой закон боготворить,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i="1" smtClean="0">
                <a:latin typeface="Monotype Corsiva" pitchFamily="66" charset="0"/>
              </a:rPr>
              <a:t>роптанью не внимать толпы непросвещенной..”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Monotype Corsiva" pitchFamily="66" charset="0"/>
              </a:rPr>
              <a:t>постепенно показывая поэзию как творческий труд: 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2124075" y="3789363"/>
            <a:ext cx="5616575" cy="2246312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    ..</a:t>
            </a:r>
            <a:r>
              <a:rPr lang="ru-RU" sz="2800" b="1">
                <a:latin typeface="Monotype Corsiva" pitchFamily="66" charset="0"/>
              </a:rPr>
              <a:t>Оракулы веков, здесь вопрошаю вас! </a:t>
            </a:r>
            <a:br>
              <a:rPr lang="ru-RU" sz="2800" b="1">
                <a:latin typeface="Monotype Corsiva" pitchFamily="66" charset="0"/>
              </a:rPr>
            </a:br>
            <a:r>
              <a:rPr lang="ru-RU" sz="2800" b="1">
                <a:latin typeface="Monotype Corsiva" pitchFamily="66" charset="0"/>
              </a:rPr>
              <a:t>    В уединенье величавом </a:t>
            </a:r>
            <a:br>
              <a:rPr lang="ru-RU" sz="2800" b="1">
                <a:latin typeface="Monotype Corsiva" pitchFamily="66" charset="0"/>
              </a:rPr>
            </a:br>
            <a:r>
              <a:rPr lang="ru-RU" sz="2800" b="1">
                <a:latin typeface="Monotype Corsiva" pitchFamily="66" charset="0"/>
              </a:rPr>
              <a:t>    Слышнее ваш отрадный глас. </a:t>
            </a:r>
            <a:br>
              <a:rPr lang="ru-RU" sz="2800" b="1">
                <a:latin typeface="Monotype Corsiva" pitchFamily="66" charset="0"/>
              </a:rPr>
            </a:br>
            <a:r>
              <a:rPr lang="ru-RU" sz="2800" b="1">
                <a:latin typeface="Monotype Corsiva" pitchFamily="66" charset="0"/>
              </a:rPr>
              <a:t>    Он гонит лени сон угрюмый, </a:t>
            </a:r>
            <a:br>
              <a:rPr lang="ru-RU" sz="2800" b="1">
                <a:latin typeface="Monotype Corsiva" pitchFamily="66" charset="0"/>
              </a:rPr>
            </a:br>
            <a:r>
              <a:rPr lang="ru-RU" sz="2800" b="1">
                <a:latin typeface="Monotype Corsiva" pitchFamily="66" charset="0"/>
              </a:rPr>
              <a:t>    К трудам рождает жар во мне...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4859338" y="3429000"/>
            <a:ext cx="236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Monotype Corsiva" pitchFamily="66" charset="0"/>
              </a:rPr>
              <a:t> 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84213" y="1268413"/>
            <a:ext cx="7632700" cy="48577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/>
              <a:t>	</a:t>
            </a:r>
            <a:r>
              <a:rPr lang="ru-RU" sz="3600" smtClean="0">
                <a:latin typeface="Monotype Corsiva" pitchFamily="66" charset="0"/>
              </a:rPr>
              <a:t>Пушкин по-прежнему вменяет поэту в обязанность </a:t>
            </a:r>
            <a:r>
              <a:rPr lang="ru-RU" sz="3600" b="1" i="1" smtClean="0">
                <a:latin typeface="Monotype Corsiva" pitchFamily="66" charset="0"/>
              </a:rPr>
              <a:t>“сердца тревожить” </a:t>
            </a:r>
            <a:r>
              <a:rPr lang="ru-RU" sz="3600" smtClean="0">
                <a:latin typeface="Monotype Corsiva" pitchFamily="66" charset="0"/>
              </a:rPr>
              <a:t>и лишь сожалеет о том, что </a:t>
            </a:r>
            <a:r>
              <a:rPr lang="ru-RU" sz="3600" b="1" i="1" smtClean="0">
                <a:latin typeface="Monotype Corsiva" pitchFamily="66" charset="0"/>
              </a:rPr>
              <a:t>“витийственный грозный дар”</a:t>
            </a:r>
            <a:r>
              <a:rPr lang="ru-RU" sz="3600" b="1" smtClean="0">
                <a:latin typeface="Monotype Corsiva" pitchFamily="66" charset="0"/>
              </a:rPr>
              <a:t> </a:t>
            </a:r>
            <a:r>
              <a:rPr lang="ru-RU" sz="3600" smtClean="0">
                <a:latin typeface="Monotype Corsiva" pitchFamily="66" charset="0"/>
              </a:rPr>
              <a:t>дан ему в недостаточной степени, чтобы описать весь ужас взаимоотношений   </a:t>
            </a:r>
            <a:r>
              <a:rPr lang="ru-RU" sz="3600" b="1" i="1" smtClean="0">
                <a:latin typeface="Monotype Corsiva" pitchFamily="66" charset="0"/>
              </a:rPr>
              <a:t>“барства дикого” и “рабства тощего”. </a:t>
            </a:r>
          </a:p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pPr>
              <a:defRPr/>
            </a:pPr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>Южная ссылка</a:t>
            </a:r>
            <a:br>
              <a:rPr lang="ru-RU" sz="36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(1820-1824)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r>
              <a:rPr lang="ru-RU" sz="2800" smtClean="0">
                <a:latin typeface="Monotype Corsiva" pitchFamily="66" charset="0"/>
              </a:rPr>
              <a:t>Обращение к романтизму, появляется </a:t>
            </a:r>
            <a:r>
              <a:rPr lang="ru-RU" sz="2800" b="1" smtClean="0">
                <a:latin typeface="Monotype Corsiva" pitchFamily="66" charset="0"/>
              </a:rPr>
              <a:t>мотив бегства от людской толпы, от оков света, сплетен, предрассудков, суетных желаний и “порочных убеждений”: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750" y="3213100"/>
            <a:ext cx="8135938" cy="2357438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b="1" dirty="0">
                <a:latin typeface="Monotype Corsiva" pitchFamily="66" charset="0"/>
                <a:cs typeface="Arial" pitchFamily="34" charset="0"/>
              </a:rPr>
              <a:t> ..</a:t>
            </a:r>
            <a:r>
              <a:rPr lang="ru-RU" sz="3200" b="1" dirty="0">
                <a:latin typeface="Monotype Corsiva" pitchFamily="66" charset="0"/>
                <a:cs typeface="+mn-cs"/>
              </a:rPr>
              <a:t>Лети, корабль, неси меня к  пределам дальним 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По грозной прихоти обманчивых морей. 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Но только не к брегам печальным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Туманной родины моей…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760</Words>
  <Application>Microsoft Office PowerPoint</Application>
  <PresentationFormat>Экран (4:3)</PresentationFormat>
  <Paragraphs>142</Paragraphs>
  <Slides>32</Slides>
  <Notes>0</Notes>
  <HiddenSlides>2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Times New Roman</vt:lpstr>
      <vt:lpstr>Calibri</vt:lpstr>
      <vt:lpstr>Monotype Corsiva</vt:lpstr>
      <vt:lpstr>Microsoft Uighur</vt:lpstr>
      <vt:lpstr>Тема Office</vt:lpstr>
      <vt:lpstr>Слайд 1</vt:lpstr>
      <vt:lpstr>"Благословен же будь отныне судьбою вверенный мне дар..." </vt:lpstr>
      <vt:lpstr>Лицейский период</vt:lpstr>
      <vt:lpstr>Слайд 4</vt:lpstr>
      <vt:lpstr>"К другу-стихотворцу" 1814г. </vt:lpstr>
      <vt:lpstr> Петербургский период   (1817-1820)</vt:lpstr>
      <vt:lpstr>“Деревня” (1819)</vt:lpstr>
      <vt:lpstr>Слайд 8</vt:lpstr>
      <vt:lpstr>Южная ссылка (1820-1824)</vt:lpstr>
      <vt:lpstr>Слайд 10</vt:lpstr>
      <vt:lpstr>Слайд 11</vt:lpstr>
      <vt:lpstr>”Разговор книгопродавца с поэтом  “ (1824)</vt:lpstr>
      <vt:lpstr>Слайд 13</vt:lpstr>
      <vt:lpstr>Михайловское  (1824-1826)</vt:lpstr>
      <vt:lpstr>«Арион» (1827) </vt:lpstr>
      <vt:lpstr>«Поэт» (1827)</vt:lpstr>
      <vt:lpstr>Слайд 17</vt:lpstr>
      <vt:lpstr>“Пророк” (1826). </vt:lpstr>
      <vt:lpstr>Подумайте над вопросами</vt:lpstr>
      <vt:lpstr>Слайд 20</vt:lpstr>
      <vt:lpstr>Слайд 21</vt:lpstr>
      <vt:lpstr>«Поэт и толпа»  (1828)</vt:lpstr>
      <vt:lpstr>«Эхо» (1831)</vt:lpstr>
      <vt:lpstr>«Не дорого ценю я громкие права.... » (Из Пиндемонти) (1836)</vt:lpstr>
      <vt:lpstr>«Поэту» (1830)</vt:lpstr>
      <vt:lpstr>“Я памятник себе воздвиг нерукотворный” (1836)</vt:lpstr>
      <vt:lpstr>Подведем итоги</vt:lpstr>
      <vt:lpstr>Развитие темы творчества на протяжении всего творческого пути А.С.Пушкина.</vt:lpstr>
      <vt:lpstr>Домашнее задание</vt:lpstr>
      <vt:lpstr>Источники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Olga</cp:lastModifiedBy>
  <cp:revision>85</cp:revision>
  <dcterms:created xsi:type="dcterms:W3CDTF">2013-08-20T23:50:31Z</dcterms:created>
  <dcterms:modified xsi:type="dcterms:W3CDTF">2014-02-27T14:39:26Z</dcterms:modified>
</cp:coreProperties>
</file>