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75" r:id="rId13"/>
    <p:sldId id="266" r:id="rId14"/>
    <p:sldId id="267" r:id="rId15"/>
    <p:sldId id="276" r:id="rId16"/>
    <p:sldId id="268" r:id="rId17"/>
    <p:sldId id="269" r:id="rId18"/>
    <p:sldId id="277" r:id="rId19"/>
    <p:sldId id="270" r:id="rId20"/>
    <p:sldId id="271" r:id="rId21"/>
    <p:sldId id="278" r:id="rId22"/>
    <p:sldId id="272" r:id="rId23"/>
    <p:sldId id="279" r:id="rId24"/>
    <p:sldId id="280" r:id="rId25"/>
    <p:sldId id="27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D52A92-D9EC-4423-BDDE-ED58ED96B838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B16906-E5C8-41B0-A0CC-DA3694C9B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52A92-D9EC-4423-BDDE-ED58ED96B838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16906-E5C8-41B0-A0CC-DA3694C9B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52A92-D9EC-4423-BDDE-ED58ED96B838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16906-E5C8-41B0-A0CC-DA3694C9B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52A92-D9EC-4423-BDDE-ED58ED96B838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16906-E5C8-41B0-A0CC-DA3694C9BA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52A92-D9EC-4423-BDDE-ED58ED96B838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16906-E5C8-41B0-A0CC-DA3694C9BA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52A92-D9EC-4423-BDDE-ED58ED96B838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16906-E5C8-41B0-A0CC-DA3694C9BA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52A92-D9EC-4423-BDDE-ED58ED96B838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16906-E5C8-41B0-A0CC-DA3694C9B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52A92-D9EC-4423-BDDE-ED58ED96B838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16906-E5C8-41B0-A0CC-DA3694C9BA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D52A92-D9EC-4423-BDDE-ED58ED96B838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16906-E5C8-41B0-A0CC-DA3694C9B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0D52A92-D9EC-4423-BDDE-ED58ED96B838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16906-E5C8-41B0-A0CC-DA3694C9B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D52A92-D9EC-4423-BDDE-ED58ED96B838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B16906-E5C8-41B0-A0CC-DA3694C9BA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0D52A92-D9EC-4423-BDDE-ED58ED96B838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3B16906-E5C8-41B0-A0CC-DA3694C9B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ircl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dido1793.do.am/_fr/0/5972804.gi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12&amp;ed=1&amp;text=%D0%9C%D0%B5%D1%82%D0%B0%D0%BB%D0%BB%D0%B8%D1%87%D0%B5%D1%81%D0%BA%D0%B0%D1%8F%20%D1%81%D0%B2%D1%8F%D0%B7%D1%8C&amp;spsite=fake-000-53822.ru&amp;img_url=ingenrw.narod.ru/Ris/ind01_b.gif&amp;rpt=simag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215362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Положение металлов в Периодической системе химических элементов Д.И.Менделеева. Физические свойства металлов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Выполнила: </a:t>
            </a:r>
            <a:r>
              <a:rPr lang="ru-RU" dirty="0" err="1" smtClean="0"/>
              <a:t>Дударева</a:t>
            </a:r>
            <a:r>
              <a:rPr lang="ru-RU" dirty="0" smtClean="0"/>
              <a:t> Т.Н. учитель химии</a:t>
            </a:r>
          </a:p>
          <a:p>
            <a:r>
              <a:rPr lang="ru-RU" dirty="0" smtClean="0"/>
              <a:t>МКОУ </a:t>
            </a:r>
            <a:r>
              <a:rPr lang="ru-RU" dirty="0" smtClean="0"/>
              <a:t>Дзержинская СОШ</a:t>
            </a:r>
          </a:p>
          <a:p>
            <a:r>
              <a:rPr lang="ru-RU" dirty="0" smtClean="0"/>
              <a:t>Каширского района.</a:t>
            </a: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Химия 0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1481138"/>
            <a:ext cx="6858048" cy="45259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Физические свойства металлов.</a:t>
            </a:r>
            <a:endParaRPr lang="ru-RU" sz="36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Общие физические свойства металлов определяются металлической связью и металлической кристаллической решеткой.</a:t>
            </a:r>
          </a:p>
          <a:p>
            <a:r>
              <a:rPr lang="ru-RU" dirty="0" smtClean="0"/>
              <a:t>Все металлы при обычных условиях являются твердыми веществами, кроме ртути.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c.rkc-74.ru/catalog/res/0ab60b43-4185-11db-b0de-0800200c9a66/view/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2" y="1481138"/>
            <a:ext cx="6034616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Результат отражения световых лучей. Они характерны для компактного состояния металла и гладкой его поверхности. В мелко раздробленном состоянии металлы теряют блеск, приобретая черную или серую окраску, и только алюминий и магний сохраняют блеск в порошкообразном состоянии.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1.Металлический блеск и непрозрачность.</a:t>
            </a:r>
            <a:endParaRPr lang="ru-RU" sz="28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Электропроводность металлов обусловлена наличием в металлической кристаллической решетке свободных электронов. С повышением температуры </a:t>
            </a:r>
            <a:r>
              <a:rPr lang="ru-RU" dirty="0" err="1" smtClean="0"/>
              <a:t>э.п</a:t>
            </a:r>
            <a:r>
              <a:rPr lang="ru-RU" dirty="0" smtClean="0"/>
              <a:t>. металлов понижается, так как колебания ионов в узлах  решетки усиливается, что затрудняет направленное движение электронов. При понижении температуры </a:t>
            </a:r>
            <a:r>
              <a:rPr lang="ru-RU" dirty="0" err="1" smtClean="0"/>
              <a:t>э.п</a:t>
            </a:r>
            <a:r>
              <a:rPr lang="ru-RU" dirty="0" smtClean="0"/>
              <a:t>. металлов растет. Около абсолютного нуля у многих металлов наблюдается сверхпроводимость.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2. Электропроводность и теплопроводность.</a:t>
            </a:r>
            <a:endParaRPr lang="ru-RU" sz="36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Т.Н\CAKXDH3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643050"/>
            <a:ext cx="5357850" cy="400052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Hg  </a:t>
            </a:r>
            <a:r>
              <a:rPr lang="en-US" sz="3600" dirty="0" err="1" smtClean="0"/>
              <a:t>Pb</a:t>
            </a:r>
            <a:r>
              <a:rPr lang="en-US" sz="3600" dirty="0" smtClean="0"/>
              <a:t>  Fe  Zn  Mg  AI  Au  Cu  Ag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ru-RU" sz="2400" dirty="0" smtClean="0"/>
              <a:t>В этом ряду электропроводность и теплопроводность металлов увеличивается.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 металл плавится при температуре ниже 1000 С его называют легкоплавким, если выше – тугоплавким. </a:t>
            </a:r>
            <a:endParaRPr lang="en-US" dirty="0" smtClean="0"/>
          </a:p>
          <a:p>
            <a:r>
              <a:rPr lang="ru-RU" dirty="0" smtClean="0"/>
              <a:t>Самый легкоплавкий металл – ртуть, </a:t>
            </a:r>
            <a:r>
              <a:rPr lang="en-US" dirty="0" smtClean="0"/>
              <a:t>t =-39C,</a:t>
            </a:r>
            <a:r>
              <a:rPr lang="ru-RU" dirty="0" smtClean="0"/>
              <a:t> </a:t>
            </a:r>
            <a:r>
              <a:rPr lang="ru-RU" dirty="0" err="1" smtClean="0"/>
              <a:t>галий</a:t>
            </a:r>
            <a:r>
              <a:rPr lang="ru-RU" dirty="0" smtClean="0"/>
              <a:t> плавится при температуре 29,8 С, цезий при температуре 29С.</a:t>
            </a:r>
          </a:p>
          <a:p>
            <a:r>
              <a:rPr lang="ru-RU" dirty="0" smtClean="0"/>
              <a:t>Самый тугоплавкий вольфрам </a:t>
            </a:r>
            <a:r>
              <a:rPr lang="en-US" dirty="0" smtClean="0"/>
              <a:t>t=3390C.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3. Температура плавления</a:t>
            </a:r>
            <a:endParaRPr lang="ru-RU" sz="36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Вольфрам</a:t>
            </a:r>
            <a:endParaRPr lang="ru-RU" dirty="0"/>
          </a:p>
        </p:txBody>
      </p:sp>
      <p:pic>
        <p:nvPicPr>
          <p:cNvPr id="2050" name="Picture 2" descr="C:\Documents and Settings\Admin\Рабочий стол\Т.Н\CACZHBQ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500174"/>
            <a:ext cx="4786346" cy="452596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Самые мягкие металлы щелочные и свинец. Они режутся ножом. Причем сверху вниз по периодической системе мягкость щелочных металлов увеличивается.</a:t>
            </a:r>
          </a:p>
          <a:p>
            <a:r>
              <a:rPr lang="ru-RU" dirty="0" smtClean="0"/>
              <a:t>Самый твердый металл – хром( царапает стекло)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5</a:t>
            </a:r>
            <a:r>
              <a:rPr lang="ru-RU" sz="3600" dirty="0" smtClean="0"/>
              <a:t>. Твёрдость.</a:t>
            </a:r>
            <a:endParaRPr lang="ru-RU" sz="36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Рассмотреть положение металлов в Периодической системе химических элементов Д.И.Менделеева, особенности строения их атомов.</a:t>
            </a:r>
          </a:p>
          <a:p>
            <a:r>
              <a:rPr lang="ru-RU" dirty="0" smtClean="0"/>
              <a:t>Повторить и обобщить сведения о металлической химической связи и кристаллической решетке.</a:t>
            </a:r>
          </a:p>
          <a:p>
            <a:r>
              <a:rPr lang="ru-RU" dirty="0" smtClean="0"/>
              <a:t>Изучить общие физические свойства металлов.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 плотности металлы делятся на легкие и тяжелые. Если плотность металла меньше 5 г/см, его называют легким, а если больше – тяжелым.</a:t>
            </a:r>
          </a:p>
          <a:p>
            <a:r>
              <a:rPr lang="ru-RU" sz="2400" dirty="0" smtClean="0"/>
              <a:t>Самый легкий металл – литий, его плотность составляет 0,53 г/см, т.е. этот металл в два раза легче воды.</a:t>
            </a:r>
          </a:p>
          <a:p>
            <a:r>
              <a:rPr lang="ru-RU" sz="2400" dirty="0" smtClean="0"/>
              <a:t>Самый тяжелый металл – осмий, его плотность равна  22,6 г/см. ( если обычную бутылку заполнить порошком осмия, то она будет тяжелее ведра с водой)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6. Плотность металлов.</a:t>
            </a:r>
            <a:endParaRPr lang="ru-RU" sz="36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Самый легкий и самый тяжелый металл</a:t>
            </a:r>
            <a:endParaRPr lang="ru-RU" sz="3200" dirty="0"/>
          </a:p>
        </p:txBody>
      </p:sp>
      <p:pic>
        <p:nvPicPr>
          <p:cNvPr id="3074" name="Picture 2" descr="C:\Documents and Settings\Admin\Рабочий стол\Т.Н\CAG3432P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714488"/>
            <a:ext cx="5643602" cy="392908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механическом воздействии на кристалл металла происходит смещение слоев атомов, но благодаря свободному перемещению электронов по всему кристаллу разрыв связей не происходит.</a:t>
            </a:r>
          </a:p>
          <a:p>
            <a:r>
              <a:rPr lang="ru-RU" dirty="0" smtClean="0"/>
              <a:t>Высокой пластичностью обладает золото, серебро, медь, олово, железо, </a:t>
            </a:r>
            <a:r>
              <a:rPr lang="ru-RU" dirty="0" err="1" smtClean="0"/>
              <a:t>алюминий.Золото</a:t>
            </a:r>
            <a:r>
              <a:rPr lang="ru-RU" dirty="0" smtClean="0"/>
              <a:t> прокатывают в листы толщиной 0,003 мм, которые используют для позолоты различных предметов.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7. Ковкость и пластичность.</a:t>
            </a:r>
            <a:endParaRPr lang="ru-RU" sz="36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\Рабочий стол\Т.Н\CACT2VW9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857364"/>
            <a:ext cx="3000396" cy="3143272"/>
          </a:xfrm>
          <a:prstGeom prst="rect">
            <a:avLst/>
          </a:prstGeom>
          <a:noFill/>
        </p:spPr>
      </p:pic>
      <p:pic>
        <p:nvPicPr>
          <p:cNvPr id="4099" name="Picture 3" descr="C:\Documents and Settings\Admin\Рабочий стол\Т.Н\CAQTSH8P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5031" y="1444625"/>
            <a:ext cx="3941763" cy="39417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Admin\Рабочий стол\Т.Н\CAZEWFZ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714488"/>
            <a:ext cx="6072230" cy="435771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Черные и цветные металлы.</a:t>
            </a:r>
            <a:endParaRPr lang="ru-RU" sz="36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Железо и его сплавы относят к черным, остальные к цветным.</a:t>
            </a:r>
            <a:endParaRPr lang="ru-RU" dirty="0"/>
          </a:p>
        </p:txBody>
      </p:sp>
      <p:pic>
        <p:nvPicPr>
          <p:cNvPr id="5124" name="Picture 4" descr="C:\Documents and Settings\Admin\Рабочий стол\Т.Н\CAU5VUR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571612"/>
            <a:ext cx="3500462" cy="364333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</a:t>
            </a:r>
            <a:r>
              <a:rPr lang="ru-RU" dirty="0" smtClean="0"/>
              <a:t>Перечислить щелочные металлы и составить их электронные формулы.</a:t>
            </a:r>
          </a:p>
          <a:p>
            <a:pPr>
              <a:buNone/>
            </a:pPr>
            <a:r>
              <a:rPr lang="en-US" dirty="0" smtClean="0"/>
              <a:t>2.</a:t>
            </a:r>
            <a:r>
              <a:rPr lang="ru-RU" dirty="0" smtClean="0"/>
              <a:t> Почему щелочные металлы проявляют сильные  восстановительные свойства?</a:t>
            </a:r>
          </a:p>
          <a:p>
            <a:pPr>
              <a:buNone/>
            </a:pPr>
            <a:r>
              <a:rPr lang="ru-RU" dirty="0" smtClean="0"/>
              <a:t>3. Как изменяются восстановительные свойства щелочных металлов и почему?</a:t>
            </a:r>
          </a:p>
          <a:p>
            <a:pPr>
              <a:buNone/>
            </a:pPr>
            <a:r>
              <a:rPr lang="ru-RU" dirty="0" smtClean="0"/>
              <a:t>4. Какие элементы следуют в периодах вслед за щелочными металлами? Как изменяются свойства этих элементов? Назовите самый сильный и самый слабый восстановитель в этой группе.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Повторение и обобщение пройденного материала.</a:t>
            </a: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5. Почему бериллий обладает </a:t>
            </a:r>
            <a:r>
              <a:rPr lang="ru-RU" dirty="0" err="1" smtClean="0"/>
              <a:t>амфотерными</a:t>
            </a:r>
            <a:r>
              <a:rPr lang="ru-RU" dirty="0" smtClean="0"/>
              <a:t> свойствами?</a:t>
            </a:r>
          </a:p>
          <a:p>
            <a:pPr>
              <a:buNone/>
            </a:pPr>
            <a:r>
              <a:rPr lang="en-US" dirty="0" smtClean="0"/>
              <a:t>6</a:t>
            </a:r>
            <a:r>
              <a:rPr lang="ru-RU" dirty="0" smtClean="0"/>
              <a:t>. К металлам относят также элементы главной подгруппы 3 группы( кроме бора). Почему бор не относят к металлам?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None/>
            </a:pPr>
            <a:r>
              <a:rPr lang="ru-RU" dirty="0" smtClean="0"/>
              <a:t>1. Небольшое число электронов на последнем энергетическом уровне ( 1-3)</a:t>
            </a:r>
          </a:p>
          <a:p>
            <a:pPr marL="624078" indent="-514350">
              <a:buNone/>
            </a:pPr>
            <a:r>
              <a:rPr lang="ru-RU" dirty="0" smtClean="0"/>
              <a:t>2. Относительно большой атомный радиус ( так как металлы расположены в начале периодов)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Основные особенности строения атомов металлов.</a:t>
            </a:r>
            <a:endParaRPr lang="ru-RU" sz="24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Из этих двух особенностей металлов вытекает их основное свойство – сильная восстановительная способность, способность отдавать внешние электроны переходя при этом в положительно заряженные ионы.</a:t>
            </a:r>
          </a:p>
          <a:p>
            <a:pPr>
              <a:buNone/>
            </a:pPr>
            <a:r>
              <a:rPr lang="ru-RU" sz="2400" dirty="0" smtClean="0"/>
              <a:t>Атомы металлов не могут принимать электроны и быть окислителями, низшая степень окисления всех металлов нулевая - </a:t>
            </a:r>
            <a:r>
              <a:rPr lang="ru-RU" sz="2400" dirty="0" err="1" smtClean="0"/>
              <a:t>Ме</a:t>
            </a:r>
            <a:endParaRPr lang="ru-RU" sz="2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Правило диагонали</a:t>
            </a:r>
            <a:endParaRPr lang="ru-RU" sz="3600" dirty="0"/>
          </a:p>
        </p:txBody>
      </p:sp>
      <p:pic>
        <p:nvPicPr>
          <p:cNvPr id="8" name="i-main-pic" descr="Картинка 9 из 1166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428736"/>
            <a:ext cx="628654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2857488" y="2571744"/>
            <a:ext cx="1857388" cy="1714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Особенности кристаллической металлической решетки и металлической связи.</a:t>
            </a:r>
            <a:endParaRPr lang="ru-RU" sz="2800" dirty="0"/>
          </a:p>
        </p:txBody>
      </p:sp>
      <p:pic>
        <p:nvPicPr>
          <p:cNvPr id="4" name="Содержимое 3" descr="http://im0-tub.yandex.net/i?id=240176&amp;tov=0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1643050"/>
            <a:ext cx="414340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Катионы и атомы постоянно переходят друг в друга, благодаря свободному перемещению электронов. Эти процессы происходят непрерывно.</a:t>
            </a:r>
          </a:p>
          <a:p>
            <a:pPr>
              <a:buNone/>
            </a:pPr>
            <a:r>
              <a:rPr lang="ru-RU" dirty="0" smtClean="0"/>
              <a:t>Вывод: Металлическая связь- это связь, которая возникает в кристаллах в результате электростатического взаимодействия положительно заряженных ионов металла и отрицательно заряженных свободных электронов.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210</TotalTime>
  <Words>684</Words>
  <Application>Microsoft Office PowerPoint</Application>
  <PresentationFormat>Экран (4:3)</PresentationFormat>
  <Paragraphs>53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Открытая</vt:lpstr>
      <vt:lpstr>Положение металлов в Периодической системе химических элементов Д.И.Менделеева. Физические свойства металлов.</vt:lpstr>
      <vt:lpstr>Цели урока:</vt:lpstr>
      <vt:lpstr>Повторение и обобщение пройденного материала.</vt:lpstr>
      <vt:lpstr>Презентация PowerPoint</vt:lpstr>
      <vt:lpstr>Основные особенности строения атомов металлов.</vt:lpstr>
      <vt:lpstr>Презентация PowerPoint</vt:lpstr>
      <vt:lpstr>Правило диагонали</vt:lpstr>
      <vt:lpstr>Особенности кристаллической металлической решетки и металлической связи.</vt:lpstr>
      <vt:lpstr>Презентация PowerPoint</vt:lpstr>
      <vt:lpstr>Физические свойства металлов.</vt:lpstr>
      <vt:lpstr>Презентация PowerPoint</vt:lpstr>
      <vt:lpstr>Презентация PowerPoint</vt:lpstr>
      <vt:lpstr>1.Металлический блеск и непрозрачность.</vt:lpstr>
      <vt:lpstr>2. Электропроводность и теплопроводность.</vt:lpstr>
      <vt:lpstr>Презентация PowerPoint</vt:lpstr>
      <vt:lpstr>Презентация PowerPoint</vt:lpstr>
      <vt:lpstr>3. Температура плавления</vt:lpstr>
      <vt:lpstr>Вольфрам</vt:lpstr>
      <vt:lpstr>5. Твёрдость.</vt:lpstr>
      <vt:lpstr>6. Плотность металлов.</vt:lpstr>
      <vt:lpstr>Самый легкий и самый тяжелый металл</vt:lpstr>
      <vt:lpstr>7. Ковкость и пластичность.</vt:lpstr>
      <vt:lpstr>Презентация PowerPoint</vt:lpstr>
      <vt:lpstr>Презентация PowerPoint</vt:lpstr>
      <vt:lpstr>Черные и цветные металлы.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Положение металлов в Периодической системе химических элементов Д.И.Менделеева. Физические свойства металлов.</dc:title>
  <dc:creator>Admin</dc:creator>
  <cp:lastModifiedBy>юля</cp:lastModifiedBy>
  <cp:revision>24</cp:revision>
  <dcterms:created xsi:type="dcterms:W3CDTF">2009-11-11T13:53:50Z</dcterms:created>
  <dcterms:modified xsi:type="dcterms:W3CDTF">2015-02-24T10:54:40Z</dcterms:modified>
</cp:coreProperties>
</file>