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5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2D84-4018-4D29-873F-A159AC7DBB7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D92D-D9BF-4813-8CC8-0A3884A14C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D92D-D9BF-4813-8CC8-0A3884A14CC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D0DD-2260-4E82-8286-AEEFCA65BE5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B139-90C2-4E9C-A2AC-CEADEEB5B6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4&amp;text=%D0%BF%D1%83%D1%88%D0%BA%D0%B8%D0%BD&amp;fp=4&amp;pos=128&amp;uinfo=ww-1899-wh-963-fw-1674-fh-598-pd-1&amp;rpt=simage&amp;img_url=http%3A%2F%2Fwap.mplaza.ru%2Fparser%2Fimages%2Fcd77f56e94f356230c265e894a9104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4&amp;text=%D0%BA%D0%B0%D0%BF%D0%B8%D1%82%D0%B0%D0%BD%D1%81%D0%BA%D0%B0%D1%8F%20%D0%B4%D0%BE%D1%87%D0%BA%D0%B0%20%D0%B8%D0%BB%D0%BB%D1%8E%D1%81%D1%82%D1%80%D0%B0%D1%86%D0%B8%D0%B8&amp;fp=4&amp;pos=135&amp;uinfo=ww-1899-wh-963-fw-1674-fh-598-pd-1&amp;rpt=simage&amp;img_url=http%3A%2F%2Ffiles.school-collection.edu.ru%2Fdlrstore%2Fe0dd5d85-63b5-48a2-af85-a79a7a7fd8d4%2F%5BLI8RK_4-02%5D_%5BIL_02%5D-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9%20%D0%BF%D0%BE%20%D0%BB%D0%B8%D1%82%D0%B5%D1%80%D0%B0%D1%82%D1%83%D1%80%D0%B5&amp;fp=6&amp;pos=202&amp;uinfo=ww-1899-wh-963-fw-1674-fh-598-pd-1&amp;rpt=simage&amp;img_url=http%3A%2F%2Fya-umni4ka.ru%2Fwp-content%2Fuploads%2F2012%2F01%2F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pic>
        <p:nvPicPr>
          <p:cNvPr id="1028" name="Picture 4" descr="http://ds225.centerstart.ru/sites/ds225.centerstart.ru/files/30b9fab22ca0bb297718f6ace4cc9641e755d813.preview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92080" y="620688"/>
            <a:ext cx="3506257" cy="423483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1216497"/>
            <a:ext cx="49685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«Повесть  А.С. Пушкина «Капитанская дочка». Истоки формирования личности  Петра Гринёва.</a:t>
            </a:r>
            <a:endParaRPr kumimoji="0" lang="ru-RU" sz="5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74638"/>
            <a:ext cx="885698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Этапы духовного формирования личности Гринёва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Gabriola" pitchFamily="82" charset="0"/>
              </a:rPr>
              <a:t>I</a:t>
            </a:r>
            <a:r>
              <a:rPr lang="ru-RU" b="1" dirty="0" smtClean="0">
                <a:latin typeface="Gabriola" pitchFamily="82" charset="0"/>
              </a:rPr>
              <a:t> этап. Родительский дом.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16388" name="Picture 4" descr="http://files.school-collection.edu.ru/dlrstore/e0dd5d85-63b5-48a2-af85-a79a7a7fd8d4/%5bLI8RK_4-02%5d_%5bIL_02%5d-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3686175" cy="5143501"/>
          </a:xfrm>
          <a:prstGeom prst="rect">
            <a:avLst/>
          </a:prstGeom>
          <a:noFill/>
        </p:spPr>
      </p:pic>
      <p:pic>
        <p:nvPicPr>
          <p:cNvPr id="15" name="Picture 5" descr="Гринев"/>
          <p:cNvPicPr>
            <a:picLocks noChangeAspect="1" noChangeArrowheads="1"/>
          </p:cNvPicPr>
          <p:nvPr/>
        </p:nvPicPr>
        <p:blipFill>
          <a:blip r:embed="rId6" cstate="print"/>
          <a:srcRect r="33830"/>
          <a:stretch>
            <a:fillRect/>
          </a:stretch>
        </p:blipFill>
        <p:spPr bwMode="auto">
          <a:xfrm>
            <a:off x="4499992" y="1628800"/>
            <a:ext cx="3495873" cy="42354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79712" y="332656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Кластер («гроздь») 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это выделение смысловых единиц текста и графическое оформление их в определенном порядке, т. е. рисуночная модель. Рисунок в чем-то напоминает модель солнечной системы: звезда, планеты, спутники. В центре находится «звезда» — это тема занятия, вокруг нее — «планеты» (крупные смысловые единицы). У каждой «планеты» есть свои «спутники», у «спутников» — свои.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3555" name="Picture 3" descr="http://openclipart.org/image/800px/svg_to_png/7521/johnny_automatic_grape_clu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1397406" cy="1944216"/>
          </a:xfrm>
          <a:prstGeom prst="rect">
            <a:avLst/>
          </a:prstGeom>
          <a:noFill/>
        </p:spPr>
      </p:pic>
      <p:pic>
        <p:nvPicPr>
          <p:cNvPr id="23557" name="Picture 5" descr="http://m.satsis.info/uploads/forum/posts/2012-03/1332260272_www.satsis.info_cosmos.jpg"/>
          <p:cNvPicPr>
            <a:picLocks noChangeAspect="1" noChangeArrowheads="1"/>
          </p:cNvPicPr>
          <p:nvPr/>
        </p:nvPicPr>
        <p:blipFill>
          <a:blip r:embed="rId5" cstate="print"/>
          <a:srcRect b="2561"/>
          <a:stretch>
            <a:fillRect/>
          </a:stretch>
        </p:blipFill>
        <p:spPr bwMode="auto">
          <a:xfrm>
            <a:off x="323528" y="2996952"/>
            <a:ext cx="3153103" cy="2304256"/>
          </a:xfrm>
          <a:prstGeom prst="rect">
            <a:avLst/>
          </a:prstGeom>
          <a:noFill/>
        </p:spPr>
      </p:pic>
      <p:pic>
        <p:nvPicPr>
          <p:cNvPr id="23559" name="Picture 7" descr="http://festival.1september.ru/articles/416433/img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96952"/>
            <a:ext cx="2442708" cy="2304256"/>
          </a:xfrm>
          <a:prstGeom prst="rect">
            <a:avLst/>
          </a:prstGeom>
          <a:noFill/>
        </p:spPr>
      </p:pic>
      <p:pic>
        <p:nvPicPr>
          <p:cNvPr id="23561" name="Picture 9" descr="http://900igr.net/datas/literatura/SHolokhov-3/0008-008-Klaster-Kak-v-protsesse-raboty-nad-romanom-menjalis-imena-geroev.jpg"/>
          <p:cNvPicPr>
            <a:picLocks noChangeAspect="1" noChangeArrowheads="1"/>
          </p:cNvPicPr>
          <p:nvPr/>
        </p:nvPicPr>
        <p:blipFill>
          <a:blip r:embed="rId7" cstate="print"/>
          <a:srcRect t="2800" r="17051" b="3401"/>
          <a:stretch>
            <a:fillRect/>
          </a:stretch>
        </p:blipFill>
        <p:spPr bwMode="auto">
          <a:xfrm>
            <a:off x="6228184" y="2996952"/>
            <a:ext cx="2700808" cy="229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0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abriola" pitchFamily="82" charset="0"/>
              </a:rPr>
              <a:t>Этапы духовного формирования личности Гринёва</a:t>
            </a:r>
            <a:endParaRPr lang="ru-RU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Gabriola" pitchFamily="82" charset="0"/>
              </a:rPr>
              <a:t>I</a:t>
            </a:r>
            <a:r>
              <a:rPr lang="ru-RU" b="1" dirty="0" smtClean="0">
                <a:latin typeface="Gabriola" pitchFamily="82" charset="0"/>
              </a:rPr>
              <a:t> этап. Родительский дом.</a:t>
            </a:r>
            <a:endParaRPr lang="ru-RU" b="1" dirty="0">
              <a:latin typeface="Gabriola" pitchFamily="8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35696" y="2492896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95536" y="1484784"/>
            <a:ext cx="3096344" cy="9864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abriola" pitchFamily="82" charset="0"/>
              </a:rPr>
              <a:t>Честный, преданный, но недалекий «дядька» Савельич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835696" y="3284984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8" idx="0"/>
          </p:cNvCxnSpPr>
          <p:nvPr/>
        </p:nvCxnSpPr>
        <p:spPr>
          <a:xfrm flipH="1">
            <a:off x="1223628" y="4869160"/>
            <a:ext cx="396044" cy="7200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27784" y="4869160"/>
            <a:ext cx="504056" cy="7920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339752" y="5589240"/>
            <a:ext cx="1872208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abriola" pitchFamily="82" charset="0"/>
              </a:rPr>
              <a:t>Строгий, но заботливый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9512" y="5589240"/>
            <a:ext cx="2088232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abriola" pitchFamily="82" charset="0"/>
              </a:rPr>
              <a:t>Прямота, непредвзятость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55576" y="3573016"/>
            <a:ext cx="2555776" cy="1440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Gabriola" pitchFamily="82" charset="0"/>
            </a:endParaRPr>
          </a:p>
          <a:p>
            <a:pPr algn="ctr"/>
            <a:r>
              <a:rPr lang="ru-RU" b="1" dirty="0" smtClean="0">
                <a:latin typeface="Gabriola" pitchFamily="82" charset="0"/>
              </a:rPr>
              <a:t>Офицер в отставке: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высокие </a:t>
            </a:r>
            <a:r>
              <a:rPr lang="ru-RU" b="1" dirty="0">
                <a:latin typeface="Gabriola" pitchFamily="82" charset="0"/>
              </a:rPr>
              <a:t>представления о чести и  долге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5536" y="2636912"/>
            <a:ext cx="2952328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baseline="-8000" dirty="0" smtClean="0">
                <a:latin typeface="Gabriola" pitchFamily="82" charset="0"/>
              </a:rPr>
              <a:t>Андрей</a:t>
            </a:r>
            <a:r>
              <a:rPr lang="ru-RU" sz="2800" b="1" dirty="0" smtClean="0">
                <a:latin typeface="Gabriola" pitchFamily="82" charset="0"/>
              </a:rPr>
              <a:t> </a:t>
            </a:r>
            <a:r>
              <a:rPr lang="ru-RU" sz="2800" b="1" baseline="-8000" dirty="0" smtClean="0">
                <a:latin typeface="Gabriola" pitchFamily="82" charset="0"/>
              </a:rPr>
              <a:t>Петрович </a:t>
            </a:r>
            <a:r>
              <a:rPr lang="ru-RU" sz="2800" b="1" baseline="-8000" dirty="0">
                <a:latin typeface="Gabriola" pitchFamily="82" charset="0"/>
              </a:rPr>
              <a:t>Гринёв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788024" y="3212976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347864" y="2852936"/>
            <a:ext cx="288032" cy="1440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5868144" y="2806080"/>
            <a:ext cx="504056" cy="1188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16016" y="2132856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596336" y="3284984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380312" y="2420888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707904" y="1268760"/>
            <a:ext cx="1872208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itchFamily="82" charset="0"/>
              </a:rPr>
              <a:t>Дворовые </a:t>
            </a:r>
            <a:r>
              <a:rPr lang="ru-RU" b="1" dirty="0">
                <a:latin typeface="Gabriola" pitchFamily="82" charset="0"/>
              </a:rPr>
              <a:t>мальчишки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940152" y="1412776"/>
            <a:ext cx="2664296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itchFamily="82" charset="0"/>
              </a:rPr>
              <a:t>Добрый</a:t>
            </a:r>
            <a:r>
              <a:rPr lang="ru-RU" b="1" dirty="0">
                <a:latin typeface="Gabriola" pitchFamily="82" charset="0"/>
              </a:rPr>
              <a:t>, но ветреный и беспутный мосье </a:t>
            </a:r>
            <a:r>
              <a:rPr lang="ru-RU" b="1" dirty="0" err="1">
                <a:latin typeface="Gabriola" pitchFamily="82" charset="0"/>
              </a:rPr>
              <a:t>Бопре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2348880"/>
            <a:ext cx="24482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Петруша Гринёв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04248" y="3429000"/>
            <a:ext cx="1872208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itchFamily="82" charset="0"/>
              </a:rPr>
              <a:t>Добрая, мягкая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56176" y="2564904"/>
            <a:ext cx="2808312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baseline="-4000" dirty="0" err="1" smtClean="0">
                <a:latin typeface="Gabriola" pitchFamily="82" charset="0"/>
              </a:rPr>
              <a:t>Авдотья</a:t>
            </a:r>
            <a:r>
              <a:rPr lang="ru-RU" sz="2800" b="1" baseline="-4000" dirty="0" smtClean="0">
                <a:latin typeface="Gabriola" pitchFamily="82" charset="0"/>
              </a:rPr>
              <a:t> Васильевна</a:t>
            </a:r>
            <a:endParaRPr lang="ru-RU" sz="2800" b="1" baseline="-4000" dirty="0">
              <a:latin typeface="Gabriola" pitchFamily="82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788024" y="3717032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92824" y="3517776"/>
            <a:ext cx="0" cy="2880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3995936" y="3501008"/>
            <a:ext cx="1584176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itchFamily="82" charset="0"/>
              </a:rPr>
              <a:t>1 глава</a:t>
            </a:r>
            <a:endParaRPr lang="ru-RU" b="1" dirty="0">
              <a:latin typeface="Gabriola" pitchFamily="82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860032" y="4365104"/>
            <a:ext cx="0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79912" y="3933056"/>
            <a:ext cx="22322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itchFamily="82" charset="0"/>
              </a:rPr>
              <a:t>Значение имени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«камень», «глыба»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851920" y="4869160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briola" pitchFamily="82" charset="0"/>
              </a:rPr>
              <a:t>«я жил недорослем»</a:t>
            </a:r>
            <a:endParaRPr lang="ru-RU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a-umni4ka.ru/wp-content/uploads/2012/01/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097"/>
          <a:stretch>
            <a:fillRect/>
          </a:stretch>
        </p:blipFill>
        <p:spPr bwMode="auto">
          <a:xfrm>
            <a:off x="0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abriola" pitchFamily="82" charset="0"/>
              </a:rPr>
              <a:t>Этапы духовного формирования личности Гринёва</a:t>
            </a:r>
            <a:endParaRPr lang="ru-RU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cxnSp>
        <p:nvCxnSpPr>
          <p:cNvPr id="43" name="Прямая соединительная линия 42"/>
          <p:cNvCxnSpPr>
            <a:stCxn id="53" idx="3"/>
            <a:endCxn id="5" idx="3"/>
          </p:cNvCxnSpPr>
          <p:nvPr/>
        </p:nvCxnSpPr>
        <p:spPr>
          <a:xfrm flipV="1">
            <a:off x="2411760" y="1833225"/>
            <a:ext cx="790589" cy="10557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187624" y="220486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004048" y="1412776"/>
            <a:ext cx="7920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87624" y="1484784"/>
            <a:ext cx="0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79512" y="1700808"/>
            <a:ext cx="22322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Значение имени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«камень», «глыба»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512" y="1052736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«Я жил недорослем»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1052736"/>
            <a:ext cx="244827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Петруша Гринёв</a:t>
            </a:r>
            <a:endParaRPr lang="ru-RU" sz="2400" b="1" dirty="0">
              <a:latin typeface="Gabriola" pitchFamily="82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5148064" y="1772816"/>
            <a:ext cx="1008112" cy="504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7164288" y="1772816"/>
            <a:ext cx="1152128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588224" y="2276872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Gabriola" pitchFamily="82" charset="0"/>
              </a:rPr>
              <a:t>ВСТРЕЧА С ВОЖАТЫМ</a:t>
            </a:r>
            <a:endParaRPr lang="ru-RU" sz="2000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52120" y="908720"/>
            <a:ext cx="237626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Gabriola" pitchFamily="82" charset="0"/>
              </a:rPr>
              <a:t>2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ЭТАП.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ОТЪЕЗД ИЗ РОДИТЕЛЬСКОГО ДОМА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4716016" y="4869160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716016" y="4221088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716016" y="371703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716016" y="292494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8028384" y="472514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028384" y="371703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956376" y="2996952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635896" y="2204864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Gabriola" pitchFamily="82" charset="0"/>
              </a:rPr>
              <a:t>ВСТРЕЧА С ЗУРИНЫМ</a:t>
            </a:r>
            <a:endParaRPr lang="ru-RU" sz="2000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635896" y="3212976"/>
            <a:ext cx="23042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Легкомыслие 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635896" y="3933056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Умеет быть твёрдым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635896" y="4509120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Раскаяние 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7904" y="5157192"/>
            <a:ext cx="23762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Совесть 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32240" y="3212976"/>
            <a:ext cx="2304256" cy="720080"/>
          </a:xfrm>
          <a:prstGeom prst="roundRect">
            <a:avLst>
              <a:gd name="adj" fmla="val 22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Упрямство, самонадеянность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732240" y="4077072"/>
            <a:ext cx="23042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Благодарность, милосердие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732240" y="4941168"/>
            <a:ext cx="230425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Верность своему слову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90" name="Picture 6" descr="%5bLI8RK_4-02%5d_%5bIL_03%5d-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088232" cy="2451445"/>
          </a:xfrm>
          <a:prstGeom prst="rect">
            <a:avLst/>
          </a:prstGeom>
          <a:noFill/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1187624" y="3284984"/>
            <a:ext cx="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51520" y="3573016"/>
            <a:ext cx="22322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Наставления отца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1520" y="2420888"/>
            <a:ext cx="216024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Gabriola" pitchFamily="82" charset="0"/>
              </a:rPr>
              <a:t>1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ЭТАП.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РОДИТЕЛЬСКИЙ ДОМ.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  <a:latin typeface="Gabriola" pitchFamily="82" charset="0"/>
              </a:rPr>
              <a:t>БУРАН В СТЕПИ</a:t>
            </a:r>
            <a:endParaRPr lang="ru-RU" sz="40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504" y="590491"/>
            <a:ext cx="5328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Реалистическое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– в степях бураны случаются часто.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512" y="1700808"/>
            <a:ext cx="52565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Композиционное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– благодаря бурану герои не только встречаются, но и проникаются симпатией друг к другу.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4005064"/>
            <a:ext cx="51125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Аллегорическое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– буран, разгул стихии – символизирует грядущие события, угрозу жизни героя, обозначение народного бунта.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8" name="Picture 9" descr="«Капитанская дочка». Глава 2. «Вожатый». Буран. Художник М. Малышев. 18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432175" cy="531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  <a:latin typeface="Gabriola" pitchFamily="82" charset="0"/>
              </a:rPr>
              <a:t>СОН ГРИНЁВА</a:t>
            </a:r>
            <a:endParaRPr lang="ru-RU" sz="40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504" y="970857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Блуждание по снежной пустыне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 блуждание по мукам.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7505" y="1660741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Мужик с черной бородой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 Пугачев, позже благословит Петра и Машу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7504" y="2912840"/>
            <a:ext cx="8878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Топор, мертвые тела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вскоре ему это предстоит увидеть.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-umni4ka.ru/wp-content/uploads/2012/01/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097"/>
          <a:stretch>
            <a:fillRect/>
          </a:stretch>
        </p:blipFill>
        <p:spPr bwMode="auto">
          <a:xfrm>
            <a:off x="0" y="-2714"/>
            <a:ext cx="9144000" cy="6860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bun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4327525" cy="58912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" name="Picture 1" descr="&quot;Сцена свидания Гринева с Пугачевым. Художник С.В. Герасимов.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0648"/>
            <a:ext cx="3694676" cy="460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304</Words>
  <Application>Microsoft Office PowerPoint</Application>
  <PresentationFormat>Экран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Этапы духовного формирования личности Гринёва</vt:lpstr>
      <vt:lpstr>Этапы духовного формирования личности Гринёва</vt:lpstr>
      <vt:lpstr>БУРАН В СТЕПИ</vt:lpstr>
      <vt:lpstr>СОН ГРИНЁВА</vt:lpstr>
      <vt:lpstr>Слайд 8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2013-11-04T14:32:34Z</dcterms:created>
  <dcterms:modified xsi:type="dcterms:W3CDTF">2013-11-04T16:48:55Z</dcterms:modified>
</cp:coreProperties>
</file>