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5" r:id="rId20"/>
    <p:sldId id="274"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69B3BAF-58DB-4F5B-8D3D-1D263583C66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9B3BAF-58DB-4F5B-8D3D-1D263583C66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9B3BAF-58DB-4F5B-8D3D-1D263583C66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9B3BAF-58DB-4F5B-8D3D-1D263583C66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69B3BAF-58DB-4F5B-8D3D-1D263583C66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69B3BAF-58DB-4F5B-8D3D-1D263583C66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69B3BAF-58DB-4F5B-8D3D-1D263583C66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69B3BAF-58DB-4F5B-8D3D-1D263583C66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69B3BAF-58DB-4F5B-8D3D-1D263583C66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69B3BAF-58DB-4F5B-8D3D-1D263583C66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0E79A51-3BB7-4AE7-9DD5-8BD2B31C1B66}" type="datetimeFigureOut">
              <a:rPr lang="ru-RU" smtClean="0"/>
              <a:pPr/>
              <a:t>22.02.2015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69B3BAF-58DB-4F5B-8D3D-1D263583C667}"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E79A51-3BB7-4AE7-9DD5-8BD2B31C1B66}" type="datetimeFigureOut">
              <a:rPr lang="ru-RU" smtClean="0"/>
              <a:pPr/>
              <a:t>22.02.2015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9B3BAF-58DB-4F5B-8D3D-1D263583C667}"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hyperlink" Target="http://www.mto.nnov.ru/go.php?url=http://ru.wikipedia.org/wiki/%D0%98%D1%82%D1%82%D0%B5%D1%80%D0%B1%D1%8E" TargetMode="External"/><Relationship Id="rId1" Type="http://schemas.openxmlformats.org/officeDocument/2006/relationships/slideLayout" Target="../slideLayouts/slideLayout2.xml"/><Relationship Id="rId4" Type="http://schemas.openxmlformats.org/officeDocument/2006/relationships/image" Target="../media/image38.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4800" dirty="0" smtClean="0"/>
              <a:t>Эти удивительные металлы</a:t>
            </a:r>
            <a:endParaRPr lang="ru-RU" sz="4800" dirty="0"/>
          </a:p>
        </p:txBody>
      </p:sp>
      <p:sp>
        <p:nvSpPr>
          <p:cNvPr id="3" name="Подзаголовок 2"/>
          <p:cNvSpPr>
            <a:spLocks noGrp="1"/>
          </p:cNvSpPr>
          <p:nvPr>
            <p:ph type="subTitle" idx="1"/>
          </p:nvPr>
        </p:nvSpPr>
        <p:spPr>
          <a:xfrm>
            <a:off x="4644008" y="3228536"/>
            <a:ext cx="3744088" cy="2216688"/>
          </a:xfrm>
        </p:spPr>
        <p:txBody>
          <a:bodyPr>
            <a:normAutofit/>
          </a:bodyPr>
          <a:lstStyle/>
          <a:p>
            <a:r>
              <a:rPr lang="ru-RU" sz="2000" dirty="0" smtClean="0">
                <a:latin typeface="Times New Roman" pitchFamily="18" charset="0"/>
                <a:cs typeface="Times New Roman" pitchFamily="18" charset="0"/>
              </a:rPr>
              <a:t>Учитель химии </a:t>
            </a:r>
          </a:p>
          <a:p>
            <a:r>
              <a:rPr lang="ru-RU" sz="2000" dirty="0" err="1" smtClean="0">
                <a:latin typeface="Times New Roman" pitchFamily="18" charset="0"/>
                <a:cs typeface="Times New Roman" pitchFamily="18" charset="0"/>
              </a:rPr>
              <a:t>Кужновского</a:t>
            </a:r>
            <a:r>
              <a:rPr lang="ru-RU" sz="2000" dirty="0" smtClean="0">
                <a:latin typeface="Times New Roman" pitchFamily="18" charset="0"/>
                <a:cs typeface="Times New Roman" pitchFamily="18" charset="0"/>
              </a:rPr>
              <a:t> филиала МБОУ «</a:t>
            </a:r>
            <a:r>
              <a:rPr lang="ru-RU" sz="2000" dirty="0" err="1" smtClean="0">
                <a:latin typeface="Times New Roman" pitchFamily="18" charset="0"/>
                <a:cs typeface="Times New Roman" pitchFamily="18" charset="0"/>
              </a:rPr>
              <a:t>Оборонинская</a:t>
            </a:r>
            <a:r>
              <a:rPr lang="ru-RU" sz="2000" dirty="0" smtClean="0">
                <a:latin typeface="Times New Roman" pitchFamily="18" charset="0"/>
                <a:cs typeface="Times New Roman" pitchFamily="18" charset="0"/>
              </a:rPr>
              <a:t> СОШ» </a:t>
            </a:r>
          </a:p>
          <a:p>
            <a:r>
              <a:rPr lang="ru-RU" sz="2000" dirty="0" smtClean="0">
                <a:latin typeface="Times New Roman" pitchFamily="18" charset="0"/>
                <a:cs typeface="Times New Roman" pitchFamily="18" charset="0"/>
              </a:rPr>
              <a:t>Басова Ольга Ивановна</a:t>
            </a:r>
            <a:endParaRPr lang="ru-RU"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80696"/>
          </a:xfrm>
        </p:spPr>
        <p:txBody>
          <a:bodyPr>
            <a:normAutofit/>
          </a:bodyPr>
          <a:lstStyle/>
          <a:p>
            <a:pPr algn="ctr"/>
            <a:r>
              <a:rPr lang="ru-RU" sz="3200" dirty="0" smtClean="0"/>
              <a:t>Платина</a:t>
            </a:r>
            <a:endParaRPr lang="ru-RU" sz="3200" dirty="0"/>
          </a:p>
        </p:txBody>
      </p:sp>
      <p:sp>
        <p:nvSpPr>
          <p:cNvPr id="3" name="Содержимое 2"/>
          <p:cNvSpPr>
            <a:spLocks noGrp="1"/>
          </p:cNvSpPr>
          <p:nvPr>
            <p:ph idx="1"/>
          </p:nvPr>
        </p:nvSpPr>
        <p:spPr/>
        <p:txBody>
          <a:bodyPr/>
          <a:lstStyle/>
          <a:p>
            <a:r>
              <a:rPr lang="ru-RU" sz="2000" dirty="0" smtClean="0">
                <a:latin typeface="Times New Roman" pitchFamily="18" charset="0"/>
                <a:cs typeface="Times New Roman" pitchFamily="18" charset="0"/>
              </a:rPr>
              <a:t>В XVII веке в Южной Америке платину считали «поддельным серебром». Однажды запасы платины для предотвращения фальшивомонетничества утопили в океане.</a:t>
            </a:r>
          </a:p>
          <a:p>
            <a:r>
              <a:rPr lang="ru-RU" sz="2000" dirty="0" smtClean="0">
                <a:latin typeface="Times New Roman" pitchFamily="18" charset="0"/>
                <a:cs typeface="Times New Roman" pitchFamily="18" charset="0"/>
              </a:rPr>
              <a:t>Самым крупным существующим в настоящий момент платиновым самородком является «Уральский гигант» весом 7 кг 860,5 г. Хранится в Алмазном фонде Московского Кремля.</a:t>
            </a:r>
          </a:p>
          <a:p>
            <a:endParaRPr lang="ru-RU" dirty="0"/>
          </a:p>
        </p:txBody>
      </p:sp>
      <p:pic>
        <p:nvPicPr>
          <p:cNvPr id="11266" name="Picture 2" descr="&amp;Pcy;&amp;lcy;&amp;acy;&amp;tcy;&amp;icy;&amp;ncy;&amp;acy; &amp;icy; &amp;pcy;&amp;acy;&amp;lcy;&amp;lcy;&amp;acy;&amp;dcy;&amp;icy;&amp;jcy; &amp;dcy;&amp;ocy;&amp;scy;&amp;tcy;&amp;icy;&amp;gcy;&amp;lcy;&amp;icy; &amp;mcy;&amp;acy;&amp;kcy;&amp;scy;&amp;icy;&amp;mcy;&amp;acy;&amp;lcy;&amp;softcy;&amp;ncy;&amp;ocy;&amp;jcy; &amp;tscy;&amp;iecy;&amp;ncy;&amp;ycy; &amp;zcy;&amp;acy; 4 &amp;mcy;&amp;iecy;&amp;scy;&amp;yacy;&amp;tscy;&amp;acy; &amp;icy;&amp;zcy;-&amp;zcy;&amp;acy; &amp;ocy;&amp;shcy;&amp;icy;&amp;bcy;&amp;kcy;&amp;icy; : &amp;Ecy;&amp;kcy;&amp;ocy;&amp;ncy;&amp;ocy;&amp;mcy;&amp;icy;&amp;kcy;&amp;acy; : &amp;Ncy;&amp;ocy;&amp;vcy;&amp;ocy;&amp;scy;&amp;tcy;&amp;icy; - TUT.ua"/>
          <p:cNvPicPr>
            <a:picLocks noChangeAspect="1" noChangeArrowheads="1"/>
          </p:cNvPicPr>
          <p:nvPr/>
        </p:nvPicPr>
        <p:blipFill>
          <a:blip r:embed="rId2" cstate="print"/>
          <a:srcRect/>
          <a:stretch>
            <a:fillRect/>
          </a:stretch>
        </p:blipFill>
        <p:spPr bwMode="auto">
          <a:xfrm>
            <a:off x="2123728" y="588194"/>
            <a:ext cx="1562573" cy="1184622"/>
          </a:xfrm>
          <a:prstGeom prst="rect">
            <a:avLst/>
          </a:prstGeom>
          <a:noFill/>
        </p:spPr>
      </p:pic>
      <p:pic>
        <p:nvPicPr>
          <p:cNvPr id="11268" name="Picture 4" descr="Watch dogs &amp;pcy;&amp;lcy;&amp;acy;&amp;tcy;&amp;icy;&amp;ncy;&amp;acy; - PlayStation Forum"/>
          <p:cNvPicPr>
            <a:picLocks noChangeAspect="1" noChangeArrowheads="1"/>
          </p:cNvPicPr>
          <p:nvPr/>
        </p:nvPicPr>
        <p:blipFill>
          <a:blip r:embed="rId3" cstate="print"/>
          <a:srcRect/>
          <a:stretch>
            <a:fillRect/>
          </a:stretch>
        </p:blipFill>
        <p:spPr bwMode="auto">
          <a:xfrm>
            <a:off x="5580112" y="4293096"/>
            <a:ext cx="2520280" cy="191899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648072"/>
          </a:xfrm>
        </p:spPr>
        <p:txBody>
          <a:bodyPr>
            <a:normAutofit/>
          </a:bodyPr>
          <a:lstStyle/>
          <a:p>
            <a:pPr algn="ctr"/>
            <a:r>
              <a:rPr lang="ru-RU" sz="3200" dirty="0" smtClean="0"/>
              <a:t>Ртуть</a:t>
            </a:r>
            <a:endParaRPr lang="ru-RU" sz="3200" dirty="0"/>
          </a:p>
        </p:txBody>
      </p:sp>
      <p:sp>
        <p:nvSpPr>
          <p:cNvPr id="3" name="Содержимое 2"/>
          <p:cNvSpPr>
            <a:spLocks noGrp="1"/>
          </p:cNvSpPr>
          <p:nvPr>
            <p:ph idx="1"/>
          </p:nvPr>
        </p:nvSpPr>
        <p:spPr>
          <a:xfrm>
            <a:off x="467544" y="1196752"/>
            <a:ext cx="8229600" cy="4389120"/>
          </a:xfrm>
        </p:spPr>
        <p:txBody>
          <a:bodyPr>
            <a:normAutofit/>
          </a:bodyPr>
          <a:lstStyle/>
          <a:p>
            <a:r>
              <a:rPr lang="ru-RU" sz="2000" dirty="0" smtClean="0">
                <a:latin typeface="Times New Roman" pitchFamily="18" charset="0"/>
                <a:cs typeface="Times New Roman" pitchFamily="18" charset="0"/>
              </a:rPr>
              <a:t>Ртуть — удивительный жидкий металл. Ее номер 80, знак </a:t>
            </a:r>
            <a:r>
              <a:rPr lang="ru-RU" sz="2000" dirty="0" err="1" smtClean="0">
                <a:latin typeface="Times New Roman" pitchFamily="18" charset="0"/>
                <a:cs typeface="Times New Roman" pitchFamily="18" charset="0"/>
              </a:rPr>
              <a:t>Hg</a:t>
            </a:r>
            <a:r>
              <a:rPr lang="ru-RU" sz="2000" dirty="0" smtClean="0">
                <a:latin typeface="Times New Roman" pitchFamily="18" charset="0"/>
                <a:cs typeface="Times New Roman" pitchFamily="18" charset="0"/>
              </a:rPr>
              <a:t>, читается «</a:t>
            </a:r>
            <a:r>
              <a:rPr lang="ru-RU" sz="2000" dirty="0" err="1" smtClean="0">
                <a:latin typeface="Times New Roman" pitchFamily="18" charset="0"/>
                <a:cs typeface="Times New Roman" pitchFamily="18" charset="0"/>
              </a:rPr>
              <a:t>гидраргирум</a:t>
            </a:r>
            <a:r>
              <a:rPr lang="ru-RU" sz="2000" dirty="0" smtClean="0">
                <a:latin typeface="Times New Roman" pitchFamily="18" charset="0"/>
                <a:cs typeface="Times New Roman" pitchFamily="18" charset="0"/>
              </a:rPr>
              <a:t>». В природе ртуть распространена довольно широко, встречается и в чистом виде, и вместе с другими элементами. В соединении с серой ртуть образует киноварь, минерал красивого красного цвета. Удивительный «быстрый» и «живой» металл использовался главным образом для извлечения из земли золота и серебра. Ртуть образует с ними прочный сплав при обычной температуре; таким образом, на ртуть «налипает» золото или серебро, образуя амальгаму. Ее собирают, а затем нагревают осторожно. Ртуть улетучивается при небольшом нагреве, а золото или серебро остаются. Ртуть применяют в лекарственных целях, используют в термометрах. Она легко образует пары при обычной комнатной температуре, а пары эти ядовиты. Поэтому, разбив термометр, ртуть надо тщательно собрать. Лучше вызвать специальную службу.</a:t>
            </a:r>
            <a:endParaRPr lang="ru-RU" sz="2000" dirty="0">
              <a:latin typeface="Times New Roman" pitchFamily="18" charset="0"/>
              <a:cs typeface="Times New Roman" pitchFamily="18" charset="0"/>
            </a:endParaRPr>
          </a:p>
        </p:txBody>
      </p:sp>
      <p:pic>
        <p:nvPicPr>
          <p:cNvPr id="10242" name="Picture 2" descr="&amp;Vcy; &amp;Fcy;&amp;iecy;&amp;ocy;&amp;dcy;&amp;ocy;&amp;scy;&amp;icy;&amp;icy; &amp;mcy;&amp;ucy;&amp;zhcy;&amp;chcy;&amp;icy;&amp;ncy;&amp;acy; &amp;ncy;&amp;acy;&amp;shcy;&amp;iecy;&amp;lcy; &amp;yacy;&amp;shchcy;&amp;icy;&amp;kcy; &amp;rcy;&amp;tcy;&amp;ucy;&amp;tcy;&amp;icy; -&amp;Gcy;&amp;acy;&amp;rcy;&amp;mcy;&amp;ocy;&amp;ncy;&amp;icy;&amp;yacy; &amp;chcy;&amp;iecy;&amp;lcy;&amp;ocy;&amp;vcy;&amp;iecy;&amp;kcy;&amp;acy; &amp;icy; &amp;ocy;&amp;bcy;&amp;shchcy;&amp;iecy;&amp;scy;&amp;tcy;&amp;vcy;&amp;acy;"/>
          <p:cNvPicPr>
            <a:picLocks noChangeAspect="1" noChangeArrowheads="1"/>
          </p:cNvPicPr>
          <p:nvPr/>
        </p:nvPicPr>
        <p:blipFill>
          <a:blip r:embed="rId2" cstate="print"/>
          <a:srcRect/>
          <a:stretch>
            <a:fillRect/>
          </a:stretch>
        </p:blipFill>
        <p:spPr bwMode="auto">
          <a:xfrm>
            <a:off x="2411760" y="260648"/>
            <a:ext cx="1492370" cy="966488"/>
          </a:xfrm>
          <a:prstGeom prst="rect">
            <a:avLst/>
          </a:prstGeom>
          <a:noFill/>
        </p:spPr>
      </p:pic>
      <p:pic>
        <p:nvPicPr>
          <p:cNvPr id="10244" name="Picture 4" descr="Only4Students - &amp;vcy;&amp;scy;&amp;iecy; &amp;dcy;&amp;lcy;&amp;yacy; &amp;scy;&amp;tcy;&amp;ucy;&amp;dcy;&amp;iecy;&amp;ncy;&amp;tcy;&amp;ocy;&amp;vcy; &amp;Pcy;&amp;ocy;&amp;lcy;&amp;iecy;&amp;zcy;&amp;ncy;&amp;ycy;&amp;iecy; &amp;scy;&amp;tcy;&amp;acy;&amp;tcy;&amp;softcy;&amp;icy; &amp;icy; &amp;shcy;&amp;pcy;&amp;acy;&amp;rcy;&amp;gcy;&amp;acy;&amp;lcy;&amp;kcy;&amp;icy;. - Part 22"/>
          <p:cNvPicPr>
            <a:picLocks noChangeAspect="1" noChangeArrowheads="1"/>
          </p:cNvPicPr>
          <p:nvPr/>
        </p:nvPicPr>
        <p:blipFill>
          <a:blip r:embed="rId3" cstate="print"/>
          <a:srcRect/>
          <a:stretch>
            <a:fillRect/>
          </a:stretch>
        </p:blipFill>
        <p:spPr bwMode="auto">
          <a:xfrm>
            <a:off x="7020272" y="5373216"/>
            <a:ext cx="1897939" cy="126077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52704"/>
          </a:xfrm>
        </p:spPr>
        <p:txBody>
          <a:bodyPr>
            <a:normAutofit/>
          </a:bodyPr>
          <a:lstStyle/>
          <a:p>
            <a:pPr algn="ctr"/>
            <a:r>
              <a:rPr lang="ru-RU" sz="3200" dirty="0" smtClean="0"/>
              <a:t>Осмий</a:t>
            </a:r>
            <a:endParaRPr lang="ru-RU" sz="3200" dirty="0"/>
          </a:p>
        </p:txBody>
      </p:sp>
      <p:sp>
        <p:nvSpPr>
          <p:cNvPr id="3" name="Содержимое 2"/>
          <p:cNvSpPr>
            <a:spLocks noGrp="1"/>
          </p:cNvSpPr>
          <p:nvPr>
            <p:ph idx="1"/>
          </p:nvPr>
        </p:nvSpPr>
        <p:spPr/>
        <p:txBody>
          <a:bodyPr>
            <a:normAutofit/>
          </a:bodyPr>
          <a:lstStyle/>
          <a:p>
            <a:r>
              <a:rPr lang="ru-RU" sz="2000" dirty="0" smtClean="0">
                <a:latin typeface="Times New Roman" pitchFamily="18" charset="0"/>
                <a:cs typeface="Times New Roman" pitchFamily="18" charset="0"/>
              </a:rPr>
              <a:t>Осмий - в совершенно чистом виде в природе этого металла нет, его добывают в связках с другим металлом – иридием. Осмий очень плотный и имеет голубовато-серебристый цвет. Так же металлу присущ неприятный запах, чем то похожий на смесь хлорки и чеснока. Был открыт в 1803 году вместе с иридием. США использует Осмий для производства лекарства – кортизон.</a:t>
            </a:r>
            <a:endParaRPr lang="ru-RU" sz="2000" dirty="0">
              <a:latin typeface="Times New Roman" pitchFamily="18" charset="0"/>
              <a:cs typeface="Times New Roman" pitchFamily="18" charset="0"/>
            </a:endParaRPr>
          </a:p>
        </p:txBody>
      </p:sp>
      <p:pic>
        <p:nvPicPr>
          <p:cNvPr id="9218" name="Picture 2" descr="&amp;Dcy;&amp;rcy;&amp;ucy;&amp;gcy;&amp;acy;&amp;yacy; &quot;&amp;pcy;&amp;lcy;&amp;acy;&amp;tcy;&amp;icy;&amp;ncy;&amp;acy;&quot; &amp;icy;&amp;lcy;&amp;icy; &amp;zcy;&amp;ncy;&amp;acy;&amp;kcy;&amp;ocy;&amp;mcy;&amp;scy;&amp;tcy;&amp;vcy;&amp;ocy; &amp;scy; GIGABYTE Osmium! &amp;Bcy;&amp;lcy;&amp;ocy;&amp;gcy; Magus DNS &amp;scy;&amp;iecy;&amp;tcy;&amp;softcy; &amp;scy;&amp;ucy;&amp;pcy;&amp;iecy;&amp;rcy;&amp;mcy;&amp;acy;&amp;rcy;&amp;kcy;&amp;iecy;&amp;tcy;&amp;ocy;&amp;vcy; &amp;tscy;&amp;icy;&amp;fcy;&amp;rcy;&amp;ocy;&amp;vcy;&amp;ocy;&amp;jcy; &amp;icy; &amp;bcy;&amp;ycy;&amp;tcy;&amp;ocy;&amp;vcy;&amp;ocy;&amp;jcy; &amp;tcy;&amp;iecy;&amp;khcy;&amp;ncy;&amp;icy;&amp;kcy;&amp;icy;"/>
          <p:cNvPicPr>
            <a:picLocks noChangeAspect="1" noChangeArrowheads="1"/>
          </p:cNvPicPr>
          <p:nvPr/>
        </p:nvPicPr>
        <p:blipFill>
          <a:blip r:embed="rId2" cstate="print"/>
          <a:srcRect/>
          <a:stretch>
            <a:fillRect/>
          </a:stretch>
        </p:blipFill>
        <p:spPr bwMode="auto">
          <a:xfrm>
            <a:off x="1979712" y="548680"/>
            <a:ext cx="1917580" cy="1229991"/>
          </a:xfrm>
          <a:prstGeom prst="rect">
            <a:avLst/>
          </a:prstGeom>
          <a:noFill/>
        </p:spPr>
      </p:pic>
      <p:pic>
        <p:nvPicPr>
          <p:cNvPr id="9220" name="Picture 4" descr="&amp;Ecy;&amp;lcy;&amp;iecy;&amp;mcy;&amp;iecy;&amp;ncy;&amp;tcy;&amp;ycy; &amp;tcy;&amp;acy;&amp;bcy;&amp;lcy;&amp;icy;&amp;tscy;&amp;ycy; &amp;Mcy;&amp;iecy;&amp;ncy;&amp;dcy;&amp;iecy;&amp;lcy;&amp;iecy;&amp;iecy;&amp;vcy;&amp;acy; &amp;vcy; &amp;mcy;&amp;acy;&amp;kcy;&amp;rcy;&amp;ocy;&amp;fcy;&amp;ocy;&amp;tcy;&amp;ocy;&amp;gcy;&amp;rcy;&amp;acy;&amp;fcy;&amp;icy;&amp;icy; / &amp;Ucy;&amp;kcy;&amp;rcy;&amp;acy;&amp;icy;&amp;ncy;&amp;scy;&amp;kcy;&amp;icy;&amp;jcy; &amp;bcy;&amp;icy;&amp;zcy;&amp;ncy;&amp;iecy;&amp;scy; &amp;rcy;&amp;iecy;&amp;scy;&amp;ucy;&amp;rcy;&amp;scy;"/>
          <p:cNvPicPr>
            <a:picLocks noChangeAspect="1" noChangeArrowheads="1"/>
          </p:cNvPicPr>
          <p:nvPr/>
        </p:nvPicPr>
        <p:blipFill>
          <a:blip r:embed="rId3" cstate="print"/>
          <a:srcRect/>
          <a:stretch>
            <a:fillRect/>
          </a:stretch>
        </p:blipFill>
        <p:spPr bwMode="auto">
          <a:xfrm>
            <a:off x="5364088" y="4005064"/>
            <a:ext cx="3240360" cy="222960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648072"/>
          </a:xfrm>
        </p:spPr>
        <p:txBody>
          <a:bodyPr>
            <a:normAutofit/>
          </a:bodyPr>
          <a:lstStyle/>
          <a:p>
            <a:pPr algn="ctr"/>
            <a:r>
              <a:rPr lang="ru-RU" sz="3200" dirty="0" smtClean="0"/>
              <a:t>Тантал</a:t>
            </a:r>
            <a:endParaRPr lang="ru-RU" sz="3200" dirty="0"/>
          </a:p>
        </p:txBody>
      </p:sp>
      <p:sp>
        <p:nvSpPr>
          <p:cNvPr id="3" name="Содержимое 2"/>
          <p:cNvSpPr>
            <a:spLocks noGrp="1"/>
          </p:cNvSpPr>
          <p:nvPr>
            <p:ph idx="1"/>
          </p:nvPr>
        </p:nvSpPr>
        <p:spPr>
          <a:xfrm>
            <a:off x="467544" y="1340768"/>
            <a:ext cx="8229600" cy="4389120"/>
          </a:xfrm>
        </p:spPr>
        <p:txBody>
          <a:bodyPr>
            <a:normAutofit/>
          </a:bodyPr>
          <a:lstStyle/>
          <a:p>
            <a:r>
              <a:rPr lang="ru-RU" sz="2000" dirty="0" smtClean="0">
                <a:latin typeface="Times New Roman" pitchFamily="18" charset="0"/>
                <a:cs typeface="Times New Roman" pitchFamily="18" charset="0"/>
              </a:rPr>
              <a:t>В литературе описан случай, когда из танталовой пластинки было сделано искусственное ухо, причем пересаженная с бедра кожа при этом настолько хорошо прижилась, что вскоре танталовое ухо трудно было отличить от настоящего. Замена платины танталом, как правило, весьма выгодна – он дешевле ее в несколько раз.</a:t>
            </a:r>
          </a:p>
          <a:p>
            <a:r>
              <a:rPr lang="ru-RU" sz="2000" dirty="0" smtClean="0">
                <a:latin typeface="Times New Roman" pitchFamily="18" charset="0"/>
                <a:cs typeface="Times New Roman" pitchFamily="18" charset="0"/>
              </a:rPr>
              <a:t>В последнее время тантал начали использовать и в ювелирном деле: во многих случаях ему удается успешно заменять платину. Ювелирной деятельности этого металла способствует его свойство покрываться тончайшей пленкой окиси красивых радужных цветов. Тантал используют для изготовления часов, браслетов, различных украшений.</a:t>
            </a:r>
            <a:endParaRPr lang="ru-RU" sz="2000" dirty="0">
              <a:latin typeface="Times New Roman" pitchFamily="18" charset="0"/>
              <a:cs typeface="Times New Roman" pitchFamily="18" charset="0"/>
            </a:endParaRPr>
          </a:p>
        </p:txBody>
      </p:sp>
      <p:pic>
        <p:nvPicPr>
          <p:cNvPr id="8194" name="Picture 2" descr="&amp;Pcy;&amp;ocy; &amp;vcy;&amp;iecy;&amp;lcy;&amp;icy;&amp;chcy;&amp;icy;&amp;ncy;&amp;iecy; &amp;rcy;&amp;acy;&amp;zcy;&amp;vcy;&amp;iecy;&amp;dcy;&amp;acy;&amp;ncy;&amp;ncy;&amp;ycy;&amp;khcy; &amp;zcy;&amp;acy;&amp;pcy;&amp;acy;&amp;scy;&amp;ocy;&amp;vcy; &amp;tcy;&amp;acy;&amp;ncy;&amp;tcy;&amp;acy;&amp;lcy;&amp;acy; &amp;Rcy;&amp;ocy;&amp;scy;&amp;scy;&amp;icy;&amp;yacy; &amp;zcy;&amp;acy;&amp;ncy;&amp;icy;&amp;mcy;&amp;acy;&amp;iecy;&amp;tcy; &amp;lcy;&amp;icy;&amp;dcy;&amp;icy;&amp;rcy;&amp;ucy;&amp;yucy;&amp;shchcy;&amp;ucy;&amp;yucy; &amp;pcy;&amp;ocy;&amp;zcy;&amp;icy;&amp;tscy;&amp;icy;&amp;yucy; &amp;vcy; &amp;mcy;&amp;icy;&amp;rcy;&amp;iecy; - &amp;Rcy;&amp;acy;&amp;mcy;&amp;bcy;&amp;lcy;&amp;iecy;&amp;rcy;-&amp;Ncy;&amp;ocy;&amp;vcy;&amp;ocy;&amp;scy;&amp;tcy;&amp;icy;"/>
          <p:cNvPicPr>
            <a:picLocks noChangeAspect="1" noChangeArrowheads="1"/>
          </p:cNvPicPr>
          <p:nvPr/>
        </p:nvPicPr>
        <p:blipFill>
          <a:blip r:embed="rId2" cstate="print"/>
          <a:srcRect/>
          <a:stretch>
            <a:fillRect/>
          </a:stretch>
        </p:blipFill>
        <p:spPr bwMode="auto">
          <a:xfrm>
            <a:off x="2267744" y="332656"/>
            <a:ext cx="1453344" cy="968896"/>
          </a:xfrm>
          <a:prstGeom prst="rect">
            <a:avLst/>
          </a:prstGeom>
          <a:noFill/>
        </p:spPr>
      </p:pic>
      <p:pic>
        <p:nvPicPr>
          <p:cNvPr id="8198" name="Picture 6" descr="&amp;Kcy;&amp;lcy;&amp;acy;&amp;scy;&amp;tcy;&amp;softcy; &amp;ucy;&amp;pcy;&amp;ocy;&amp;tcy;&amp;rcy;&amp;iecy;&amp;bcy;&amp;lcy;&amp;yacy;&amp;iecy;&amp;tcy;&amp;scy;&amp;yacy; &amp;tcy;&amp;ocy;&amp;lcy;&amp;softcy;&amp;kcy;&amp;ocy; &amp;vcy; &amp;fcy;&amp;ocy;&amp;rcy;&amp;mcy;&amp;iecy; &amp;ncy;&amp;iecy;"/>
          <p:cNvPicPr>
            <a:picLocks noChangeAspect="1" noChangeArrowheads="1"/>
          </p:cNvPicPr>
          <p:nvPr/>
        </p:nvPicPr>
        <p:blipFill>
          <a:blip r:embed="rId3" cstate="print"/>
          <a:srcRect/>
          <a:stretch>
            <a:fillRect/>
          </a:stretch>
        </p:blipFill>
        <p:spPr bwMode="auto">
          <a:xfrm>
            <a:off x="6732240" y="4689977"/>
            <a:ext cx="1926332" cy="167994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708688"/>
          </a:xfrm>
        </p:spPr>
        <p:txBody>
          <a:bodyPr>
            <a:normAutofit/>
          </a:bodyPr>
          <a:lstStyle/>
          <a:p>
            <a:pPr algn="ctr"/>
            <a:r>
              <a:rPr lang="ru-RU" sz="3200" dirty="0" smtClean="0"/>
              <a:t>Ванадий</a:t>
            </a:r>
            <a:endParaRPr lang="ru-RU" sz="3200" dirty="0"/>
          </a:p>
        </p:txBody>
      </p:sp>
      <p:sp>
        <p:nvSpPr>
          <p:cNvPr id="3" name="Содержимое 2"/>
          <p:cNvSpPr>
            <a:spLocks noGrp="1"/>
          </p:cNvSpPr>
          <p:nvPr>
            <p:ph idx="1"/>
          </p:nvPr>
        </p:nvSpPr>
        <p:spPr>
          <a:xfrm>
            <a:off x="539552" y="1484784"/>
            <a:ext cx="8229600" cy="4389120"/>
          </a:xfrm>
        </p:spPr>
        <p:txBody>
          <a:bodyPr>
            <a:normAutofit fontScale="77500" lnSpcReduction="20000"/>
          </a:bodyPr>
          <a:lstStyle/>
          <a:p>
            <a:r>
              <a:rPr lang="ru-RU" dirty="0" smtClean="0">
                <a:latin typeface="Times New Roman" pitchFamily="18" charset="0"/>
                <a:cs typeface="Times New Roman" pitchFamily="18" charset="0"/>
              </a:rPr>
              <a:t>Во время первой мировой войны настоящую сенсацию вызвал созданный французскими инженерами самолет, который был вооружен не пулеметом, как обычно, а пушкой, наводившей страх на немецких летчиков. Но каким же образом удалось поставить пушку на самолет? Ведь грузоподъемность тогдашних «этажерок» была очень мала. Оказалось, что пушке помог забраться в самолет... ванадий. Французские авиационные пушки были изготовлены из ванадиевой стали. При относительно небольшом весе они обладали прекрасными прочностными характеристиками, позволяющими вести сокрушительный огонь по немецким самолетам. Некоторые морские растения и животные - голотурии, асцидии, морские ежи - «коллекционируют» ванадий, извлекая его каким-то неведомым человеку способом из окружающей среды. Одни ученые полагают, что у этой группы живых организмов ванадий выполняет те же функции, что железо в крови человека и высших животных, т. е. помогает ей впитывать кислород, или, образно говоря, «дышать».</a:t>
            </a:r>
            <a:endParaRPr lang="ru-RU" dirty="0">
              <a:latin typeface="Times New Roman" pitchFamily="18" charset="0"/>
              <a:cs typeface="Times New Roman" pitchFamily="18" charset="0"/>
            </a:endParaRPr>
          </a:p>
        </p:txBody>
      </p:sp>
      <p:pic>
        <p:nvPicPr>
          <p:cNvPr id="7170" name="Picture 2" descr="&amp;Fcy;&amp;ocy;&amp;tcy;&amp;ocy;&amp;gcy;&amp;rcy;&amp;acy;&amp;fcy;&amp;icy;&amp;icy; &amp;khcy;&amp;icy;&amp;mcy;&amp;icy;&amp;chcy;&amp;iecy;&amp;scy;&amp;kcy;&amp;icy;&amp;khcy; &amp;ecy;&amp;lcy;&amp;iecy;&amp;mcy;&amp;iecy;&amp;ncy;&amp;tcy;&amp;ocy;&amp;vcy;"/>
          <p:cNvPicPr>
            <a:picLocks noChangeAspect="1" noChangeArrowheads="1"/>
          </p:cNvPicPr>
          <p:nvPr/>
        </p:nvPicPr>
        <p:blipFill>
          <a:blip r:embed="rId2" cstate="print"/>
          <a:srcRect/>
          <a:stretch>
            <a:fillRect/>
          </a:stretch>
        </p:blipFill>
        <p:spPr bwMode="auto">
          <a:xfrm>
            <a:off x="2051720" y="332656"/>
            <a:ext cx="1467888" cy="1007950"/>
          </a:xfrm>
          <a:prstGeom prst="rect">
            <a:avLst/>
          </a:prstGeom>
          <a:noFill/>
        </p:spPr>
      </p:pic>
      <p:pic>
        <p:nvPicPr>
          <p:cNvPr id="7174" name="Picture 6" descr="&amp;Scy;&amp;pcy;&amp;rcy;&amp;ocy;&amp;scy; &amp;ncy;&amp;acy; &amp;vcy;&amp;acy;&amp;ncy;&amp;acy;&amp;dcy;&amp;icy;&amp;jcy; &amp;ucy;&amp;pcy;&amp;acy;&amp;lcy; Merchant Research &amp; Consulting, Ltd MarketPublishers.ru"/>
          <p:cNvPicPr>
            <a:picLocks noChangeAspect="1" noChangeArrowheads="1"/>
          </p:cNvPicPr>
          <p:nvPr/>
        </p:nvPicPr>
        <p:blipFill>
          <a:blip r:embed="rId3" cstate="print"/>
          <a:srcRect/>
          <a:stretch>
            <a:fillRect/>
          </a:stretch>
        </p:blipFill>
        <p:spPr bwMode="auto">
          <a:xfrm>
            <a:off x="6948264" y="5229200"/>
            <a:ext cx="1919536" cy="131368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720080"/>
          </a:xfrm>
        </p:spPr>
        <p:txBody>
          <a:bodyPr>
            <a:normAutofit/>
          </a:bodyPr>
          <a:lstStyle/>
          <a:p>
            <a:pPr algn="ctr"/>
            <a:r>
              <a:rPr lang="ru-RU" sz="3200" dirty="0" smtClean="0"/>
              <a:t>Кобальт</a:t>
            </a:r>
            <a:endParaRPr lang="ru-RU" sz="3200" dirty="0"/>
          </a:p>
        </p:txBody>
      </p:sp>
      <p:sp>
        <p:nvSpPr>
          <p:cNvPr id="3" name="Содержимое 2"/>
          <p:cNvSpPr>
            <a:spLocks noGrp="1"/>
          </p:cNvSpPr>
          <p:nvPr>
            <p:ph idx="1"/>
          </p:nvPr>
        </p:nvSpPr>
        <p:spPr>
          <a:xfrm>
            <a:off x="467544" y="1556792"/>
            <a:ext cx="8229600" cy="4389120"/>
          </a:xfrm>
        </p:spPr>
        <p:txBody>
          <a:bodyPr>
            <a:normAutofit/>
          </a:bodyPr>
          <a:lstStyle/>
          <a:p>
            <a:r>
              <a:rPr lang="ru-RU" sz="2000" dirty="0" smtClean="0">
                <a:latin typeface="Times New Roman" pitchFamily="18" charset="0"/>
                <a:cs typeface="Times New Roman" pitchFamily="18" charset="0"/>
              </a:rPr>
              <a:t>Кобальт упоминается у </a:t>
            </a:r>
            <a:r>
              <a:rPr lang="ru-RU" sz="2000" dirty="0" err="1" smtClean="0">
                <a:latin typeface="Times New Roman" pitchFamily="18" charset="0"/>
                <a:cs typeface="Times New Roman" pitchFamily="18" charset="0"/>
              </a:rPr>
              <a:t>Бирингуччо</a:t>
            </a:r>
            <a:r>
              <a:rPr lang="ru-RU" sz="2000" dirty="0" smtClean="0">
                <a:latin typeface="Times New Roman" pitchFamily="18" charset="0"/>
                <a:cs typeface="Times New Roman" pitchFamily="18" charset="0"/>
              </a:rPr>
              <a:t>, Василия Валентина, Парацельса и других авторов XV - XVII вв. В "Алхимическом лексиконе" </a:t>
            </a:r>
            <a:r>
              <a:rPr lang="ru-RU" sz="2000" dirty="0" err="1" smtClean="0">
                <a:latin typeface="Times New Roman" pitchFamily="18" charset="0"/>
                <a:cs typeface="Times New Roman" pitchFamily="18" charset="0"/>
              </a:rPr>
              <a:t>Руланда</a:t>
            </a:r>
            <a:r>
              <a:rPr lang="ru-RU" sz="2000" dirty="0" smtClean="0">
                <a:latin typeface="Times New Roman" pitchFamily="18" charset="0"/>
                <a:cs typeface="Times New Roman" pitchFamily="18" charset="0"/>
              </a:rPr>
              <a:t> (1612) о кобальте говорится: "Кобол кобальт (</a:t>
            </a:r>
            <a:r>
              <a:rPr lang="ru-RU" sz="2000" dirty="0" err="1" smtClean="0">
                <a:latin typeface="Times New Roman" pitchFamily="18" charset="0"/>
                <a:cs typeface="Times New Roman" pitchFamily="18" charset="0"/>
              </a:rPr>
              <a:t>Koboltum</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Kobaltum</a:t>
            </a:r>
            <a:r>
              <a:rPr lang="ru-RU" sz="2000" dirty="0" smtClean="0">
                <a:latin typeface="Times New Roman" pitchFamily="18" charset="0"/>
                <a:cs typeface="Times New Roman" pitchFamily="18" charset="0"/>
              </a:rPr>
              <a:t>) или </a:t>
            </a:r>
            <a:r>
              <a:rPr lang="ru-RU" sz="2000" dirty="0" err="1" smtClean="0">
                <a:latin typeface="Times New Roman" pitchFamily="18" charset="0"/>
                <a:cs typeface="Times New Roman" pitchFamily="18" charset="0"/>
              </a:rPr>
              <a:t>коллет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Colletum</a:t>
            </a:r>
            <a:r>
              <a:rPr lang="ru-RU" sz="2000" dirty="0" smtClean="0">
                <a:latin typeface="Times New Roman" pitchFamily="18" charset="0"/>
                <a:cs typeface="Times New Roman" pitchFamily="18" charset="0"/>
              </a:rPr>
              <a:t>) -- металлическая материя, чернее свинца и железа, растягивающаяся при нагревании. Кобальт - черная, немного похожая по цвету на золу материя, которую можно ковать и лить, но она не обладает металлическим блеском, и которая представляет собой вредную взвесь, уводящую (при плавке) вместе с дымом хорошую руду". Очевидно, здесь говорится о металлическом кобальте.</a:t>
            </a:r>
            <a:endParaRPr lang="ru-RU" sz="2000" dirty="0">
              <a:latin typeface="Times New Roman" pitchFamily="18" charset="0"/>
              <a:cs typeface="Times New Roman" pitchFamily="18" charset="0"/>
            </a:endParaRPr>
          </a:p>
        </p:txBody>
      </p:sp>
      <p:pic>
        <p:nvPicPr>
          <p:cNvPr id="6146" name="Picture 2" descr="&amp;Kcy;&amp;ocy;&amp;bcy;&amp;acy;&amp;lcy;&amp;softcy;&amp;tcy; &amp;scy;&amp;dcy;&amp;iecy;&amp;lcy;&amp;acy;&amp;iecy;&amp;tcy; &amp;scy;&amp;ocy;&amp;lcy;&amp;ncy;&amp;iecy;&amp;chcy;&amp;ncy;&amp;ycy;&amp;iecy; &amp;yacy;&amp;chcy;&amp;iecy;&amp;jcy;&amp;kcy;&amp;icy; &amp;bcy;&amp;ocy;&amp;lcy;&amp;iecy;&amp;iecy; &amp;rcy;&amp;acy;&amp;tscy;&amp;icy;&amp;ocy;&amp;ncy;&amp;acy;&amp;lcy;&amp;softcy;&amp;ncy;&amp;ycy;&amp;mcy;&amp;icy;"/>
          <p:cNvPicPr>
            <a:picLocks noChangeAspect="1" noChangeArrowheads="1"/>
          </p:cNvPicPr>
          <p:nvPr/>
        </p:nvPicPr>
        <p:blipFill>
          <a:blip r:embed="rId2" cstate="print"/>
          <a:srcRect/>
          <a:stretch>
            <a:fillRect/>
          </a:stretch>
        </p:blipFill>
        <p:spPr bwMode="auto">
          <a:xfrm>
            <a:off x="2555776" y="404664"/>
            <a:ext cx="1125860" cy="1082558"/>
          </a:xfrm>
          <a:prstGeom prst="rect">
            <a:avLst/>
          </a:prstGeom>
          <a:noFill/>
        </p:spPr>
      </p:pic>
      <p:pic>
        <p:nvPicPr>
          <p:cNvPr id="6148" name="Picture 4" descr="Cobalt Element Structure - Viewing Gallery"/>
          <p:cNvPicPr>
            <a:picLocks noChangeAspect="1" noChangeArrowheads="1"/>
          </p:cNvPicPr>
          <p:nvPr/>
        </p:nvPicPr>
        <p:blipFill>
          <a:blip r:embed="rId3" cstate="print"/>
          <a:srcRect/>
          <a:stretch>
            <a:fillRect/>
          </a:stretch>
        </p:blipFill>
        <p:spPr bwMode="auto">
          <a:xfrm>
            <a:off x="6516216" y="4509120"/>
            <a:ext cx="1872208" cy="187220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52704"/>
          </a:xfrm>
        </p:spPr>
        <p:txBody>
          <a:bodyPr>
            <a:normAutofit/>
          </a:bodyPr>
          <a:lstStyle/>
          <a:p>
            <a:pPr algn="ctr"/>
            <a:r>
              <a:rPr lang="ru-RU" sz="3200" dirty="0" smtClean="0"/>
              <a:t>Титан</a:t>
            </a:r>
            <a:endParaRPr lang="ru-RU" sz="3200" dirty="0"/>
          </a:p>
        </p:txBody>
      </p:sp>
      <p:sp>
        <p:nvSpPr>
          <p:cNvPr id="3" name="Содержимое 2"/>
          <p:cNvSpPr>
            <a:spLocks noGrp="1"/>
          </p:cNvSpPr>
          <p:nvPr>
            <p:ph idx="1"/>
          </p:nvPr>
        </p:nvSpPr>
        <p:spPr>
          <a:xfrm>
            <a:off x="467544" y="1628800"/>
            <a:ext cx="8229600" cy="4389120"/>
          </a:xfrm>
        </p:spPr>
        <p:txBody>
          <a:bodyPr>
            <a:normAutofit/>
          </a:bodyPr>
          <a:lstStyle/>
          <a:p>
            <a:r>
              <a:rPr lang="ru-RU" sz="2000" dirty="0" smtClean="0">
                <a:latin typeface="Times New Roman" pitchFamily="18" charset="0"/>
                <a:cs typeface="Times New Roman" pitchFamily="18" charset="0"/>
              </a:rPr>
              <a:t>Некоторые ядерные реакции должны совершаться в почти абсолютной пустоте. Ртутными насосами разрежение может быть доведено до нескольких миллиардных долей атмосферы. Но этого недостаточно, а ртутные насосы на большее неспособны. Дальнейшая откачка воздуха осуществляется уже особыми титановыми насосами. Кроме того, для достижения еще большего разрежения по внутренней поверхности камеры, где протекают реакции, распыляют мелкодисперсный титан.</a:t>
            </a:r>
          </a:p>
          <a:p>
            <a:r>
              <a:rPr lang="ru-RU" sz="2000" dirty="0" smtClean="0">
                <a:latin typeface="Times New Roman" pitchFamily="18" charset="0"/>
                <a:cs typeface="Times New Roman" pitchFamily="18" charset="0"/>
              </a:rPr>
              <a:t>Металл назван в честь царицы фей </a:t>
            </a:r>
            <a:r>
              <a:rPr lang="ru-RU" sz="2000" dirty="0" err="1" smtClean="0">
                <a:latin typeface="Times New Roman" pitchFamily="18" charset="0"/>
                <a:cs typeface="Times New Roman" pitchFamily="18" charset="0"/>
              </a:rPr>
              <a:t>Титании</a:t>
            </a:r>
            <a:r>
              <a:rPr lang="ru-RU" sz="2000" dirty="0" smtClean="0">
                <a:latin typeface="Times New Roman" pitchFamily="18" charset="0"/>
                <a:cs typeface="Times New Roman" pitchFamily="18" charset="0"/>
              </a:rPr>
              <a:t> за необычайную «лёгкость» (малую плотность). С Титанами, сыновьями богини Геи название никак не связано.</a:t>
            </a:r>
            <a:endParaRPr lang="ru-RU" sz="2000" dirty="0">
              <a:latin typeface="Times New Roman" pitchFamily="18" charset="0"/>
              <a:cs typeface="Times New Roman" pitchFamily="18" charset="0"/>
            </a:endParaRPr>
          </a:p>
        </p:txBody>
      </p:sp>
      <p:pic>
        <p:nvPicPr>
          <p:cNvPr id="5122" name="Picture 2" descr="&amp;Tcy;&amp;icy;&amp;tcy;&amp;acy;&amp;ncy;&amp;ocy;&amp;vcy;&amp;ycy;&amp;iecy; &amp;scy;&amp;pcy;&amp;lcy;&amp;acy;&amp;vcy;&amp;ycy; &amp;Tcy;&amp;icy;&amp;tcy;&amp;acy;&amp;ncy;&amp;ocy;&amp;vcy;&amp;ycy;&amp;iecy; &amp;scy;&amp;pcy;&amp;lcy;&amp;acy;&amp;vcy;&amp;ycy;"/>
          <p:cNvPicPr>
            <a:picLocks noChangeAspect="1" noChangeArrowheads="1"/>
          </p:cNvPicPr>
          <p:nvPr/>
        </p:nvPicPr>
        <p:blipFill>
          <a:blip r:embed="rId2" cstate="print"/>
          <a:srcRect/>
          <a:stretch>
            <a:fillRect/>
          </a:stretch>
        </p:blipFill>
        <p:spPr bwMode="auto">
          <a:xfrm>
            <a:off x="2339752" y="620688"/>
            <a:ext cx="1604514" cy="955360"/>
          </a:xfrm>
          <a:prstGeom prst="rect">
            <a:avLst/>
          </a:prstGeom>
          <a:noFill/>
        </p:spPr>
      </p:pic>
      <p:pic>
        <p:nvPicPr>
          <p:cNvPr id="5124" name="Picture 4" descr="&amp;CHcy;&amp;tcy;&amp;ocy; &amp;dcy;&amp;iecy;&amp;lcy;&amp;acy;&amp;yucy;&amp;tcy; &amp;icy;&amp;zcy; &amp;tcy;&amp;icy;&amp;tcy;&amp;acy;&amp;ncy;&amp;acy;"/>
          <p:cNvPicPr>
            <a:picLocks noChangeAspect="1" noChangeArrowheads="1"/>
          </p:cNvPicPr>
          <p:nvPr/>
        </p:nvPicPr>
        <p:blipFill>
          <a:blip r:embed="rId3" cstate="print"/>
          <a:srcRect/>
          <a:stretch>
            <a:fillRect/>
          </a:stretch>
        </p:blipFill>
        <p:spPr bwMode="auto">
          <a:xfrm>
            <a:off x="5796136" y="4725144"/>
            <a:ext cx="2520280" cy="168018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80696"/>
          </a:xfrm>
        </p:spPr>
        <p:txBody>
          <a:bodyPr>
            <a:normAutofit/>
          </a:bodyPr>
          <a:lstStyle/>
          <a:p>
            <a:pPr algn="ctr"/>
            <a:r>
              <a:rPr lang="ru-RU" sz="3200" dirty="0" smtClean="0"/>
              <a:t>Цинк</a:t>
            </a:r>
            <a:endParaRPr lang="ru-RU" sz="3200" dirty="0"/>
          </a:p>
        </p:txBody>
      </p:sp>
      <p:sp>
        <p:nvSpPr>
          <p:cNvPr id="3" name="Содержимое 2"/>
          <p:cNvSpPr>
            <a:spLocks noGrp="1"/>
          </p:cNvSpPr>
          <p:nvPr>
            <p:ph idx="1"/>
          </p:nvPr>
        </p:nvSpPr>
        <p:spPr>
          <a:xfrm>
            <a:off x="467544" y="1628800"/>
            <a:ext cx="8229600" cy="4389120"/>
          </a:xfrm>
        </p:spPr>
        <p:txBody>
          <a:bodyPr>
            <a:normAutofit/>
          </a:bodyPr>
          <a:lstStyle/>
          <a:p>
            <a:r>
              <a:rPr lang="ru-RU" sz="2000" dirty="0" smtClean="0">
                <a:latin typeface="Times New Roman" pitchFamily="18" charset="0"/>
                <a:cs typeface="Times New Roman" pitchFamily="18" charset="0"/>
              </a:rPr>
              <a:t>По старинным преданиям, папоротник цветет лишь в ночь под Ивана Купалу и охраняет этот цветок нечистая сила. В действительности папоротник как споровое растение не цветет вообще, но слова «папоротниковые цветы» можно встретить на страницах вполне серьезных научных журналов. Так называют характерные узоры цинковых покрытий. Эти узоры возникают благодаря специальным добавкам сурьмы (до 0,3%) или олова (до 0,5%), которые вводят в ванны горячего </a:t>
            </a:r>
            <a:r>
              <a:rPr lang="ru-RU" sz="2000" dirty="0" smtClean="0">
                <a:latin typeface="Times New Roman" pitchFamily="18" charset="0"/>
                <a:cs typeface="Times New Roman" pitchFamily="18" charset="0"/>
              </a:rPr>
              <a:t>о</a:t>
            </a:r>
            <a:r>
              <a:rPr lang="ru-RU" sz="2000" dirty="0" smtClean="0">
                <a:latin typeface="Times New Roman" pitchFamily="18" charset="0"/>
                <a:cs typeface="Times New Roman" pitchFamily="18" charset="0"/>
              </a:rPr>
              <a:t>ц</a:t>
            </a:r>
            <a:r>
              <a:rPr lang="ru-RU" sz="2000" dirty="0" smtClean="0">
                <a:latin typeface="Times New Roman" pitchFamily="18" charset="0"/>
                <a:cs typeface="Times New Roman" pitchFamily="18" charset="0"/>
              </a:rPr>
              <a:t>инкования</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pic>
        <p:nvPicPr>
          <p:cNvPr id="4098" name="Picture 2" descr="&amp;TScy;&amp;icy;&amp;ncy;&amp;kcy; WORLDMETAL"/>
          <p:cNvPicPr>
            <a:picLocks noChangeAspect="1" noChangeArrowheads="1"/>
          </p:cNvPicPr>
          <p:nvPr/>
        </p:nvPicPr>
        <p:blipFill>
          <a:blip r:embed="rId2" cstate="print"/>
          <a:srcRect/>
          <a:stretch>
            <a:fillRect/>
          </a:stretch>
        </p:blipFill>
        <p:spPr bwMode="auto">
          <a:xfrm>
            <a:off x="2771800" y="476672"/>
            <a:ext cx="1116335" cy="1080324"/>
          </a:xfrm>
          <a:prstGeom prst="rect">
            <a:avLst/>
          </a:prstGeom>
          <a:noFill/>
        </p:spPr>
      </p:pic>
      <p:pic>
        <p:nvPicPr>
          <p:cNvPr id="4100" name="Picture 4" descr="FOREX CLUB - &amp;Kcy;&amp;ocy;&amp;tcy;&amp;icy;&amp;rcy;&amp;ocy;&amp;vcy;&amp;kcy;&amp;icy; &amp;tscy;&amp;icy;&amp;ncy;&amp;kcy;&amp;acy; &amp;vcy; &amp;kcy;&amp;rcy;&amp;acy;&amp;tcy;&amp;kcy;&amp;ocy;&amp;scy;&amp;rcy;&amp;ocy;&amp;chcy;&amp;ncy;&amp;ocy;&amp;jcy; &amp;pcy;&amp;iecy;&amp;rcy;&amp;scy;&amp;pcy;&amp;iecy;&amp;kcy;&amp;tcy;&amp;icy;&amp;vcy;&amp;iecy; &amp;bcy;&amp;ucy;&amp;dcy;&amp;ucy;&amp;tcy; &amp;ncy;&amp;acy;&amp;khcy;&amp;ocy;&amp;dcy;&amp;icy;&amp;tcy;&amp;softcy;&amp;scy;&amp;yacy; &amp;pcy;&amp;ocy;&amp;dcy; &amp;dcy;&amp;acy;&amp;vcy;&amp;lcy;&amp;iecy;&amp;ncy;&amp;icy;&amp;iecy;&amp;mcy; &amp;ncy;&amp;acy; &amp;fcy;&amp;ocy;&amp;ncy;&amp;iecy; &amp;scy;&amp;icy;&amp;tcy;&amp;ucy;&amp;acy;&amp;tscy;&amp;icy;&amp;icy; &amp;vcy; &amp;mcy;&amp;icy;&amp;rcy;&amp;iecy;"/>
          <p:cNvPicPr>
            <a:picLocks noChangeAspect="1" noChangeArrowheads="1"/>
          </p:cNvPicPr>
          <p:nvPr/>
        </p:nvPicPr>
        <p:blipFill>
          <a:blip r:embed="rId3" cstate="print"/>
          <a:srcRect/>
          <a:stretch>
            <a:fillRect/>
          </a:stretch>
        </p:blipFill>
        <p:spPr bwMode="auto">
          <a:xfrm>
            <a:off x="5292080" y="4221088"/>
            <a:ext cx="3312368" cy="212331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08688"/>
          </a:xfrm>
        </p:spPr>
        <p:txBody>
          <a:bodyPr>
            <a:normAutofit/>
          </a:bodyPr>
          <a:lstStyle/>
          <a:p>
            <a:pPr algn="ctr"/>
            <a:r>
              <a:rPr lang="ru-RU" sz="3200" dirty="0" smtClean="0"/>
              <a:t>Цирконий</a:t>
            </a:r>
            <a:endParaRPr lang="ru-RU" sz="3200" dirty="0"/>
          </a:p>
        </p:txBody>
      </p:sp>
      <p:sp>
        <p:nvSpPr>
          <p:cNvPr id="3" name="Содержимое 2"/>
          <p:cNvSpPr>
            <a:spLocks noGrp="1"/>
          </p:cNvSpPr>
          <p:nvPr>
            <p:ph idx="1"/>
          </p:nvPr>
        </p:nvSpPr>
        <p:spPr>
          <a:xfrm>
            <a:off x="467544" y="1700808"/>
            <a:ext cx="8229600" cy="4389120"/>
          </a:xfrm>
        </p:spPr>
        <p:txBody>
          <a:bodyPr>
            <a:normAutofit/>
          </a:bodyPr>
          <a:lstStyle/>
          <a:p>
            <a:r>
              <a:rPr lang="ru-RU" sz="2000" dirty="0" smtClean="0">
                <a:latin typeface="Times New Roman" pitchFamily="18" charset="0"/>
                <a:cs typeface="Times New Roman" pitchFamily="18" charset="0"/>
              </a:rPr>
              <a:t>В средние века были хорошо известны ювелирные украшения из так называемых несовершенных алмазов. Несовершенство их заключалось в меньшей, чем у обычного алмаза, твердости и несколько худшей игре цветов после огранки. Было у них и другое название – катарские (по месту добычи – Мытаре, району острова Цейлон). Средневековые ювелиры не знали, что используемый ими драгоценный минерал – это монокристаллы циркона, основного минерала циркония.</a:t>
            </a:r>
            <a:endParaRPr lang="ru-RU" sz="2000" dirty="0">
              <a:latin typeface="Times New Roman" pitchFamily="18" charset="0"/>
              <a:cs typeface="Times New Roman" pitchFamily="18" charset="0"/>
            </a:endParaRPr>
          </a:p>
        </p:txBody>
      </p:sp>
      <p:pic>
        <p:nvPicPr>
          <p:cNvPr id="3074" name="Picture 2" descr="&amp;TScy;&amp;icy;&amp;rcy;&amp;kcy;&amp;ocy;&amp;ncy;&amp;icy;&amp;jcy; &amp;kcy;&amp;acy;&amp;mcy;&amp;iecy;&amp;ncy;&amp;softcy;, &amp;icy;&amp;lcy;&amp;icy; &amp;kcy;&amp;acy;&amp;mcy;&amp;iecy;&amp;ncy;&amp;softcy; &amp;tscy;&amp;icy;&amp;rcy;&amp;kcy;&amp;ocy;&amp;ncy;. &amp;Ocy;&amp;bcy;&amp;scy;&amp;ucy;&amp;zhcy;&amp;dcy;&amp;iecy;&amp;ncy;&amp;icy;&amp;iecy; &amp;ncy;&amp;acy; LiveInternet - &amp;Rcy;&amp;ocy;&amp;scy;&amp;scy;&amp;icy;&amp;jcy;&amp;scy;&amp;kcy;&amp;icy;&amp;jcy; &amp;Scy;&amp;iecy;&amp;rcy;&amp;vcy;&amp;icy;&amp;scy; &amp;Ocy;&amp;ncy;&amp;lcy;&amp;acy;&amp;jcy;&amp;ncy;-&amp;Dcy;&amp;ncy;&amp;iecy;&amp;vcy;&amp;ncy;&amp;icy;&amp;kcy;&amp;ocy;&amp;vcy;"/>
          <p:cNvPicPr>
            <a:picLocks noChangeAspect="1" noChangeArrowheads="1"/>
          </p:cNvPicPr>
          <p:nvPr/>
        </p:nvPicPr>
        <p:blipFill>
          <a:blip r:embed="rId2" cstate="print"/>
          <a:srcRect/>
          <a:stretch>
            <a:fillRect/>
          </a:stretch>
        </p:blipFill>
        <p:spPr bwMode="auto">
          <a:xfrm>
            <a:off x="2555776" y="548680"/>
            <a:ext cx="924694" cy="924694"/>
          </a:xfrm>
          <a:prstGeom prst="rect">
            <a:avLst/>
          </a:prstGeom>
          <a:noFill/>
        </p:spPr>
      </p:pic>
      <p:pic>
        <p:nvPicPr>
          <p:cNvPr id="3076" name="Picture 4" descr="&amp;Pcy;&amp;rcy;&amp;icy;&amp;mcy;&amp;iecy;&amp;ncy;&amp;iecy;&amp;ncy;&amp;icy;&amp;iecy; &amp;tscy;&amp;icy;&amp;rcy;&amp;kcy;&amp;ocy;&amp;ncy;&amp;icy;&amp;yacy; &amp;icy; &amp;iecy;&amp;gcy;&amp;ocy; &amp;scy;&amp;ocy;&amp;iecy;&amp;dcy;&amp;icy;&amp;ncy;&amp;iecy;&amp;ncy;&amp;icy;&amp;jcy;"/>
          <p:cNvPicPr>
            <a:picLocks noChangeAspect="1" noChangeArrowheads="1"/>
          </p:cNvPicPr>
          <p:nvPr/>
        </p:nvPicPr>
        <p:blipFill>
          <a:blip r:embed="rId3" cstate="print"/>
          <a:srcRect/>
          <a:stretch>
            <a:fillRect/>
          </a:stretch>
        </p:blipFill>
        <p:spPr bwMode="auto">
          <a:xfrm>
            <a:off x="6228184" y="4209678"/>
            <a:ext cx="2160240" cy="216024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980728"/>
            <a:ext cx="8229600" cy="4389120"/>
          </a:xfrm>
        </p:spPr>
        <p:txBody>
          <a:bodyPr>
            <a:normAutofit/>
          </a:bodyPr>
          <a:lstStyle/>
          <a:p>
            <a:r>
              <a:rPr lang="ru-RU" sz="2400" dirty="0" smtClean="0">
                <a:latin typeface="Times New Roman" pitchFamily="18" charset="0"/>
                <a:cs typeface="Times New Roman" pitchFamily="18" charset="0"/>
              </a:rPr>
              <a:t>Металлы отверзают </a:t>
            </a:r>
            <a:r>
              <a:rPr lang="ru-RU" sz="2400" dirty="0" err="1" smtClean="0">
                <a:latin typeface="Times New Roman" pitchFamily="18" charset="0"/>
                <a:cs typeface="Times New Roman" pitchFamily="18" charset="0"/>
              </a:rPr>
              <a:t>недро</a:t>
            </a:r>
            <a:r>
              <a:rPr lang="ru-RU" sz="2400" dirty="0" smtClean="0">
                <a:latin typeface="Times New Roman" pitchFamily="18" charset="0"/>
                <a:cs typeface="Times New Roman" pitchFamily="18" charset="0"/>
              </a:rPr>
              <a:t> земное к плодородию; металлы служат нам в </a:t>
            </a:r>
            <a:r>
              <a:rPr lang="ru-RU" sz="2400" dirty="0" err="1" smtClean="0">
                <a:latin typeface="Times New Roman" pitchFamily="18" charset="0"/>
                <a:cs typeface="Times New Roman" pitchFamily="18" charset="0"/>
              </a:rPr>
              <a:t>ловлении</a:t>
            </a:r>
            <a:r>
              <a:rPr lang="ru-RU" sz="2400" dirty="0" smtClean="0">
                <a:latin typeface="Times New Roman" pitchFamily="18" charset="0"/>
                <a:cs typeface="Times New Roman" pitchFamily="18" charset="0"/>
              </a:rPr>
              <a:t> земных и морских животных для пропитания нашего; металлы облегчают купечество удобною к сему монетою... И кратко сказать, ни едино художество, ни едино ремесло простое употребление металлов миновать не может.</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М.В. Ломоносов</a:t>
            </a:r>
            <a:endParaRPr lang="ru-RU" sz="2400" dirty="0">
              <a:latin typeface="Times New Roman" pitchFamily="18" charset="0"/>
              <a:cs typeface="Times New Roman" pitchFamily="18" charset="0"/>
            </a:endParaRPr>
          </a:p>
        </p:txBody>
      </p:sp>
      <p:pic>
        <p:nvPicPr>
          <p:cNvPr id="2050" name="Picture 2" descr="&amp;Pcy;&amp;rcy;&amp;ocy;&amp;dcy;&amp;acy;&amp;mcy; - &amp;Mcy;&amp;iecy;&amp;tcy;&amp;acy;&amp;lcy;&amp;lcy;&amp;ycy; - &amp;Scy;&amp;tcy;&amp;rcy;&amp;acy;&amp;ncy;&amp;icy;&amp;tscy;&amp;acy; 4 - &amp;Tcy;&amp;yacy;&amp;zhcy;&amp;iecy;&amp;lcy;&amp;acy;&amp;yacy;, &amp;ecy;&amp;lcy;&amp;iecy;&amp;kcy;&amp;tcy;&amp;rcy;&amp;ocy;&amp;ncy;&amp;ncy;&amp;acy;&amp;yacy; &amp;pcy;&amp;rcy;&amp;ocy;&amp;mcy;&amp;ycy;&amp;shcy;&amp;lcy;&amp;iecy;&amp;ncy;&amp;ncy;&amp;ocy;&amp;scy;&amp;tcy;&amp;softcy; - &amp;Mcy;&amp;iecy;&amp;zhcy;&amp;dcy;&amp;ucy;&amp;ncy;&amp;acy;&amp;rcy;&amp;ocy;&amp;dcy;&amp;ncy;&amp;acy;&amp;yacy; &amp;dcy;&amp;ocy;&amp;scy;&amp;kcy;&amp;acy; &amp;ocy;&amp;bcy;&amp;hardcy;&amp;yacy;&amp;vcy;&amp;lcy;&amp;iecy;&amp;ncy;&amp;icy;&amp;jcy; - &amp;Pcy;&amp;ocy;&amp;icy;&amp;scy;&amp;kcy;&amp;ocy;&amp;vcy;&amp;ycy;&amp;jcy; &amp;pcy;&amp;ocy;&amp;rcy;&amp;tcy;&amp;acy;&amp;lcy; &amp;Kcy;&amp;Ocy;&amp;Mcy;&amp;Pcy;&amp;Acy;&amp;Scy;&amp;Scy;"/>
          <p:cNvPicPr>
            <a:picLocks noChangeAspect="1" noChangeArrowheads="1"/>
          </p:cNvPicPr>
          <p:nvPr/>
        </p:nvPicPr>
        <p:blipFill>
          <a:blip r:embed="rId2" cstate="print"/>
          <a:srcRect/>
          <a:stretch>
            <a:fillRect/>
          </a:stretch>
        </p:blipFill>
        <p:spPr bwMode="auto">
          <a:xfrm>
            <a:off x="6372200" y="3515410"/>
            <a:ext cx="2242220" cy="2690664"/>
          </a:xfrm>
          <a:prstGeom prst="rect">
            <a:avLst/>
          </a:prstGeom>
          <a:noFill/>
        </p:spPr>
      </p:pic>
      <p:pic>
        <p:nvPicPr>
          <p:cNvPr id="2052" name="Picture 4" descr="&amp;TScy;&amp;vcy;&amp;iecy;&amp;tcy;&amp;ncy;&amp;ycy;&amp;iecy; &amp;mcy;&amp;iecy;&amp;tcy;&amp;acy;&amp;lcy;&amp;lcy;&amp;ycy; &amp;icy; &amp;scy;&amp;pcy;&amp;lcy;&amp;acy;&amp;vcy;&amp;ycy;, &amp;pcy;&amp;rcy;&amp;ocy;&amp;kcy;&amp;acy;&amp;tcy; &amp;ocy;&amp;tcy; &amp;kcy;&amp;ocy;&amp;mcy;&amp;pcy;&amp;acy;&amp;ncy;&amp;icy;&amp;icy; &amp;Scy;&amp;tcy;&amp;rcy;&amp;ocy;&amp;jcy;&amp;Tcy;&amp;ocy;&amp;rcy;&amp;gcy; &amp;Ncy;&amp;iecy;&amp;vcy;&amp;acy; (&amp;Scy;&amp;acy;&amp;ncy;&amp;kcy;&amp;tcy;-&amp;Pcy;&amp;iecy;&amp;tcy;&amp;iecy;&amp;rcy;&amp;bcy;&amp;ucy;&amp;rcy;&amp;gcy;) &amp;Pcy;&amp;rcy;&amp;acy;&amp;jcy;&amp;scy;-&amp;lcy;&amp;icy;&amp;scy;&amp;tcy; &amp;TScy;&amp;vcy;&amp;iecy;&amp;tcy;&amp;ncy;&amp;ycy;&amp;iecy; &amp;mcy;&amp;iecy;&amp;tcy;&amp;acy;&amp;lcy;&amp;lcy;&amp;ycy; &amp;icy; &amp;scy;&amp;pcy;&amp;lcy;&amp;acy;&amp;vcy;&amp;ycy;, &amp;pcy;&amp;rcy;&amp;ocy;&amp;kcy;&amp;acy;&amp;tcy;."/>
          <p:cNvPicPr>
            <a:picLocks noChangeAspect="1" noChangeArrowheads="1"/>
          </p:cNvPicPr>
          <p:nvPr/>
        </p:nvPicPr>
        <p:blipFill>
          <a:blip r:embed="rId3" cstate="print"/>
          <a:srcRect/>
          <a:stretch>
            <a:fillRect/>
          </a:stretch>
        </p:blipFill>
        <p:spPr bwMode="auto">
          <a:xfrm>
            <a:off x="971600" y="4149080"/>
            <a:ext cx="3096344" cy="21602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836712"/>
            <a:ext cx="8229600" cy="5544616"/>
          </a:xfrm>
        </p:spPr>
        <p:txBody>
          <a:bodyPr>
            <a:normAutofit/>
          </a:bodyPr>
          <a:lstStyle/>
          <a:p>
            <a:r>
              <a:rPr lang="ru-RU" sz="2000" dirty="0" smtClean="0">
                <a:latin typeface="Times New Roman" pitchFamily="18" charset="0"/>
                <a:cs typeface="Times New Roman" pitchFamily="18" charset="0"/>
              </a:rPr>
              <a:t>С металлами человечество познакомилось примерно 6-7 тысяч лет назад. И хотя медь, железо, олово, золото, серебро и ртуть (первые открытые людьми металлы) отличаются по внешнему виду, у них есть и много общего.</a:t>
            </a:r>
          </a:p>
          <a:p>
            <a:r>
              <a:rPr lang="ru-RU" sz="2000" dirty="0" smtClean="0">
                <a:latin typeface="Times New Roman" pitchFamily="18" charset="0"/>
                <a:cs typeface="Times New Roman" pitchFamily="18" charset="0"/>
              </a:rPr>
              <a:t>Прежде всего, это характерный металлический блеск.</a:t>
            </a:r>
          </a:p>
          <a:p>
            <a:r>
              <a:rPr lang="ru-RU" sz="2000" dirty="0" smtClean="0">
                <a:latin typeface="Times New Roman" pitchFamily="18" charset="0"/>
                <a:cs typeface="Times New Roman" pitchFamily="18" charset="0"/>
              </a:rPr>
              <a:t>Другое их свойство — пластичность, способность изменять свою форму под действием нагрузок. Ударяя по куску металла тяжелым предметом, можно придать ему новую форму (это свойство металлов называется </a:t>
            </a:r>
            <a:r>
              <a:rPr lang="ru-RU" sz="2000" dirty="0" smtClean="0"/>
              <a:t>«ковкость»). </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Они образуют особый тип связи, которая так и называется — металлическая.</a:t>
            </a:r>
          </a:p>
          <a:p>
            <a:r>
              <a:rPr lang="ru-RU" sz="2000" dirty="0" smtClean="0">
                <a:latin typeface="Times New Roman" pitchFamily="18" charset="0"/>
                <a:cs typeface="Times New Roman" pitchFamily="18" charset="0"/>
              </a:rPr>
              <a:t>Именно большим количеством свободных электронов объясняется способность металлов проводить электрический ток.</a:t>
            </a:r>
            <a:endParaRPr lang="ru-RU"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400" dirty="0" smtClean="0"/>
              <a:t>Источник: </a:t>
            </a:r>
            <a:r>
              <a:rPr lang="en-US" sz="2400" dirty="0" smtClean="0">
                <a:hlinkClick r:id="rId2"/>
              </a:rPr>
              <a:t>ru.wikipedia.org</a:t>
            </a:r>
            <a:endParaRPr lang="ru-RU" sz="2400" dirty="0"/>
          </a:p>
        </p:txBody>
      </p:sp>
      <p:pic>
        <p:nvPicPr>
          <p:cNvPr id="1026" name="Picture 2" descr="&amp;YAcy;&amp;pcy;&amp;ocy;&amp;ncy;&amp;scy;&amp;kcy;&amp;icy;&amp;jcy; &amp;vcy;&amp;iecy;&amp;kcy;&amp;tcy;&amp;ocy;&amp;rcy; &amp;rcy;&amp;acy;&amp;zcy;&amp;vcy;&amp;icy;&amp;tcy;&amp;icy;&amp;yacy; RUSTEEL / &amp;Mcy;&amp;iecy;&amp;tcy;&amp;acy;&amp;lcy;&amp;lcy;&amp;ocy;&amp;tcy;&amp;rcy;&amp;iecy;&amp;jcy;&amp;dcy;&amp;iecy;&amp;rcy; RUSTEEL"/>
          <p:cNvPicPr>
            <a:picLocks noChangeAspect="1" noChangeArrowheads="1"/>
          </p:cNvPicPr>
          <p:nvPr/>
        </p:nvPicPr>
        <p:blipFill>
          <a:blip r:embed="rId3" cstate="print"/>
          <a:srcRect/>
          <a:stretch>
            <a:fillRect/>
          </a:stretch>
        </p:blipFill>
        <p:spPr bwMode="auto">
          <a:xfrm>
            <a:off x="6012160" y="188640"/>
            <a:ext cx="2808312" cy="1684987"/>
          </a:xfrm>
          <a:prstGeom prst="rect">
            <a:avLst/>
          </a:prstGeom>
          <a:noFill/>
        </p:spPr>
      </p:pic>
      <p:pic>
        <p:nvPicPr>
          <p:cNvPr id="1028" name="Picture 4" descr="&amp;Ncy;&amp;ocy;&amp;vcy;&amp;ocy;&amp;scy;&amp;tcy;&amp;icy; &amp;Ucy;&amp;kcy;&amp;rcy;&amp;acy;&amp;icy;&amp;ncy;&amp;ycy; - &amp;Scy;&amp;tcy;&amp;rcy;&amp;acy;&amp;ncy;&amp;icy;&amp;tscy;&amp;acy; 163"/>
          <p:cNvPicPr>
            <a:picLocks noChangeAspect="1" noChangeArrowheads="1"/>
          </p:cNvPicPr>
          <p:nvPr/>
        </p:nvPicPr>
        <p:blipFill>
          <a:blip r:embed="rId4" cstate="print"/>
          <a:srcRect/>
          <a:stretch>
            <a:fillRect/>
          </a:stretch>
        </p:blipFill>
        <p:spPr bwMode="auto">
          <a:xfrm>
            <a:off x="971599" y="3501008"/>
            <a:ext cx="3249149" cy="243686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Алюминий</a:t>
            </a:r>
            <a:endParaRPr lang="ru-RU" sz="3200" dirty="0"/>
          </a:p>
        </p:txBody>
      </p:sp>
      <p:sp>
        <p:nvSpPr>
          <p:cNvPr id="3" name="Содержимое 2"/>
          <p:cNvSpPr>
            <a:spLocks noGrp="1"/>
          </p:cNvSpPr>
          <p:nvPr>
            <p:ph idx="1"/>
          </p:nvPr>
        </p:nvSpPr>
        <p:spPr/>
        <p:txBody>
          <a:bodyPr>
            <a:normAutofit/>
          </a:bodyPr>
          <a:lstStyle/>
          <a:p>
            <a:r>
              <a:rPr lang="ru-RU" sz="2000" dirty="0" smtClean="0">
                <a:latin typeface="Times New Roman" pitchFamily="18" charset="0"/>
                <a:cs typeface="Times New Roman" pitchFamily="18" charset="0"/>
              </a:rPr>
              <a:t>Самым распространенным металлом в земной коре является алюминий. В недрах земли его содержится восемь процентов, в то время как золота — всего 5 миллионных частей процента. Однако люди долго не знали алюминия: первый слиток его был выплавлен во Франции только в 1885 году, и металл этот считался тогда драгоценным.</a:t>
            </a:r>
            <a:endParaRPr lang="ru-RU" sz="2000" dirty="0">
              <a:latin typeface="Times New Roman" pitchFamily="18" charset="0"/>
              <a:cs typeface="Times New Roman" pitchFamily="18" charset="0"/>
            </a:endParaRPr>
          </a:p>
        </p:txBody>
      </p:sp>
      <p:pic>
        <p:nvPicPr>
          <p:cNvPr id="18434" name="Picture 2" descr="&amp;Kcy;&amp;ucy;&amp;khcy;&amp;ocy;&amp;ncy;&amp;ncy;&amp;acy;&amp;yacy; &amp;pcy;&amp;ocy;&amp;scy;&amp;ucy;&amp;dcy;&amp;acy;: &amp;kcy;&amp;acy;&amp;kcy;&amp;ucy;&amp;yucy; &amp;vcy;&amp;ycy;&amp;bcy;&amp;rcy;&amp;acy;&amp;tcy;&amp;softcy;? &amp;Icy;&amp;ncy;&amp;fcy;&amp;ocy;&amp;rcy;&amp;mcy;&amp;acy;&amp;tscy;&amp;icy;&amp;ocy;&amp;ncy;&amp;ncy;&amp;ocy;-&amp;ncy;&amp;ocy;&amp;vcy;&amp;ocy;&amp;scy;&amp;tcy;&amp;ncy;&amp;ocy;&amp;jcy; &amp;pcy;&amp;ocy;&amp;rcy;&amp;tcy;&amp;acy;&amp;lcy; '&amp;CHcy;&amp;acy;&amp;scy; &amp;Pcy;&amp;icy;&amp;kcy;'"/>
          <p:cNvPicPr>
            <a:picLocks noChangeAspect="1" noChangeArrowheads="1"/>
          </p:cNvPicPr>
          <p:nvPr/>
        </p:nvPicPr>
        <p:blipFill>
          <a:blip r:embed="rId2" cstate="print"/>
          <a:srcRect/>
          <a:stretch>
            <a:fillRect/>
          </a:stretch>
        </p:blipFill>
        <p:spPr bwMode="auto">
          <a:xfrm>
            <a:off x="4860032" y="3861048"/>
            <a:ext cx="2673085" cy="2004814"/>
          </a:xfrm>
          <a:prstGeom prst="rect">
            <a:avLst/>
          </a:prstGeom>
          <a:noFill/>
        </p:spPr>
      </p:pic>
      <p:pic>
        <p:nvPicPr>
          <p:cNvPr id="18436" name="Picture 4" descr="&amp;Fcy;&amp;ocy;&amp;lcy;&amp;softcy;&amp;gcy;&amp;acy; &amp;Acy;5&amp;mcy; 0,016&amp;khcy;450, &amp;kcy;&amp;ucy;&amp;pcy;&amp;icy;&amp;tcy;&amp;softcy; &amp;vcy; &amp;Scy;&amp;acy;&amp;ncy;&amp;kcy;&amp;tcy;-&amp;Pcy;&amp;iecy;&amp;tcy;&amp;iecy;&amp;rcy;&amp;bcy;&amp;ucy;&amp;rcy;&amp;gcy;&amp;iecy; - &amp;Pcy;&amp;ucy;&amp;lcy;&amp;softcy;&amp;scy; &amp;tscy;&amp;iecy;&amp;ncy;"/>
          <p:cNvPicPr>
            <a:picLocks noChangeAspect="1" noChangeArrowheads="1"/>
          </p:cNvPicPr>
          <p:nvPr/>
        </p:nvPicPr>
        <p:blipFill>
          <a:blip r:embed="rId3" cstate="print"/>
          <a:srcRect/>
          <a:stretch>
            <a:fillRect/>
          </a:stretch>
        </p:blipFill>
        <p:spPr bwMode="auto">
          <a:xfrm>
            <a:off x="1691680" y="836712"/>
            <a:ext cx="1368152" cy="102611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636680"/>
          </a:xfrm>
        </p:spPr>
        <p:txBody>
          <a:bodyPr>
            <a:normAutofit/>
          </a:bodyPr>
          <a:lstStyle/>
          <a:p>
            <a:pPr algn="ctr"/>
            <a:r>
              <a:rPr lang="ru-RU" sz="3200" dirty="0" smtClean="0"/>
              <a:t>Медь</a:t>
            </a:r>
            <a:endParaRPr lang="ru-RU" sz="3200" dirty="0"/>
          </a:p>
        </p:txBody>
      </p:sp>
      <p:sp>
        <p:nvSpPr>
          <p:cNvPr id="3" name="Содержимое 2"/>
          <p:cNvSpPr>
            <a:spLocks noGrp="1"/>
          </p:cNvSpPr>
          <p:nvPr>
            <p:ph idx="1"/>
          </p:nvPr>
        </p:nvSpPr>
        <p:spPr>
          <a:xfrm>
            <a:off x="467544" y="1196752"/>
            <a:ext cx="8229600" cy="4911824"/>
          </a:xfrm>
        </p:spPr>
        <p:txBody>
          <a:bodyPr>
            <a:normAutofit/>
          </a:bodyPr>
          <a:lstStyle/>
          <a:p>
            <a:r>
              <a:rPr lang="ru-RU" sz="2000" dirty="0" smtClean="0">
                <a:latin typeface="Times New Roman" pitchFamily="18" charset="0"/>
                <a:cs typeface="Times New Roman" pitchFamily="18" charset="0"/>
              </a:rPr>
              <a:t>Предметы, изготовленные из такого металла как медь, а также из ее сплавов, не могут создавать искры. Это свойство меди применяется в производстве инструментов для проведения огнеопасных работ. Еще одно интересное свойство меди было выявлено в ходе исследования водоемов, в которых обитают карпы. Оказывается, в воде, не содержащей медь, развивается грибок, который губительно влияет на развитие карпов, а в воде, содержащей медь, карпы хорошо растут и размножаются. Медь есть и в организме человека, но она регулярно выводится, и поэтому мы нуждаемся в своеобразной дозаправке ежедневно 2мг меди.</a:t>
            </a:r>
            <a:endParaRPr lang="ru-RU" sz="2000" dirty="0">
              <a:latin typeface="Times New Roman" pitchFamily="18" charset="0"/>
              <a:cs typeface="Times New Roman" pitchFamily="18" charset="0"/>
            </a:endParaRPr>
          </a:p>
        </p:txBody>
      </p:sp>
      <p:pic>
        <p:nvPicPr>
          <p:cNvPr id="17410" name="Picture 2" descr="How To Find Density Of Copper Wire"/>
          <p:cNvPicPr>
            <a:picLocks noChangeAspect="1" noChangeArrowheads="1"/>
          </p:cNvPicPr>
          <p:nvPr/>
        </p:nvPicPr>
        <p:blipFill>
          <a:blip r:embed="rId2" cstate="print"/>
          <a:srcRect/>
          <a:stretch>
            <a:fillRect/>
          </a:stretch>
        </p:blipFill>
        <p:spPr bwMode="auto">
          <a:xfrm>
            <a:off x="2411760" y="188640"/>
            <a:ext cx="1082427" cy="1021158"/>
          </a:xfrm>
          <a:prstGeom prst="rect">
            <a:avLst/>
          </a:prstGeom>
          <a:noFill/>
        </p:spPr>
      </p:pic>
      <p:pic>
        <p:nvPicPr>
          <p:cNvPr id="17412" name="Picture 4" descr="&amp;Zcy;&amp;acy;&amp;pcy;&amp;icy;&amp;scy;&amp;icy; &amp;dcy;&amp;rcy;&amp;ucy;&amp;zcy;&amp;iecy;&amp;jcy; &amp;pcy;&amp;ocy;&amp;lcy;&amp;softcy;&amp;zcy;&amp;ocy;&amp;vcy;&amp;acy;&amp;tcy;&amp;iecy;&amp;lcy;&amp;yacy; &amp;Rcy;&amp;ocy;&amp;mcy;&amp;acy;&amp;ncy; &amp;Bcy;&amp;ocy;&amp;gcy;&amp;acy;&amp;tcy;&amp;ycy;&amp;rcy;&amp;iecy;&amp;vcy; - FinCake"/>
          <p:cNvPicPr>
            <a:picLocks noChangeAspect="1" noChangeArrowheads="1"/>
          </p:cNvPicPr>
          <p:nvPr/>
        </p:nvPicPr>
        <p:blipFill>
          <a:blip r:embed="rId3" cstate="print"/>
          <a:srcRect/>
          <a:stretch>
            <a:fillRect/>
          </a:stretch>
        </p:blipFill>
        <p:spPr bwMode="auto">
          <a:xfrm>
            <a:off x="5868144" y="4437112"/>
            <a:ext cx="2618656" cy="196399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636680"/>
          </a:xfrm>
        </p:spPr>
        <p:txBody>
          <a:bodyPr>
            <a:normAutofit/>
          </a:bodyPr>
          <a:lstStyle/>
          <a:p>
            <a:pPr algn="ctr"/>
            <a:r>
              <a:rPr lang="ru-RU" sz="3200" dirty="0" smtClean="0"/>
              <a:t>Железо</a:t>
            </a:r>
            <a:endParaRPr lang="ru-RU" sz="3200" dirty="0"/>
          </a:p>
        </p:txBody>
      </p:sp>
      <p:sp>
        <p:nvSpPr>
          <p:cNvPr id="3" name="Содержимое 2"/>
          <p:cNvSpPr>
            <a:spLocks noGrp="1"/>
          </p:cNvSpPr>
          <p:nvPr>
            <p:ph idx="1"/>
          </p:nvPr>
        </p:nvSpPr>
        <p:spPr>
          <a:xfrm>
            <a:off x="467544" y="1196752"/>
            <a:ext cx="8229600" cy="4389120"/>
          </a:xfrm>
        </p:spPr>
        <p:txBody>
          <a:bodyPr>
            <a:normAutofit/>
          </a:bodyPr>
          <a:lstStyle/>
          <a:p>
            <a:r>
              <a:rPr lang="ru-RU" sz="2000" dirty="0" smtClean="0"/>
              <a:t>Железо присутствует во всех живых организмах, правда, в малых количествах, но обязательно. Способность атомов железа «захватывать» кислород используется животными в процессах дыхания и еще в некоторых. Железо сыграло огромную роль в человеческой истории, так как, научившись его выплавлять, человечество смогли быстро усовершенствовать орудия труда. Если к железу добавить углерод, а в небольших количествах другие металлы, например, молибден, то можно получить чугун и разные сорта сталей. </a:t>
            </a:r>
            <a:endParaRPr lang="ru-RU" sz="2000" dirty="0"/>
          </a:p>
        </p:txBody>
      </p:sp>
      <p:pic>
        <p:nvPicPr>
          <p:cNvPr id="16388" name="Picture 4" descr="&amp;Tcy;&amp;iecy;&amp;scy;&amp;tcy;, &amp;ucy;&amp;tcy;&amp;acy;&amp;shchcy;&amp;iecy;&amp;ncy;&amp;ocy;. - &amp;Pcy;&amp;rcy;&amp;ocy;&amp;scy;&amp;tcy;&amp;ocy; &amp;zhcy;&amp;icy;&amp;zcy;&amp;ncy;&amp;softcy;"/>
          <p:cNvPicPr>
            <a:picLocks noChangeAspect="1" noChangeArrowheads="1"/>
          </p:cNvPicPr>
          <p:nvPr/>
        </p:nvPicPr>
        <p:blipFill>
          <a:blip r:embed="rId2" cstate="print"/>
          <a:srcRect/>
          <a:stretch>
            <a:fillRect/>
          </a:stretch>
        </p:blipFill>
        <p:spPr bwMode="auto">
          <a:xfrm>
            <a:off x="2195736" y="188640"/>
            <a:ext cx="1008112" cy="1008112"/>
          </a:xfrm>
          <a:prstGeom prst="rect">
            <a:avLst/>
          </a:prstGeom>
          <a:noFill/>
        </p:spPr>
      </p:pic>
      <p:pic>
        <p:nvPicPr>
          <p:cNvPr id="16390" name="Picture 6" descr="Metals Ferrous Scrap Scrap Offer SCRAP REGISTER Trading Desk Buy Offers Sell Offers Scrap Traders, Scrap Dealers, Scrap Metal Pr"/>
          <p:cNvPicPr>
            <a:picLocks noChangeAspect="1" noChangeArrowheads="1"/>
          </p:cNvPicPr>
          <p:nvPr/>
        </p:nvPicPr>
        <p:blipFill>
          <a:blip r:embed="rId3" cstate="print"/>
          <a:srcRect/>
          <a:stretch>
            <a:fillRect/>
          </a:stretch>
        </p:blipFill>
        <p:spPr bwMode="auto">
          <a:xfrm>
            <a:off x="5436096" y="4005064"/>
            <a:ext cx="3024336" cy="224579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4672"/>
          </a:xfrm>
        </p:spPr>
        <p:txBody>
          <a:bodyPr>
            <a:normAutofit/>
          </a:bodyPr>
          <a:lstStyle/>
          <a:p>
            <a:pPr algn="ctr"/>
            <a:r>
              <a:rPr lang="ru-RU" sz="3200" dirty="0" smtClean="0"/>
              <a:t>Редкие металлы</a:t>
            </a:r>
            <a:endParaRPr lang="ru-RU" sz="3200" dirty="0"/>
          </a:p>
        </p:txBody>
      </p:sp>
      <p:sp>
        <p:nvSpPr>
          <p:cNvPr id="3" name="Содержимое 2"/>
          <p:cNvSpPr>
            <a:spLocks noGrp="1"/>
          </p:cNvSpPr>
          <p:nvPr>
            <p:ph idx="1"/>
          </p:nvPr>
        </p:nvSpPr>
        <p:spPr>
          <a:xfrm>
            <a:off x="467544" y="1412776"/>
            <a:ext cx="8229600" cy="4389120"/>
          </a:xfrm>
        </p:spPr>
        <p:txBody>
          <a:bodyPr>
            <a:normAutofit/>
          </a:bodyPr>
          <a:lstStyle/>
          <a:p>
            <a:r>
              <a:rPr lang="ru-RU" sz="2000" dirty="0" smtClean="0">
                <a:latin typeface="Times New Roman" pitchFamily="18" charset="0"/>
                <a:cs typeface="Times New Roman" pitchFamily="18" charset="0"/>
              </a:rPr>
              <a:t>Тантал, ниобий, цезий, германий, цирконий, литий, стронций, рубидий, рений, индий — редкие металлы. Но «редкость» этих металлов условна, так как многих из них в природе вполне достаточно. Например, по содержанию в земной коре титан стоит на шестом месте, а цезий — на седьмом. Однако вследствие того, что все эти металлы крепко связаны с сопутствующими им элементами, добыть их в чистом виде очень трудно. Интересный факт, что 80 процентов мировых запасов урановой руды сосредоточено в Конго.</a:t>
            </a:r>
            <a:endParaRPr lang="ru-RU" sz="2000" dirty="0">
              <a:latin typeface="Times New Roman" pitchFamily="18" charset="0"/>
              <a:cs typeface="Times New Roman" pitchFamily="18" charset="0"/>
            </a:endParaRPr>
          </a:p>
        </p:txBody>
      </p:sp>
      <p:pic>
        <p:nvPicPr>
          <p:cNvPr id="15362" name="Picture 2" descr="&amp;Kcy;&amp;icy;&amp;tcy;&amp;acy;&amp;jcy; &amp;ucy;&amp;zhcy;&amp;iecy;&amp;scy;&amp;tcy;&amp;ocy;&amp;chcy;&amp;acy;&amp;iecy;&amp;tcy; &amp;bcy;&amp;ocy;&amp;rcy;&amp;softcy;&amp;bcy;&amp;ucy; &amp;scy; &amp;ncy;&amp;iecy;&amp;zcy;&amp;acy;&amp;kcy;&amp;ocy;&amp;ncy;&amp;ncy;&amp;ocy;&amp;jcy; &amp;pcy;&amp;iecy;&amp;rcy;&amp;iecy;&amp;rcy;&amp;acy;&amp;bcy;&amp;ocy;&amp;tcy;&amp;kcy;&amp;ocy;&amp;jcy; &amp;rcy;&amp;iecy;&amp;dcy;&amp;kcy;&amp;ocy;&amp;zcy;&amp;iecy;&amp;mcy;&amp;iecy;&amp;lcy;&amp;softcy;&amp;ncy;&amp;ycy;&amp;khcy; &amp;mcy;&amp;iecy;&amp;tcy;&amp;acy;&amp;lcy;&amp;lcy;&amp;ocy;&amp;vcy; - GreenEvolution.ru / greenevolution.ru / Surfingbird."/>
          <p:cNvPicPr>
            <a:picLocks noChangeAspect="1" noChangeArrowheads="1"/>
          </p:cNvPicPr>
          <p:nvPr/>
        </p:nvPicPr>
        <p:blipFill>
          <a:blip r:embed="rId2" cstate="print"/>
          <a:srcRect/>
          <a:stretch>
            <a:fillRect/>
          </a:stretch>
        </p:blipFill>
        <p:spPr bwMode="auto">
          <a:xfrm>
            <a:off x="1835696" y="620688"/>
            <a:ext cx="1040290" cy="736054"/>
          </a:xfrm>
          <a:prstGeom prst="rect">
            <a:avLst/>
          </a:prstGeom>
          <a:noFill/>
        </p:spPr>
      </p:pic>
      <p:pic>
        <p:nvPicPr>
          <p:cNvPr id="15364" name="Picture 4" descr="&amp;Mcy;&amp;iecy;&amp;tcy;&amp;acy;&amp;lcy;&amp;lcy;&amp;ucy;&amp;rcy;&amp;gcy;&amp;icy;&amp;yacy;"/>
          <p:cNvPicPr>
            <a:picLocks noChangeAspect="1" noChangeArrowheads="1"/>
          </p:cNvPicPr>
          <p:nvPr/>
        </p:nvPicPr>
        <p:blipFill>
          <a:blip r:embed="rId3" cstate="print"/>
          <a:srcRect/>
          <a:stretch>
            <a:fillRect/>
          </a:stretch>
        </p:blipFill>
        <p:spPr bwMode="auto">
          <a:xfrm>
            <a:off x="5940152" y="4221088"/>
            <a:ext cx="2472604" cy="2004814"/>
          </a:xfrm>
          <a:prstGeom prst="rect">
            <a:avLst/>
          </a:prstGeom>
          <a:noFill/>
        </p:spPr>
      </p:pic>
      <p:pic>
        <p:nvPicPr>
          <p:cNvPr id="15366" name="Picture 6" descr="&amp;Tcy;&amp;ocy;&amp;kcy;&amp;icy;&amp;ocy; &amp;icy;&amp;dcy;&amp;iecy;&amp;tcy; &amp;vcy; &amp;ocy;&amp;bcy;&amp;khcy;&amp;ocy;&amp;dcy; &amp;Kcy;&amp;icy;&amp;tcy;&amp;acy;&amp;yacy; - &amp;rcy;&amp;iecy;&amp;dcy;&amp;kcy;&amp;ocy;&amp;zcy;&amp;iecy;&amp;mcy;&amp;iecy;&amp;lcy;&amp;softcy;&amp;ncy;&amp;ycy;&amp;iecy; &amp;mcy;&amp;iecy;&amp;tcy;&amp;acy;&amp;lcy;&amp;lcy;&amp;ycy; &amp;zcy;&amp;acy;&amp;kcy;&amp;ucy;&amp;pcy;&amp;yacy;&amp;tcy; &amp;vcy; &amp;Kcy;&amp;acy;&amp;zcy;&amp;acy;&amp;khcy;&amp;scy;&amp;tcy;&amp;acy;&amp;ncy;&amp;iecy;"/>
          <p:cNvPicPr>
            <a:picLocks noChangeAspect="1" noChangeArrowheads="1"/>
          </p:cNvPicPr>
          <p:nvPr/>
        </p:nvPicPr>
        <p:blipFill>
          <a:blip r:embed="rId4" cstate="print"/>
          <a:srcRect/>
          <a:stretch>
            <a:fillRect/>
          </a:stretch>
        </p:blipFill>
        <p:spPr bwMode="auto">
          <a:xfrm>
            <a:off x="755576" y="4293096"/>
            <a:ext cx="3460704" cy="20518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Калифорний</a:t>
            </a:r>
            <a:endParaRPr lang="ru-RU" sz="3200" dirty="0"/>
          </a:p>
        </p:txBody>
      </p:sp>
      <p:sp>
        <p:nvSpPr>
          <p:cNvPr id="3" name="Содержимое 2"/>
          <p:cNvSpPr>
            <a:spLocks noGrp="1"/>
          </p:cNvSpPr>
          <p:nvPr>
            <p:ph idx="1"/>
          </p:nvPr>
        </p:nvSpPr>
        <p:spPr/>
        <p:txBody>
          <a:bodyPr>
            <a:normAutofit/>
          </a:bodyPr>
          <a:lstStyle/>
          <a:p>
            <a:r>
              <a:rPr lang="ru-RU" sz="2000" dirty="0" smtClean="0">
                <a:latin typeface="Times New Roman" pitchFamily="18" charset="0"/>
                <a:cs typeface="Times New Roman" pitchFamily="18" charset="0"/>
              </a:rPr>
              <a:t>Самым дорогим металлом в мире является Калифорний (</a:t>
            </a:r>
            <a:r>
              <a:rPr lang="ru-RU" sz="2000" dirty="0" err="1" smtClean="0">
                <a:latin typeface="Times New Roman" pitchFamily="18" charset="0"/>
                <a:cs typeface="Times New Roman" pitchFamily="18" charset="0"/>
              </a:rPr>
              <a:t>Cf</a:t>
            </a:r>
            <a:r>
              <a:rPr lang="ru-RU" sz="2000" dirty="0" smtClean="0">
                <a:latin typeface="Times New Roman" pitchFamily="18" charset="0"/>
                <a:cs typeface="Times New Roman" pitchFamily="18" charset="0"/>
              </a:rPr>
              <a:t>) – в этом Вам поможет убедиться Книга рекордов </a:t>
            </a:r>
            <a:r>
              <a:rPr lang="ru-RU" sz="2000" dirty="0" smtClean="0">
                <a:latin typeface="Times New Roman" pitchFamily="18" charset="0"/>
                <a:cs typeface="Times New Roman" pitchFamily="18" charset="0"/>
              </a:rPr>
              <a:t>Гиннеса</a:t>
            </a:r>
            <a:r>
              <a:rPr lang="ru-RU" sz="2000" dirty="0" smtClean="0">
                <a:latin typeface="Times New Roman" pitchFamily="18" charset="0"/>
                <a:cs typeface="Times New Roman" pitchFamily="18" charset="0"/>
              </a:rPr>
              <a:t>. Калифорний искусственно получили 1950 году в Калифорнийском Университете в Беркли – отсюда и название. Калифорний извлекают из продуктов длительного облучения плутония нейтронами в ядерном реакторе. Самый дорогой металл можно встретить в таблице Менделеева под №98. Стоить ли говорить что металл поистине редкий: мировое производство калифорния-252 составляет всего несколько десятков миллиграммов в год. Стоимость: 6 500 000 $ за 1 грамм</a:t>
            </a:r>
            <a:r>
              <a:rPr lang="ru-RU" dirty="0" smtClean="0"/>
              <a:t/>
            </a:r>
            <a:br>
              <a:rPr lang="ru-RU" dirty="0" smtClean="0"/>
            </a:br>
            <a:r>
              <a:rPr lang="ru-RU" dirty="0" smtClean="0"/>
              <a:t/>
            </a:r>
            <a:br>
              <a:rPr lang="ru-RU" dirty="0" smtClean="0"/>
            </a:br>
            <a:endParaRPr lang="ru-RU" dirty="0"/>
          </a:p>
        </p:txBody>
      </p:sp>
      <p:pic>
        <p:nvPicPr>
          <p:cNvPr id="14338" name="Picture 2" descr="&amp;Vcy;&amp;scy;&amp;iocy; &amp;ocy; &amp;YUcy;&amp;Vcy;&amp;IEcy;&amp;Lcy;&amp;Icy;&amp;Rcy;&amp;Kcy;&amp;IEcy; - &amp;Dcy;&amp;rcy;&amp;acy;&amp;gcy;&amp;Mcy;&amp;IEcy;&amp;Tcy;&amp;Acy;&amp;Lcy;&amp;Lcy;&amp;Ycy;"/>
          <p:cNvPicPr>
            <a:picLocks noChangeAspect="1" noChangeArrowheads="1"/>
          </p:cNvPicPr>
          <p:nvPr/>
        </p:nvPicPr>
        <p:blipFill>
          <a:blip r:embed="rId2" cstate="print"/>
          <a:srcRect/>
          <a:stretch>
            <a:fillRect/>
          </a:stretch>
        </p:blipFill>
        <p:spPr bwMode="auto">
          <a:xfrm>
            <a:off x="1043608" y="476672"/>
            <a:ext cx="1885950" cy="1428750"/>
          </a:xfrm>
          <a:prstGeom prst="rect">
            <a:avLst/>
          </a:prstGeom>
          <a:noFill/>
        </p:spPr>
      </p:pic>
      <p:pic>
        <p:nvPicPr>
          <p:cNvPr id="14340" name="Picture 4" descr="www.xsp.ru * &amp;Pcy;&amp;rcy;&amp;ocy;&amp;scy;&amp;mcy;&amp;ocy;&amp;tcy;&amp;rcy; &amp;tcy;&amp;iecy;&amp;mcy;&amp;ycy; - &amp;Dcy;&amp;vcy;&amp;iecy;&amp;ncy;&amp;acy;&amp;dcy;&amp;tscy;&amp;acy;&amp;tcy;&amp;ycy;&amp;jcy; &amp;zcy;&amp;ncy;&amp;acy;&amp;kcy;"/>
          <p:cNvPicPr>
            <a:picLocks noChangeAspect="1" noChangeArrowheads="1"/>
          </p:cNvPicPr>
          <p:nvPr/>
        </p:nvPicPr>
        <p:blipFill>
          <a:blip r:embed="rId3" cstate="print"/>
          <a:srcRect/>
          <a:stretch>
            <a:fillRect/>
          </a:stretch>
        </p:blipFill>
        <p:spPr bwMode="auto">
          <a:xfrm>
            <a:off x="6372200" y="5013176"/>
            <a:ext cx="2143125" cy="14287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4672"/>
          </a:xfrm>
        </p:spPr>
        <p:txBody>
          <a:bodyPr>
            <a:normAutofit/>
          </a:bodyPr>
          <a:lstStyle/>
          <a:p>
            <a:pPr algn="ctr"/>
            <a:r>
              <a:rPr lang="ru-RU" sz="3200" dirty="0" smtClean="0"/>
              <a:t>Золото</a:t>
            </a:r>
            <a:endParaRPr lang="ru-RU" sz="3200" dirty="0"/>
          </a:p>
        </p:txBody>
      </p:sp>
      <p:sp>
        <p:nvSpPr>
          <p:cNvPr id="3" name="Содержимое 2"/>
          <p:cNvSpPr>
            <a:spLocks noGrp="1"/>
          </p:cNvSpPr>
          <p:nvPr>
            <p:ph idx="1"/>
          </p:nvPr>
        </p:nvSpPr>
        <p:spPr>
          <a:xfrm>
            <a:off x="539552" y="1484784"/>
            <a:ext cx="8229600" cy="4389120"/>
          </a:xfrm>
        </p:spPr>
        <p:txBody>
          <a:bodyPr>
            <a:normAutofit/>
          </a:bodyPr>
          <a:lstStyle/>
          <a:p>
            <a:r>
              <a:rPr lang="ru-RU" sz="2000" dirty="0" smtClean="0">
                <a:latin typeface="Times New Roman" pitchFamily="18" charset="0"/>
                <a:cs typeface="Times New Roman" pitchFamily="18" charset="0"/>
              </a:rPr>
              <a:t>Золото, знак </a:t>
            </a:r>
            <a:r>
              <a:rPr lang="ru-RU" sz="2000" dirty="0" err="1" smtClean="0">
                <a:latin typeface="Times New Roman" pitchFamily="18" charset="0"/>
                <a:cs typeface="Times New Roman" pitchFamily="18" charset="0"/>
              </a:rPr>
              <a:t>Au</a:t>
            </a:r>
            <a:r>
              <a:rPr lang="ru-RU" sz="2000" dirty="0" smtClean="0">
                <a:latin typeface="Times New Roman" pitchFamily="18" charset="0"/>
                <a:cs typeface="Times New Roman" pitchFamily="18" charset="0"/>
              </a:rPr>
              <a:t> (читается «</a:t>
            </a:r>
            <a:r>
              <a:rPr lang="ru-RU" sz="2000" dirty="0" err="1" smtClean="0">
                <a:latin typeface="Times New Roman" pitchFamily="18" charset="0"/>
                <a:cs typeface="Times New Roman" pitchFamily="18" charset="0"/>
              </a:rPr>
              <a:t>аурум</a:t>
            </a:r>
            <a:r>
              <a:rPr lang="ru-RU" sz="2000" dirty="0" smtClean="0">
                <a:latin typeface="Times New Roman" pitchFamily="18" charset="0"/>
                <a:cs typeface="Times New Roman" pitchFamily="18" charset="0"/>
              </a:rPr>
              <a:t>»), в таблице Менделеева занимает ячейку № 79. Золото было известно раньше железа. Это довольно мягкий металл красивого желтого цвета. Золото легко поддается обработке даже в холодном виде, что так важно было в старину. Но золото нельзя использовать для орудий труда или для воинских доспехов, так как оно мягкое. Зато золото, в отличие от железа, не окисляется на воздухе, спокойно вступает в контакт с водой и мало изменяется со временем. Поэтому золото издавна использовалось в «престижных» целях — для украшений, предметов искусства.</a:t>
            </a:r>
            <a:endParaRPr lang="ru-RU" sz="2000" dirty="0">
              <a:latin typeface="Times New Roman" pitchFamily="18" charset="0"/>
              <a:cs typeface="Times New Roman" pitchFamily="18" charset="0"/>
            </a:endParaRPr>
          </a:p>
        </p:txBody>
      </p:sp>
      <p:pic>
        <p:nvPicPr>
          <p:cNvPr id="13314" name="Picture 2" descr="california gold The Wastetime Post"/>
          <p:cNvPicPr>
            <a:picLocks noChangeAspect="1" noChangeArrowheads="1"/>
          </p:cNvPicPr>
          <p:nvPr/>
        </p:nvPicPr>
        <p:blipFill>
          <a:blip r:embed="rId2" cstate="print"/>
          <a:srcRect/>
          <a:stretch>
            <a:fillRect/>
          </a:stretch>
        </p:blipFill>
        <p:spPr bwMode="auto">
          <a:xfrm>
            <a:off x="2267744" y="332656"/>
            <a:ext cx="1447375" cy="1024086"/>
          </a:xfrm>
          <a:prstGeom prst="rect">
            <a:avLst/>
          </a:prstGeom>
          <a:noFill/>
        </p:spPr>
      </p:pic>
      <p:pic>
        <p:nvPicPr>
          <p:cNvPr id="13316" name="Picture 4" descr="&amp;Kcy;&amp;acy;&amp;zcy;&amp;acy;&amp;khcy;&amp;scy;&amp;tcy;&amp;acy;&amp;ncy; &amp;vcy; I &amp;kcy;&amp;vcy;&amp;acy;&amp;rcy;&amp;tcy;&amp;acy;&amp;lcy;&amp;iecy; &amp;ncy;&amp;acy;&amp;rcy;&amp;acy;&amp;scy;&amp;tcy;&amp;icy;&amp;lcy; &amp;pcy;&amp;rcy;&amp;ocy;&amp;icy;&amp;zcy;&amp;vcy;&amp;ocy;&amp;dcy;&amp;scy;&amp;tcy;&amp;vcy;&amp;ocy; &amp;zcy;&amp;ocy;&amp;lcy;&amp;ocy;&amp;tcy;&amp;acy; &amp;ncy;&amp;acy; 13,5% - &amp;dcy;&amp;ocy; 9 &amp;tcy;&amp;ocy;&amp;ncy;&amp;ncy;"/>
          <p:cNvPicPr>
            <a:picLocks noChangeAspect="1" noChangeArrowheads="1"/>
          </p:cNvPicPr>
          <p:nvPr/>
        </p:nvPicPr>
        <p:blipFill>
          <a:blip r:embed="rId3" cstate="print"/>
          <a:srcRect/>
          <a:stretch>
            <a:fillRect/>
          </a:stretch>
        </p:blipFill>
        <p:spPr bwMode="auto">
          <a:xfrm>
            <a:off x="6012160" y="4725144"/>
            <a:ext cx="2162175" cy="14287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08688"/>
          </a:xfrm>
        </p:spPr>
        <p:txBody>
          <a:bodyPr>
            <a:normAutofit/>
          </a:bodyPr>
          <a:lstStyle/>
          <a:p>
            <a:pPr algn="ctr"/>
            <a:r>
              <a:rPr lang="ru-RU" sz="3200" dirty="0" smtClean="0"/>
              <a:t>Серебро</a:t>
            </a:r>
            <a:endParaRPr lang="ru-RU" sz="3200" dirty="0"/>
          </a:p>
        </p:txBody>
      </p:sp>
      <p:sp>
        <p:nvSpPr>
          <p:cNvPr id="3" name="Содержимое 2"/>
          <p:cNvSpPr>
            <a:spLocks noGrp="1"/>
          </p:cNvSpPr>
          <p:nvPr>
            <p:ph idx="1"/>
          </p:nvPr>
        </p:nvSpPr>
        <p:spPr>
          <a:xfrm>
            <a:off x="467544" y="1556792"/>
            <a:ext cx="8229600" cy="4389120"/>
          </a:xfrm>
        </p:spPr>
        <p:txBody>
          <a:bodyPr>
            <a:normAutofit/>
          </a:bodyPr>
          <a:lstStyle/>
          <a:p>
            <a:r>
              <a:rPr lang="ru-RU" sz="2000" dirty="0" smtClean="0">
                <a:latin typeface="Times New Roman" pitchFamily="18" charset="0"/>
                <a:cs typeface="Times New Roman" pitchFamily="18" charset="0"/>
              </a:rPr>
              <a:t>Серебро часто упоминают рядом с золотом, так как это драгоценный металл. Теперь, правда, серебро гораздо дешевле золота, а раньше их цена отличалась ненамного. Номер «квартиры» у серебра 47, знак </a:t>
            </a:r>
            <a:r>
              <a:rPr lang="ru-RU" sz="2000" dirty="0" err="1" smtClean="0">
                <a:latin typeface="Times New Roman" pitchFamily="18" charset="0"/>
                <a:cs typeface="Times New Roman" pitchFamily="18" charset="0"/>
              </a:rPr>
              <a:t>Ag</a:t>
            </a:r>
            <a:r>
              <a:rPr lang="ru-RU" sz="2000" dirty="0" smtClean="0">
                <a:latin typeface="Times New Roman" pitchFamily="18" charset="0"/>
                <a:cs typeface="Times New Roman" pitchFamily="18" charset="0"/>
              </a:rPr>
              <a:t>, произносится «</a:t>
            </a:r>
            <a:r>
              <a:rPr lang="ru-RU" sz="2000" dirty="0" err="1" smtClean="0">
                <a:latin typeface="Times New Roman" pitchFamily="18" charset="0"/>
                <a:cs typeface="Times New Roman" pitchFamily="18" charset="0"/>
              </a:rPr>
              <a:t>аргентум</a:t>
            </a:r>
            <a:r>
              <a:rPr lang="ru-RU" sz="2000" dirty="0" smtClean="0">
                <a:latin typeface="Times New Roman" pitchFamily="18" charset="0"/>
                <a:cs typeface="Times New Roman" pitchFamily="18" charset="0"/>
              </a:rPr>
              <a:t>». На воздухе серебро покрывается оксидной пленкой, но спокойно выносит присутствие воды. Время разрушает серебро быстрее, чем золото, поэтому находки серебряных древностей — редкость. Серебро — замечательный проводник электричества, широко применяется в технике. Оно входит в состав многих лекарственных средств. Вода, настоянная на серебре, обладает лечебными свойствами.</a:t>
            </a:r>
            <a:endParaRPr lang="ru-RU" sz="2000" dirty="0">
              <a:latin typeface="Times New Roman" pitchFamily="18" charset="0"/>
              <a:cs typeface="Times New Roman" pitchFamily="18" charset="0"/>
            </a:endParaRPr>
          </a:p>
        </p:txBody>
      </p:sp>
      <p:pic>
        <p:nvPicPr>
          <p:cNvPr id="12290" name="Picture 2" descr="General Chemistry/Chemistries of Various Elements/Group 13 - The Full Wiki"/>
          <p:cNvPicPr>
            <a:picLocks noChangeAspect="1" noChangeArrowheads="1"/>
          </p:cNvPicPr>
          <p:nvPr/>
        </p:nvPicPr>
        <p:blipFill>
          <a:blip r:embed="rId2" cstate="print"/>
          <a:srcRect/>
          <a:stretch>
            <a:fillRect/>
          </a:stretch>
        </p:blipFill>
        <p:spPr bwMode="auto">
          <a:xfrm>
            <a:off x="1763688" y="432048"/>
            <a:ext cx="1328936" cy="996702"/>
          </a:xfrm>
          <a:prstGeom prst="rect">
            <a:avLst/>
          </a:prstGeom>
          <a:noFill/>
        </p:spPr>
      </p:pic>
      <p:pic>
        <p:nvPicPr>
          <p:cNvPr id="12292" name="Picture 4" descr="&amp;Icy;&amp;zcy; &amp;scy;&amp;iecy;&amp;rcy;&amp;iecy;&amp;bcy;&amp;rcy;&amp;acy; &amp;dcy;&amp;iecy;&amp;lcy;&amp;acy;&amp;yucy;&amp;tcy; &amp;yucy;&amp;vcy;&amp;iecy;&amp;lcy;&amp;icy;&amp;rcy;&amp;ncy;&amp;ycy;&amp;iecy; &amp;ucy;&amp;kcy;&amp;rcy;&amp;acy;&amp;shcy;&amp;iecy;&amp;ncy;&amp;icy;&amp;yacy; - &amp;Kcy;&amp;acy;&amp;rcy;&amp;tcy;&amp;icy;&amp;ncy;&amp;kcy;&amp;acy; 7532/36"/>
          <p:cNvPicPr>
            <a:picLocks noChangeAspect="1" noChangeArrowheads="1"/>
          </p:cNvPicPr>
          <p:nvPr/>
        </p:nvPicPr>
        <p:blipFill>
          <a:blip r:embed="rId3" cstate="print"/>
          <a:srcRect/>
          <a:stretch>
            <a:fillRect/>
          </a:stretch>
        </p:blipFill>
        <p:spPr bwMode="auto">
          <a:xfrm>
            <a:off x="6228184" y="4725144"/>
            <a:ext cx="2304256" cy="172819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1685</Words>
  <Application>Microsoft Office PowerPoint</Application>
  <PresentationFormat>Экран (4:3)</PresentationFormat>
  <Paragraphs>46</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Поток</vt:lpstr>
      <vt:lpstr>Эти удивительные металлы</vt:lpstr>
      <vt:lpstr>Слайд 2</vt:lpstr>
      <vt:lpstr>Алюминий</vt:lpstr>
      <vt:lpstr>Медь</vt:lpstr>
      <vt:lpstr>Железо</vt:lpstr>
      <vt:lpstr>Редкие металлы</vt:lpstr>
      <vt:lpstr>Калифорний</vt:lpstr>
      <vt:lpstr>Золото</vt:lpstr>
      <vt:lpstr>Серебро</vt:lpstr>
      <vt:lpstr>Платина</vt:lpstr>
      <vt:lpstr>Ртуть</vt:lpstr>
      <vt:lpstr>Осмий</vt:lpstr>
      <vt:lpstr>Тантал</vt:lpstr>
      <vt:lpstr>Ванадий</vt:lpstr>
      <vt:lpstr>Кобальт</vt:lpstr>
      <vt:lpstr>Титан</vt:lpstr>
      <vt:lpstr>Цинк</vt:lpstr>
      <vt:lpstr>Цирконий</vt:lpstr>
      <vt:lpstr>Слайд 19</vt:lpstr>
      <vt:lpstr>Слайд 20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15</cp:revision>
  <dcterms:created xsi:type="dcterms:W3CDTF">2015-02-21T16:26:04Z</dcterms:created>
  <dcterms:modified xsi:type="dcterms:W3CDTF">2015-02-22T09:46:34Z</dcterms:modified>
</cp:coreProperties>
</file>