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1" r:id="rId3"/>
    <p:sldId id="260" r:id="rId4"/>
    <p:sldId id="256" r:id="rId5"/>
    <p:sldId id="261" r:id="rId6"/>
    <p:sldId id="262" r:id="rId7"/>
    <p:sldId id="263" r:id="rId8"/>
    <p:sldId id="264" r:id="rId9"/>
    <p:sldId id="265" r:id="rId10"/>
    <p:sldId id="257" r:id="rId11"/>
    <p:sldId id="267" r:id="rId12"/>
    <p:sldId id="266" r:id="rId13"/>
    <p:sldId id="268" r:id="rId14"/>
    <p:sldId id="258" r:id="rId15"/>
    <p:sldId id="270" r:id="rId16"/>
    <p:sldId id="272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90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37EB7-FF41-47F6-A776-C33F832CAE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3A6D2-1304-4C48-BE83-4306A28C3B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FE2F5-C492-4D89-A60C-D554E7A300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BBBCF-B418-476D-89C5-A5BDE429DC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8BFC7-F1CC-4D2A-AFF7-DC6029CDC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1EEA6-B633-428F-BCED-CA87EA7861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43973-C3B2-47E1-9F9C-654ADA8B47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45603-5414-420B-B393-14A2BB5478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03302-B4E8-40C9-9003-F018714119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8FB60-549D-4867-B1D9-A8DE8F08DA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4875F-FD3F-4D5E-A33C-A3564F824D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1DB5E-2631-471D-A678-76D191F214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E147E-3C84-4E02-8767-2AB8DBEBEC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26EE8CE-C741-4DF8-8AE5-D53FC1A019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media.aplus.by/uploads/posts/1204187895_5a.jpg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01.olx.ru/ui/3/97/52/59909552_2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r.ru/images/b29b1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woman.ru/images/article/9/1/img_913565902d9d513f4e956c160bb18b8d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hyperlink" Target="http://www.t-l.ru/p/30187.jp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CC3300"/>
                </a:solidFill>
              </a:rPr>
              <a:t>Жиры</a:t>
            </a:r>
          </a:p>
        </p:txBody>
      </p:sp>
      <p:pic>
        <p:nvPicPr>
          <p:cNvPr id="2051" name="Picture 4" descr="молекула жира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11863" y="2708275"/>
            <a:ext cx="2808287" cy="2808288"/>
          </a:xfrm>
          <a:noFill/>
        </p:spPr>
      </p:pic>
      <p:sp>
        <p:nvSpPr>
          <p:cNvPr id="2052" name="Line 8"/>
          <p:cNvSpPr>
            <a:spLocks noChangeShapeType="1"/>
          </p:cNvSpPr>
          <p:nvPr/>
        </p:nvSpPr>
        <p:spPr bwMode="auto">
          <a:xfrm>
            <a:off x="3132138" y="328453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053" name="Группа 8"/>
          <p:cNvGrpSpPr>
            <a:grpSpLocks/>
          </p:cNvGrpSpPr>
          <p:nvPr/>
        </p:nvGrpSpPr>
        <p:grpSpPr bwMode="auto">
          <a:xfrm>
            <a:off x="250825" y="2565400"/>
            <a:ext cx="5257800" cy="3013075"/>
            <a:chOff x="250825" y="2565400"/>
            <a:chExt cx="5257800" cy="3013075"/>
          </a:xfrm>
        </p:grpSpPr>
        <p:sp>
          <p:nvSpPr>
            <p:cNvPr id="2054" name="Text Box 6"/>
            <p:cNvSpPr txBox="1">
              <a:spLocks noChangeArrowheads="1"/>
            </p:cNvSpPr>
            <p:nvPr/>
          </p:nvSpPr>
          <p:spPr bwMode="auto">
            <a:xfrm>
              <a:off x="250825" y="2565400"/>
              <a:ext cx="5257800" cy="301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>
                  <a:solidFill>
                    <a:schemeClr val="accent2"/>
                  </a:solidFill>
                </a:rPr>
                <a:t>Сложные эфиры трехатомного спирта глицерина: СН</a:t>
              </a:r>
              <a:r>
                <a:rPr lang="ru-RU" sz="2400" b="1" baseline="-25000">
                  <a:solidFill>
                    <a:schemeClr val="accent2"/>
                  </a:solidFill>
                </a:rPr>
                <a:t>2</a:t>
              </a:r>
              <a:r>
                <a:rPr lang="ru-RU" sz="2400">
                  <a:solidFill>
                    <a:schemeClr val="accent2"/>
                  </a:solidFill>
                </a:rPr>
                <a:t> – СН - СН</a:t>
              </a:r>
              <a:r>
                <a:rPr lang="ru-RU" sz="2400" b="1" baseline="-25000">
                  <a:solidFill>
                    <a:schemeClr val="accent2"/>
                  </a:solidFill>
                </a:rPr>
                <a:t>2</a:t>
              </a:r>
            </a:p>
            <a:p>
              <a:pPr>
                <a:spcBef>
                  <a:spcPct val="50000"/>
                </a:spcBef>
              </a:pPr>
              <a:r>
                <a:rPr lang="ru-RU" sz="2400">
                  <a:solidFill>
                    <a:schemeClr val="accent2"/>
                  </a:solidFill>
                </a:rPr>
                <a:t>                                ОН      ОН   ОН  </a:t>
              </a:r>
            </a:p>
            <a:p>
              <a:pPr>
                <a:spcBef>
                  <a:spcPct val="50000"/>
                </a:spcBef>
              </a:pPr>
              <a:r>
                <a:rPr lang="ru-RU" sz="2400">
                  <a:solidFill>
                    <a:schemeClr val="accent2"/>
                  </a:solidFill>
                </a:rPr>
                <a:t>и жирных карбоновых кислот:</a:t>
              </a:r>
            </a:p>
            <a:p>
              <a:pPr>
                <a:spcBef>
                  <a:spcPct val="50000"/>
                </a:spcBef>
              </a:pPr>
              <a:r>
                <a:rPr lang="ru-RU" sz="2400">
                  <a:solidFill>
                    <a:schemeClr val="accent2"/>
                  </a:solidFill>
                </a:rPr>
                <a:t>стеариновой (С</a:t>
              </a:r>
              <a:r>
                <a:rPr lang="ru-RU" sz="2400" b="1" baseline="-25000">
                  <a:solidFill>
                    <a:schemeClr val="accent2"/>
                  </a:solidFill>
                </a:rPr>
                <a:t>17</a:t>
              </a:r>
              <a:r>
                <a:rPr lang="ru-RU" sz="2400">
                  <a:solidFill>
                    <a:schemeClr val="accent2"/>
                  </a:solidFill>
                </a:rPr>
                <a:t> Н</a:t>
              </a:r>
              <a:r>
                <a:rPr lang="ru-RU" sz="2400" b="1" baseline="-25000">
                  <a:solidFill>
                    <a:schemeClr val="accent2"/>
                  </a:solidFill>
                </a:rPr>
                <a:t>35</a:t>
              </a:r>
              <a:r>
                <a:rPr lang="ru-RU" sz="2400">
                  <a:solidFill>
                    <a:schemeClr val="accent2"/>
                  </a:solidFill>
                </a:rPr>
                <a:t> СООН),</a:t>
              </a:r>
            </a:p>
            <a:p>
              <a:pPr>
                <a:spcBef>
                  <a:spcPct val="50000"/>
                </a:spcBef>
              </a:pPr>
              <a:r>
                <a:rPr lang="ru-RU" sz="2400">
                  <a:solidFill>
                    <a:schemeClr val="accent2"/>
                  </a:solidFill>
                </a:rPr>
                <a:t>олеиновой (С</a:t>
              </a:r>
              <a:r>
                <a:rPr lang="ru-RU" sz="2400" b="1" baseline="-25000">
                  <a:solidFill>
                    <a:schemeClr val="accent2"/>
                  </a:solidFill>
                </a:rPr>
                <a:t>17</a:t>
              </a:r>
              <a:r>
                <a:rPr lang="ru-RU" sz="2400">
                  <a:solidFill>
                    <a:schemeClr val="accent2"/>
                  </a:solidFill>
                </a:rPr>
                <a:t> Н</a:t>
              </a:r>
              <a:r>
                <a:rPr lang="ru-RU" sz="2400" b="1" baseline="-25000">
                  <a:solidFill>
                    <a:schemeClr val="accent2"/>
                  </a:solidFill>
                </a:rPr>
                <a:t>33</a:t>
              </a:r>
              <a:r>
                <a:rPr lang="ru-RU" sz="2400">
                  <a:solidFill>
                    <a:schemeClr val="accent2"/>
                  </a:solidFill>
                </a:rPr>
                <a:t> СООН) и т. д</a:t>
              </a:r>
              <a:r>
                <a:rPr lang="ru-RU">
                  <a:solidFill>
                    <a:schemeClr val="accent2"/>
                  </a:solidFill>
                </a:rPr>
                <a:t>.</a:t>
              </a:r>
              <a:r>
                <a:rPr lang="ru-RU"/>
                <a:t>                </a:t>
              </a:r>
            </a:p>
          </p:txBody>
        </p:sp>
        <p:sp>
          <p:nvSpPr>
            <p:cNvPr id="2055" name="Line 9"/>
            <p:cNvSpPr>
              <a:spLocks noChangeShapeType="1"/>
            </p:cNvSpPr>
            <p:nvPr/>
          </p:nvSpPr>
          <p:spPr bwMode="auto">
            <a:xfrm>
              <a:off x="4067175" y="3284538"/>
              <a:ext cx="0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6" name="Line 10"/>
            <p:cNvSpPr>
              <a:spLocks noChangeShapeType="1"/>
            </p:cNvSpPr>
            <p:nvPr/>
          </p:nvSpPr>
          <p:spPr bwMode="auto">
            <a:xfrm>
              <a:off x="4787900" y="3284538"/>
              <a:ext cx="0" cy="288925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7" name="Line 12"/>
            <p:cNvSpPr>
              <a:spLocks noChangeShapeType="1"/>
            </p:cNvSpPr>
            <p:nvPr/>
          </p:nvSpPr>
          <p:spPr bwMode="auto">
            <a:xfrm>
              <a:off x="3132138" y="3284538"/>
              <a:ext cx="0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CC3300"/>
                </a:solidFill>
              </a:rPr>
              <a:t>Применение:</a:t>
            </a:r>
          </a:p>
        </p:txBody>
      </p:sp>
      <p:pic>
        <p:nvPicPr>
          <p:cNvPr id="9245" name="Picture 29" descr="1204187895_5a">
            <a:hlinkClick r:id="rId2"/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1800" y="3403600"/>
            <a:ext cx="3563938" cy="3049588"/>
          </a:xfrm>
        </p:spPr>
      </p:pic>
      <p:sp>
        <p:nvSpPr>
          <p:cNvPr id="11268" name="Text Box 27"/>
          <p:cNvSpPr txBox="1">
            <a:spLocks noChangeArrowheads="1"/>
          </p:cNvSpPr>
          <p:nvPr/>
        </p:nvSpPr>
        <p:spPr bwMode="auto">
          <a:xfrm>
            <a:off x="395288" y="1844675"/>
            <a:ext cx="45370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chemeClr val="accent2"/>
                </a:solidFill>
              </a:rPr>
              <a:t>Продукты питания</a:t>
            </a:r>
          </a:p>
        </p:txBody>
      </p:sp>
      <p:pic>
        <p:nvPicPr>
          <p:cNvPr id="9247" name="Picture 31" descr="i?id=18459142&amp;tov=5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084888" y="1844675"/>
            <a:ext cx="1604962" cy="2043113"/>
          </a:xfrm>
          <a:noFill/>
        </p:spPr>
      </p:pic>
      <p:sp>
        <p:nvSpPr>
          <p:cNvPr id="11270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82073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1272" name="Picture 8" descr="SHOKOLADNICA.com.ua - Домашняя энциклопедия для женщин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4652963"/>
            <a:ext cx="252095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CC3300"/>
                </a:solidFill>
              </a:rPr>
              <a:t>Применение:</a:t>
            </a:r>
          </a:p>
        </p:txBody>
      </p:sp>
      <p:sp>
        <p:nvSpPr>
          <p:cNvPr id="12291" name="Text Box 10"/>
          <p:cNvSpPr txBox="1">
            <a:spLocks noChangeArrowheads="1"/>
          </p:cNvSpPr>
          <p:nvPr/>
        </p:nvSpPr>
        <p:spPr bwMode="auto">
          <a:xfrm>
            <a:off x="755650" y="1268413"/>
            <a:ext cx="28082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chemeClr val="accent2"/>
                </a:solidFill>
              </a:rPr>
              <a:t>медицина</a:t>
            </a:r>
          </a:p>
        </p:txBody>
      </p:sp>
      <p:sp>
        <p:nvSpPr>
          <p:cNvPr id="12292" name="Text Box 11"/>
          <p:cNvSpPr txBox="1">
            <a:spLocks noChangeArrowheads="1"/>
          </p:cNvSpPr>
          <p:nvPr/>
        </p:nvSpPr>
        <p:spPr bwMode="auto">
          <a:xfrm>
            <a:off x="4427538" y="1670050"/>
            <a:ext cx="43211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chemeClr val="accent2"/>
                </a:solidFill>
              </a:rPr>
              <a:t>Рыбий жир – источник витамина Д</a:t>
            </a:r>
          </a:p>
        </p:txBody>
      </p:sp>
      <p:pic>
        <p:nvPicPr>
          <p:cNvPr id="12293" name="Picture 13" descr="http://sekret-zdoroviya.ru/wp-content/uploads/kartinka17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3E3E3"/>
              </a:clrFrom>
              <a:clrTo>
                <a:srgbClr val="E3E3E3">
                  <a:alpha val="0"/>
                </a:srgbClr>
              </a:clrTo>
            </a:clrChange>
          </a:blip>
          <a:srcRect l="9644" t="10870" r="8928" b="6831"/>
          <a:stretch>
            <a:fillRect/>
          </a:stretch>
        </p:blipFill>
        <p:spPr bwMode="auto">
          <a:xfrm>
            <a:off x="4500563" y="3143250"/>
            <a:ext cx="4214812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5" descr="http://www.moymalish.com/img/images/rybiy-zhir-dlya-dete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3143250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CC3300"/>
                </a:solidFill>
              </a:rPr>
              <a:t>Применение:</a:t>
            </a:r>
          </a:p>
        </p:txBody>
      </p:sp>
      <p:pic>
        <p:nvPicPr>
          <p:cNvPr id="13315" name="Picture 4" descr="жир эму от кораллового клуба (coral club Int.)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484313"/>
            <a:ext cx="2300288" cy="2808287"/>
          </a:xfrm>
          <a:noFill/>
        </p:spPr>
      </p:pic>
      <p:pic>
        <p:nvPicPr>
          <p:cNvPr id="13316" name="Picture 7" descr="жир кондиционер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762750" y="4365625"/>
            <a:ext cx="2381250" cy="2257425"/>
          </a:xfrm>
          <a:noFill/>
        </p:spPr>
      </p:pic>
      <p:sp>
        <p:nvSpPr>
          <p:cNvPr id="13317" name="Text Box 11"/>
          <p:cNvSpPr txBox="1">
            <a:spLocks noChangeArrowheads="1"/>
          </p:cNvSpPr>
          <p:nvPr/>
        </p:nvSpPr>
        <p:spPr bwMode="auto">
          <a:xfrm>
            <a:off x="2555875" y="1530350"/>
            <a:ext cx="3744913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accent2"/>
                </a:solidFill>
              </a:rPr>
              <a:t>Жир эму -  эффективный увлажнитель, способствующий регенерации и улучшению здоровья кожи. Высокоэффективное средство при проблемной коже.</a:t>
            </a:r>
          </a:p>
        </p:txBody>
      </p:sp>
      <p:sp>
        <p:nvSpPr>
          <p:cNvPr id="13318" name="Text Box 12"/>
          <p:cNvSpPr txBox="1">
            <a:spLocks noChangeArrowheads="1"/>
          </p:cNvSpPr>
          <p:nvPr/>
        </p:nvSpPr>
        <p:spPr bwMode="auto">
          <a:xfrm>
            <a:off x="2700338" y="5589588"/>
            <a:ext cx="4175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accent2"/>
                </a:solidFill>
              </a:rPr>
              <a:t>Жир-кондиционер для ухода за изделиями из кожи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CC3300"/>
                </a:solidFill>
              </a:rPr>
              <a:t>Применение:</a:t>
            </a:r>
          </a:p>
        </p:txBody>
      </p:sp>
      <p:pic>
        <p:nvPicPr>
          <p:cNvPr id="14339" name="Picture 11" descr="Gartenseifen_clip_image004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3" y="1357313"/>
            <a:ext cx="3570287" cy="2738437"/>
          </a:xfrm>
          <a:noFill/>
        </p:spPr>
      </p:pic>
      <p:sp>
        <p:nvSpPr>
          <p:cNvPr id="14340" name="Text Box 21"/>
          <p:cNvSpPr txBox="1">
            <a:spLocks noChangeArrowheads="1"/>
          </p:cNvSpPr>
          <p:nvPr/>
        </p:nvSpPr>
        <p:spPr bwMode="auto">
          <a:xfrm>
            <a:off x="5072063" y="2428875"/>
            <a:ext cx="33115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chemeClr val="accent2"/>
                </a:solidFill>
              </a:rPr>
              <a:t>изготовление мыла ручной работы</a:t>
            </a:r>
          </a:p>
        </p:txBody>
      </p:sp>
      <p:pic>
        <p:nvPicPr>
          <p:cNvPr id="14341" name="Picture 23" descr="http://i028.radikal.ru/0802/f8/cec745b5793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3929063"/>
            <a:ext cx="3238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25" descr="http://www.doskaurala.ru/orimg/76129-vinogr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4214813"/>
            <a:ext cx="3571875" cy="237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chemeClr val="accent2"/>
                </a:solidFill>
              </a:rPr>
              <a:t>Льняное, конопляное, ореховое масла используют для приготовления олифы</a:t>
            </a:r>
          </a:p>
        </p:txBody>
      </p:sp>
      <p:pic>
        <p:nvPicPr>
          <p:cNvPr id="15363" name="Picture 17" descr="http://bezobeda.net/wp-content/uploads/2012/04/1309292131_olif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3071813"/>
            <a:ext cx="40386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9" descr="http://poremontu.ru/media/ck/articles/images/13268214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3" y="3071813"/>
            <a:ext cx="3246437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0"/>
          <p:cNvSpPr txBox="1">
            <a:spLocks noChangeArrowheads="1"/>
          </p:cNvSpPr>
          <p:nvPr/>
        </p:nvSpPr>
        <p:spPr bwMode="auto">
          <a:xfrm>
            <a:off x="250825" y="5876925"/>
            <a:ext cx="38512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chemeClr val="accent2"/>
                </a:solidFill>
              </a:rPr>
              <a:t>Пальмовое масло, сырье для биодизеля</a:t>
            </a:r>
          </a:p>
        </p:txBody>
      </p:sp>
      <p:sp>
        <p:nvSpPr>
          <p:cNvPr id="16387" name="Text Box 15"/>
          <p:cNvSpPr txBox="1">
            <a:spLocks noChangeArrowheads="1"/>
          </p:cNvSpPr>
          <p:nvPr/>
        </p:nvSpPr>
        <p:spPr bwMode="auto">
          <a:xfrm>
            <a:off x="4427538" y="765175"/>
            <a:ext cx="40322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chemeClr val="accent2"/>
                </a:solidFill>
              </a:rPr>
              <a:t>Также </a:t>
            </a:r>
            <a:r>
              <a:rPr lang="ru-RU" sz="2400" b="1">
                <a:solidFill>
                  <a:schemeClr val="accent2"/>
                </a:solidFill>
              </a:rPr>
              <a:t>применяется</a:t>
            </a:r>
            <a:r>
              <a:rPr lang="ru-RU" sz="2400">
                <a:solidFill>
                  <a:schemeClr val="accent2"/>
                </a:solidFill>
              </a:rPr>
              <a:t> отработанное растительное масло, животные </a:t>
            </a:r>
            <a:r>
              <a:rPr lang="ru-RU" sz="2400" b="1">
                <a:solidFill>
                  <a:schemeClr val="accent2"/>
                </a:solidFill>
              </a:rPr>
              <a:t>жиры</a:t>
            </a:r>
            <a:r>
              <a:rPr lang="ru-RU" sz="2400">
                <a:solidFill>
                  <a:schemeClr val="accent2"/>
                </a:solidFill>
              </a:rPr>
              <a:t>, рыбий...</a:t>
            </a:r>
            <a:r>
              <a:rPr lang="ru-RU"/>
              <a:t> </a:t>
            </a:r>
          </a:p>
        </p:txBody>
      </p:sp>
      <p:pic>
        <p:nvPicPr>
          <p:cNvPr id="16388" name="Picture 17" descr="https://encrypted-tbn0.gstatic.com/images?q=tbn:ANd9GcRlHQHys4nU2WLDOnsIsp0Y1Tr6vwHFAH9Cq8vgRsZQ_AG-ZLfO-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482600"/>
            <a:ext cx="3071812" cy="529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9" descr="http://venture-biz.ru/images/stories/stati/tekhnologii-innovatsii/emissions-to-biofuels/emissions-to-biofuels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0" y="2571750"/>
            <a:ext cx="43815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CC3300"/>
                </a:solidFill>
              </a:rPr>
              <a:t>Домашнее задание: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9732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mtClean="0">
                <a:solidFill>
                  <a:srgbClr val="CC3300"/>
                </a:solidFill>
                <a:cs typeface="Arial" charset="0"/>
              </a:rPr>
              <a:t>§</a:t>
            </a:r>
            <a:r>
              <a:rPr lang="ru-RU" smtClean="0">
                <a:solidFill>
                  <a:srgbClr val="CC3300"/>
                </a:solidFill>
                <a:cs typeface="Arial" charset="0"/>
              </a:rPr>
              <a:t> 30,31</a:t>
            </a:r>
          </a:p>
          <a:p>
            <a:pPr algn="ctr" eaLnBrk="1" hangingPunct="1">
              <a:buFontTx/>
              <a:buNone/>
            </a:pPr>
            <a:r>
              <a:rPr lang="ru-RU" smtClean="0">
                <a:solidFill>
                  <a:srgbClr val="CC3300"/>
                </a:solidFill>
                <a:cs typeface="Arial" charset="0"/>
              </a:rPr>
              <a:t>Задача №4 с. 129</a:t>
            </a:r>
          </a:p>
          <a:p>
            <a:pPr algn="ctr" eaLnBrk="1" hangingPunct="1">
              <a:buFontTx/>
              <a:buNone/>
            </a:pPr>
            <a:r>
              <a:rPr lang="ru-RU" smtClean="0">
                <a:solidFill>
                  <a:srgbClr val="CC3300"/>
                </a:solidFill>
                <a:cs typeface="Arial" charset="0"/>
              </a:rPr>
              <a:t>Сообщение о СМС</a:t>
            </a:r>
            <a:endParaRPr lang="en-US" smtClean="0">
              <a:solidFill>
                <a:srgbClr val="CC33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CC3300"/>
                </a:solidFill>
              </a:rPr>
              <a:t>Образование молекулы жира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539750" y="1844675"/>
            <a:ext cx="3240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323850" y="1773238"/>
            <a:ext cx="1728788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chemeClr val="accent2"/>
                </a:solidFill>
              </a:rPr>
              <a:t>Н</a:t>
            </a:r>
            <a:r>
              <a:rPr lang="ru-RU" sz="2400" b="1" baseline="-25000">
                <a:solidFill>
                  <a:schemeClr val="accent2"/>
                </a:solidFill>
              </a:rPr>
              <a:t>2</a:t>
            </a:r>
            <a:r>
              <a:rPr lang="ru-RU" sz="2400">
                <a:solidFill>
                  <a:schemeClr val="accent2"/>
                </a:solidFill>
              </a:rPr>
              <a:t>С</a:t>
            </a:r>
            <a:r>
              <a:rPr lang="en-US" sz="2400">
                <a:solidFill>
                  <a:schemeClr val="accent2"/>
                </a:solidFill>
              </a:rPr>
              <a:t> </a:t>
            </a:r>
            <a:r>
              <a:rPr lang="ru-RU" sz="2400">
                <a:solidFill>
                  <a:schemeClr val="accent2"/>
                </a:solidFill>
              </a:rPr>
              <a:t>– О</a:t>
            </a:r>
            <a:r>
              <a:rPr lang="en-US" sz="2400">
                <a:solidFill>
                  <a:schemeClr val="accent2"/>
                </a:solidFill>
              </a:rPr>
              <a:t> </a:t>
            </a:r>
            <a:r>
              <a:rPr lang="ru-RU" sz="2400">
                <a:solidFill>
                  <a:schemeClr val="accent2"/>
                </a:solidFill>
              </a:rPr>
              <a:t>Н</a:t>
            </a:r>
          </a:p>
          <a:p>
            <a:pPr>
              <a:spcBef>
                <a:spcPct val="50000"/>
              </a:spcBef>
            </a:pPr>
            <a:endParaRPr lang="ru-RU" sz="240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2400">
                <a:solidFill>
                  <a:schemeClr val="accent2"/>
                </a:solidFill>
              </a:rPr>
              <a:t> </a:t>
            </a:r>
            <a:r>
              <a:rPr lang="en-US" sz="2400">
                <a:solidFill>
                  <a:schemeClr val="accent2"/>
                </a:solidFill>
              </a:rPr>
              <a:t>HC</a:t>
            </a:r>
            <a:r>
              <a:rPr lang="ru-RU" sz="2400">
                <a:solidFill>
                  <a:schemeClr val="accent2"/>
                </a:solidFill>
              </a:rPr>
              <a:t> </a:t>
            </a:r>
            <a:r>
              <a:rPr lang="en-US" sz="2400">
                <a:solidFill>
                  <a:schemeClr val="accent2"/>
                </a:solidFill>
              </a:rPr>
              <a:t> – O H</a:t>
            </a:r>
            <a:endParaRPr lang="ru-RU" sz="240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lang="ru-RU" sz="240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2400">
                <a:solidFill>
                  <a:schemeClr val="accent2"/>
                </a:solidFill>
              </a:rPr>
              <a:t>Н</a:t>
            </a:r>
            <a:r>
              <a:rPr lang="ru-RU" sz="2400" b="1" baseline="-25000">
                <a:solidFill>
                  <a:schemeClr val="accent2"/>
                </a:solidFill>
              </a:rPr>
              <a:t>2</a:t>
            </a:r>
            <a:r>
              <a:rPr lang="ru-RU" sz="2400">
                <a:solidFill>
                  <a:schemeClr val="accent2"/>
                </a:solidFill>
              </a:rPr>
              <a:t>С</a:t>
            </a:r>
            <a:r>
              <a:rPr lang="en-US" sz="2400">
                <a:solidFill>
                  <a:schemeClr val="accent2"/>
                </a:solidFill>
              </a:rPr>
              <a:t> </a:t>
            </a:r>
            <a:r>
              <a:rPr lang="ru-RU" sz="2400">
                <a:solidFill>
                  <a:schemeClr val="accent2"/>
                </a:solidFill>
              </a:rPr>
              <a:t>– О</a:t>
            </a:r>
            <a:r>
              <a:rPr lang="en-US" sz="2400">
                <a:solidFill>
                  <a:schemeClr val="accent2"/>
                </a:solidFill>
              </a:rPr>
              <a:t> </a:t>
            </a:r>
            <a:r>
              <a:rPr lang="ru-RU" sz="2400">
                <a:solidFill>
                  <a:schemeClr val="accent2"/>
                </a:solidFill>
              </a:rPr>
              <a:t>Н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2339975" y="2852738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2916238" y="1773238"/>
            <a:ext cx="2016125" cy="347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chemeClr val="accent2"/>
                </a:solidFill>
              </a:rPr>
              <a:t>НО-ОС-</a:t>
            </a:r>
            <a:r>
              <a:rPr lang="en-US" sz="2400">
                <a:solidFill>
                  <a:schemeClr val="accent2"/>
                </a:solidFill>
              </a:rPr>
              <a:t>R</a:t>
            </a:r>
            <a:r>
              <a:rPr lang="en-US" sz="2400" b="1" baseline="-25000">
                <a:solidFill>
                  <a:schemeClr val="accent2"/>
                </a:solidFill>
              </a:rPr>
              <a:t>1</a:t>
            </a:r>
            <a:endParaRPr lang="ru-RU" sz="2400" b="1" baseline="-2500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lang="ru-RU" sz="2400" b="1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</a:rPr>
              <a:t>HO-OC-R</a:t>
            </a:r>
            <a:r>
              <a:rPr lang="en-US" sz="2400" b="1" baseline="-25000">
                <a:solidFill>
                  <a:schemeClr val="accent2"/>
                </a:solidFill>
              </a:rPr>
              <a:t>2</a:t>
            </a:r>
            <a:endParaRPr lang="ru-RU" sz="2400" b="1" baseline="-2500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lang="ru-RU" sz="2400" b="1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2400">
                <a:solidFill>
                  <a:schemeClr val="accent2"/>
                </a:solidFill>
              </a:rPr>
              <a:t>НО</a:t>
            </a:r>
            <a:r>
              <a:rPr lang="en-US" sz="2400">
                <a:solidFill>
                  <a:schemeClr val="accent2"/>
                </a:solidFill>
              </a:rPr>
              <a:t> </a:t>
            </a:r>
            <a:r>
              <a:rPr lang="ru-RU" sz="2400">
                <a:solidFill>
                  <a:schemeClr val="accent2"/>
                </a:solidFill>
              </a:rPr>
              <a:t>-ОС-</a:t>
            </a:r>
            <a:r>
              <a:rPr lang="en-US" sz="2400">
                <a:solidFill>
                  <a:schemeClr val="accent2"/>
                </a:solidFill>
              </a:rPr>
              <a:t>R</a:t>
            </a:r>
            <a:r>
              <a:rPr lang="en-US" sz="2400" b="1" baseline="-25000">
                <a:solidFill>
                  <a:schemeClr val="accent2"/>
                </a:solidFill>
              </a:rPr>
              <a:t>3</a:t>
            </a:r>
            <a:endParaRPr lang="ru-RU" sz="2400" b="1" baseline="-2500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lang="ru-RU" b="1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lang="ru-RU" b="1">
              <a:solidFill>
                <a:schemeClr val="accent2"/>
              </a:solidFill>
            </a:endParaRP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4643438" y="2827338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</a:t>
            </a:r>
            <a:r>
              <a:rPr lang="en-US" sz="2400">
                <a:solidFill>
                  <a:schemeClr val="accent2"/>
                </a:solidFill>
              </a:rPr>
              <a:t>→</a:t>
            </a:r>
            <a:endParaRPr lang="ru-RU" sz="2400">
              <a:solidFill>
                <a:schemeClr val="accent2"/>
              </a:solidFill>
            </a:endParaRP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5292725" y="1773238"/>
            <a:ext cx="2663825" cy="356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chemeClr val="accent2"/>
                </a:solidFill>
              </a:rPr>
              <a:t>Н</a:t>
            </a:r>
            <a:r>
              <a:rPr lang="ru-RU" sz="2400" b="1" baseline="-25000">
                <a:solidFill>
                  <a:schemeClr val="accent2"/>
                </a:solidFill>
              </a:rPr>
              <a:t>2</a:t>
            </a:r>
            <a:r>
              <a:rPr lang="ru-RU" sz="2400">
                <a:solidFill>
                  <a:schemeClr val="accent2"/>
                </a:solidFill>
              </a:rPr>
              <a:t>С</a:t>
            </a:r>
            <a:r>
              <a:rPr lang="en-US" sz="2400">
                <a:solidFill>
                  <a:schemeClr val="accent2"/>
                </a:solidFill>
              </a:rPr>
              <a:t> </a:t>
            </a:r>
            <a:r>
              <a:rPr lang="ru-RU" sz="2400">
                <a:solidFill>
                  <a:schemeClr val="accent2"/>
                </a:solidFill>
              </a:rPr>
              <a:t>– О</a:t>
            </a:r>
            <a:r>
              <a:rPr lang="en-US" sz="2400">
                <a:solidFill>
                  <a:schemeClr val="accent2"/>
                </a:solidFill>
              </a:rPr>
              <a:t> </a:t>
            </a:r>
            <a:r>
              <a:rPr lang="ru-RU" sz="2400">
                <a:solidFill>
                  <a:schemeClr val="accent2"/>
                </a:solidFill>
              </a:rPr>
              <a:t>-ОС-</a:t>
            </a:r>
            <a:r>
              <a:rPr lang="en-US" sz="2400">
                <a:solidFill>
                  <a:schemeClr val="accent2"/>
                </a:solidFill>
              </a:rPr>
              <a:t>R</a:t>
            </a:r>
            <a:r>
              <a:rPr lang="en-US" sz="2400" b="1" baseline="-25000">
                <a:solidFill>
                  <a:schemeClr val="accent2"/>
                </a:solidFill>
              </a:rPr>
              <a:t>1</a:t>
            </a:r>
            <a:endParaRPr lang="ru-RU" sz="2400" b="1" baseline="-2500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lang="ru-RU" sz="2400" b="1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2400">
                <a:solidFill>
                  <a:schemeClr val="accent2"/>
                </a:solidFill>
              </a:rPr>
              <a:t>  </a:t>
            </a:r>
            <a:r>
              <a:rPr lang="en-US" sz="2400">
                <a:solidFill>
                  <a:schemeClr val="accent2"/>
                </a:solidFill>
              </a:rPr>
              <a:t>HC – O - OC-R</a:t>
            </a:r>
            <a:r>
              <a:rPr lang="en-US" sz="2400" b="1" baseline="-25000">
                <a:solidFill>
                  <a:schemeClr val="accent2"/>
                </a:solidFill>
              </a:rPr>
              <a:t>2</a:t>
            </a:r>
            <a:endParaRPr lang="ru-RU" sz="2400" b="1" baseline="-2500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lang="ru-RU" sz="2400" b="1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2400">
                <a:solidFill>
                  <a:schemeClr val="accent2"/>
                </a:solidFill>
              </a:rPr>
              <a:t>Н</a:t>
            </a:r>
            <a:r>
              <a:rPr lang="ru-RU" sz="2400" b="1" baseline="-25000">
                <a:solidFill>
                  <a:schemeClr val="accent2"/>
                </a:solidFill>
              </a:rPr>
              <a:t>2</a:t>
            </a:r>
            <a:r>
              <a:rPr lang="ru-RU" sz="2400">
                <a:solidFill>
                  <a:schemeClr val="accent2"/>
                </a:solidFill>
              </a:rPr>
              <a:t>С</a:t>
            </a:r>
            <a:r>
              <a:rPr lang="en-US" sz="2400">
                <a:solidFill>
                  <a:schemeClr val="accent2"/>
                </a:solidFill>
              </a:rPr>
              <a:t> </a:t>
            </a:r>
            <a:r>
              <a:rPr lang="ru-RU" sz="2400">
                <a:solidFill>
                  <a:schemeClr val="accent2"/>
                </a:solidFill>
              </a:rPr>
              <a:t>– О</a:t>
            </a:r>
            <a:r>
              <a:rPr lang="en-US" sz="2400">
                <a:solidFill>
                  <a:schemeClr val="accent2"/>
                </a:solidFill>
              </a:rPr>
              <a:t>-</a:t>
            </a:r>
            <a:r>
              <a:rPr lang="ru-RU" sz="2400">
                <a:solidFill>
                  <a:schemeClr val="accent2"/>
                </a:solidFill>
              </a:rPr>
              <a:t>ОС-</a:t>
            </a:r>
            <a:r>
              <a:rPr lang="en-US" sz="2400">
                <a:solidFill>
                  <a:schemeClr val="accent2"/>
                </a:solidFill>
              </a:rPr>
              <a:t>R</a:t>
            </a:r>
            <a:r>
              <a:rPr lang="en-US" sz="2400" b="1" baseline="-25000">
                <a:solidFill>
                  <a:schemeClr val="accent2"/>
                </a:solidFill>
              </a:rPr>
              <a:t>3</a:t>
            </a:r>
            <a:r>
              <a:rPr lang="en-US" sz="2400">
                <a:solidFill>
                  <a:schemeClr val="accent2"/>
                </a:solidFill>
              </a:rPr>
              <a:t> </a:t>
            </a:r>
          </a:p>
          <a:p>
            <a:endParaRPr lang="en-US" sz="240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lang="ru-RU" sz="2400" b="1">
              <a:solidFill>
                <a:schemeClr val="accent2"/>
              </a:solidFill>
            </a:endParaRPr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7812088" y="3068638"/>
            <a:ext cx="360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+</a:t>
            </a:r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8101013" y="2997200"/>
            <a:ext cx="969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chemeClr val="accent2"/>
                </a:solidFill>
              </a:rPr>
              <a:t>3Н</a:t>
            </a:r>
            <a:r>
              <a:rPr lang="ru-RU" sz="2400" b="1" baseline="-25000">
                <a:solidFill>
                  <a:schemeClr val="accent2"/>
                </a:solidFill>
              </a:rPr>
              <a:t>2</a:t>
            </a:r>
            <a:r>
              <a:rPr lang="ru-RU" sz="2400">
                <a:solidFill>
                  <a:schemeClr val="accent2"/>
                </a:solidFill>
              </a:rPr>
              <a:t>О</a:t>
            </a:r>
          </a:p>
        </p:txBody>
      </p:sp>
      <p:sp>
        <p:nvSpPr>
          <p:cNvPr id="45069" name="Line 13"/>
          <p:cNvSpPr>
            <a:spLocks noChangeShapeType="1"/>
          </p:cNvSpPr>
          <p:nvPr/>
        </p:nvSpPr>
        <p:spPr bwMode="auto">
          <a:xfrm>
            <a:off x="900113" y="2133600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070" name="Line 14"/>
          <p:cNvSpPr>
            <a:spLocks noChangeShapeType="1"/>
          </p:cNvSpPr>
          <p:nvPr/>
        </p:nvSpPr>
        <p:spPr bwMode="auto">
          <a:xfrm>
            <a:off x="827088" y="3213100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071" name="Line 15"/>
          <p:cNvSpPr>
            <a:spLocks noChangeShapeType="1"/>
          </p:cNvSpPr>
          <p:nvPr/>
        </p:nvSpPr>
        <p:spPr bwMode="auto">
          <a:xfrm>
            <a:off x="5867400" y="2133600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072" name="Line 16"/>
          <p:cNvSpPr>
            <a:spLocks noChangeShapeType="1"/>
          </p:cNvSpPr>
          <p:nvPr/>
        </p:nvSpPr>
        <p:spPr bwMode="auto">
          <a:xfrm>
            <a:off x="5867400" y="3284538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073" name="Text Box 17"/>
          <p:cNvSpPr txBox="1">
            <a:spLocks noChangeArrowheads="1"/>
          </p:cNvSpPr>
          <p:nvPr/>
        </p:nvSpPr>
        <p:spPr bwMode="auto">
          <a:xfrm>
            <a:off x="323850" y="4652963"/>
            <a:ext cx="1655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chemeClr val="accent2"/>
                </a:solidFill>
              </a:rPr>
              <a:t>глицерин</a:t>
            </a:r>
          </a:p>
        </p:txBody>
      </p:sp>
      <p:sp>
        <p:nvSpPr>
          <p:cNvPr id="45074" name="Text Box 18"/>
          <p:cNvSpPr txBox="1">
            <a:spLocks noChangeArrowheads="1"/>
          </p:cNvSpPr>
          <p:nvPr/>
        </p:nvSpPr>
        <p:spPr bwMode="auto">
          <a:xfrm>
            <a:off x="2916238" y="4652963"/>
            <a:ext cx="19431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chemeClr val="accent2"/>
                </a:solidFill>
              </a:rPr>
              <a:t>карбоновые кислоты</a:t>
            </a:r>
          </a:p>
        </p:txBody>
      </p:sp>
      <p:sp>
        <p:nvSpPr>
          <p:cNvPr id="45075" name="Text Box 19"/>
          <p:cNvSpPr txBox="1">
            <a:spLocks noChangeArrowheads="1"/>
          </p:cNvSpPr>
          <p:nvPr/>
        </p:nvSpPr>
        <p:spPr bwMode="auto">
          <a:xfrm>
            <a:off x="5580063" y="4652963"/>
            <a:ext cx="20875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chemeClr val="accent2"/>
                </a:solidFill>
              </a:rPr>
              <a:t>триглицерид                        (жир)</a:t>
            </a:r>
          </a:p>
        </p:txBody>
      </p:sp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1619250" y="1844675"/>
            <a:ext cx="1873250" cy="2592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5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5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5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/>
      <p:bldP spid="45063" grpId="0"/>
      <p:bldP spid="45064" grpId="0"/>
      <p:bldP spid="45065" grpId="0"/>
      <p:bldP spid="45066" grpId="0"/>
      <p:bldP spid="45067" grpId="0"/>
      <p:bldP spid="45068" grpId="0"/>
      <p:bldP spid="45069" grpId="0" animBg="1"/>
      <p:bldP spid="45070" grpId="0" animBg="1"/>
      <p:bldP spid="45071" grpId="0" animBg="1"/>
      <p:bldP spid="45072" grpId="0" animBg="1"/>
      <p:bldP spid="45073" grpId="0"/>
      <p:bldP spid="45074" grpId="0"/>
      <p:bldP spid="45075" grpId="0"/>
      <p:bldP spid="4507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Lieb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620713"/>
            <a:ext cx="3025775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7" descr="i?id=141780424&amp;tov=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2450" y="620713"/>
            <a:ext cx="3084513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8"/>
          <p:cNvSpPr txBox="1">
            <a:spLocks noChangeArrowheads="1"/>
          </p:cNvSpPr>
          <p:nvPr/>
        </p:nvSpPr>
        <p:spPr bwMode="auto">
          <a:xfrm>
            <a:off x="539750" y="5084763"/>
            <a:ext cx="3097213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sz="2000" b="1">
                <a:solidFill>
                  <a:schemeClr val="accent2"/>
                </a:solidFill>
              </a:rPr>
              <a:t>Мишель Эжен</a:t>
            </a:r>
            <a:r>
              <a:rPr lang="ru-RU" sz="2400">
                <a:solidFill>
                  <a:schemeClr val="accent2"/>
                </a:solidFill>
              </a:rPr>
              <a:t>  </a:t>
            </a:r>
            <a:r>
              <a:rPr lang="ru-RU" sz="2400" b="1">
                <a:solidFill>
                  <a:schemeClr val="accent2"/>
                </a:solidFill>
              </a:rPr>
              <a:t>Шеврель</a:t>
            </a:r>
            <a:r>
              <a:rPr lang="ru-RU"/>
              <a:t> </a:t>
            </a:r>
            <a:endParaRPr lang="ru-RU" sz="2400">
              <a:solidFill>
                <a:schemeClr val="accent2"/>
              </a:solidFill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sz="2400">
                <a:solidFill>
                  <a:schemeClr val="accent2"/>
                </a:solidFill>
              </a:rPr>
              <a:t>(1786 - 1888 )</a:t>
            </a:r>
          </a:p>
        </p:txBody>
      </p:sp>
      <p:sp>
        <p:nvSpPr>
          <p:cNvPr id="4101" name="Text Box 9"/>
          <p:cNvSpPr txBox="1">
            <a:spLocks noChangeArrowheads="1"/>
          </p:cNvSpPr>
          <p:nvPr/>
        </p:nvSpPr>
        <p:spPr bwMode="auto">
          <a:xfrm>
            <a:off x="5580063" y="5229225"/>
            <a:ext cx="316865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sz="2000" b="1">
                <a:solidFill>
                  <a:schemeClr val="accent2"/>
                </a:solidFill>
              </a:rPr>
              <a:t>Пьер Эжен Марселен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sz="2400" b="1">
                <a:solidFill>
                  <a:schemeClr val="accent2"/>
                </a:solidFill>
              </a:rPr>
              <a:t>Бертло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sz="2400">
                <a:solidFill>
                  <a:schemeClr val="accent2"/>
                </a:solidFill>
              </a:rPr>
              <a:t>(1827-1907)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CC3300"/>
                </a:solidFill>
              </a:rPr>
              <a:t>Жиры</a:t>
            </a:r>
            <a:r>
              <a:rPr lang="ru-RU" smtClean="0">
                <a:solidFill>
                  <a:srgbClr val="FF9900"/>
                </a:solidFill>
              </a:rPr>
              <a:t> </a:t>
            </a:r>
          </a:p>
        </p:txBody>
      </p:sp>
      <p:sp>
        <p:nvSpPr>
          <p:cNvPr id="5123" name="Line 22"/>
          <p:cNvSpPr>
            <a:spLocks noChangeShapeType="1"/>
          </p:cNvSpPr>
          <p:nvPr/>
        </p:nvSpPr>
        <p:spPr bwMode="auto">
          <a:xfrm flipH="1">
            <a:off x="1835150" y="1196975"/>
            <a:ext cx="2376488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4" name="Line 23"/>
          <p:cNvSpPr>
            <a:spLocks noChangeShapeType="1"/>
          </p:cNvSpPr>
          <p:nvPr/>
        </p:nvSpPr>
        <p:spPr bwMode="auto">
          <a:xfrm>
            <a:off x="5003800" y="1268413"/>
            <a:ext cx="2376488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2074" name="Picture 26" descr="Картинка 70 из 135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800" y="3284538"/>
            <a:ext cx="3779838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28" descr="http://www.vmiretrav.ru/img/content/oliv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357563"/>
            <a:ext cx="4286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CC3300"/>
                </a:solidFill>
              </a:rPr>
              <a:t>Отличия в составе жиров:</a:t>
            </a:r>
          </a:p>
        </p:txBody>
      </p:sp>
      <p:pic>
        <p:nvPicPr>
          <p:cNvPr id="17415" name="Picture 7" descr="4масл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732588" y="4581525"/>
            <a:ext cx="1978025" cy="2016125"/>
          </a:xfrm>
        </p:spPr>
      </p:pic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395288" y="1557338"/>
            <a:ext cx="5761037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ru-RU" sz="2000">
                <a:solidFill>
                  <a:schemeClr val="accent2"/>
                </a:solidFill>
              </a:rPr>
              <a:t>Молекулы твердых жиров содержат преимущественно </a:t>
            </a:r>
            <a:r>
              <a:rPr lang="ru-RU" sz="2000" b="1">
                <a:solidFill>
                  <a:schemeClr val="accent2"/>
                </a:solidFill>
              </a:rPr>
              <a:t> </a:t>
            </a:r>
            <a:r>
              <a:rPr lang="ru-RU" sz="2000">
                <a:solidFill>
                  <a:schemeClr val="accent2"/>
                </a:solidFill>
              </a:rPr>
              <a:t>остатки</a:t>
            </a:r>
            <a:r>
              <a:rPr lang="ru-RU" sz="2000" b="1">
                <a:solidFill>
                  <a:schemeClr val="accent2"/>
                </a:solidFill>
              </a:rPr>
              <a:t> предельных карбоновых кислот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ru-RU" sz="2000" b="1">
                <a:solidFill>
                  <a:schemeClr val="accent2"/>
                </a:solidFill>
              </a:rPr>
              <a:t>С</a:t>
            </a:r>
            <a:r>
              <a:rPr lang="ru-RU" sz="2400" b="1" baseline="-25000">
                <a:solidFill>
                  <a:schemeClr val="accent2"/>
                </a:solidFill>
              </a:rPr>
              <a:t>3</a:t>
            </a:r>
            <a:r>
              <a:rPr lang="ru-RU" sz="2000" b="1">
                <a:solidFill>
                  <a:schemeClr val="accent2"/>
                </a:solidFill>
              </a:rPr>
              <a:t>Н</a:t>
            </a:r>
            <a:r>
              <a:rPr lang="ru-RU" sz="2400" b="1" baseline="-25000">
                <a:solidFill>
                  <a:schemeClr val="accent2"/>
                </a:solidFill>
              </a:rPr>
              <a:t>7</a:t>
            </a:r>
            <a:r>
              <a:rPr lang="ru-RU" sz="2000" b="1">
                <a:solidFill>
                  <a:schemeClr val="accent2"/>
                </a:solidFill>
              </a:rPr>
              <a:t>СООН масляная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ru-RU" sz="2000" b="1">
                <a:solidFill>
                  <a:schemeClr val="accent2"/>
                </a:solidFill>
              </a:rPr>
              <a:t>С</a:t>
            </a:r>
            <a:r>
              <a:rPr lang="ru-RU" sz="2400" b="1" baseline="-25000">
                <a:solidFill>
                  <a:schemeClr val="accent2"/>
                </a:solidFill>
              </a:rPr>
              <a:t>17</a:t>
            </a:r>
            <a:r>
              <a:rPr lang="ru-RU" sz="2000" b="1">
                <a:solidFill>
                  <a:schemeClr val="accent2"/>
                </a:solidFill>
              </a:rPr>
              <a:t>Н</a:t>
            </a:r>
            <a:r>
              <a:rPr lang="ru-RU" sz="2400" b="1" baseline="-25000">
                <a:solidFill>
                  <a:schemeClr val="accent2"/>
                </a:solidFill>
              </a:rPr>
              <a:t>35</a:t>
            </a:r>
            <a:r>
              <a:rPr lang="ru-RU" sz="2000" b="1">
                <a:solidFill>
                  <a:schemeClr val="accent2"/>
                </a:solidFill>
              </a:rPr>
              <a:t>СООН стеариновая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ru-RU" sz="2000" b="1">
                <a:solidFill>
                  <a:schemeClr val="accent2"/>
                </a:solidFill>
              </a:rPr>
              <a:t>С</a:t>
            </a:r>
            <a:r>
              <a:rPr lang="ru-RU" sz="2400" b="1" baseline="-25000">
                <a:solidFill>
                  <a:schemeClr val="accent2"/>
                </a:solidFill>
              </a:rPr>
              <a:t>15</a:t>
            </a:r>
            <a:r>
              <a:rPr lang="ru-RU" sz="2000" b="1">
                <a:solidFill>
                  <a:schemeClr val="accent2"/>
                </a:solidFill>
              </a:rPr>
              <a:t>Н</a:t>
            </a:r>
            <a:r>
              <a:rPr lang="ru-RU" sz="2400" b="1" baseline="-25000">
                <a:solidFill>
                  <a:schemeClr val="accent2"/>
                </a:solidFill>
              </a:rPr>
              <a:t>31</a:t>
            </a:r>
            <a:r>
              <a:rPr lang="ru-RU" sz="2000" b="1">
                <a:solidFill>
                  <a:schemeClr val="accent2"/>
                </a:solidFill>
              </a:rPr>
              <a:t>СООН пальмитиновая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endParaRPr lang="ru-RU" sz="2000">
              <a:solidFill>
                <a:schemeClr val="accent2"/>
              </a:solidFill>
            </a:endParaRP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ru-RU" sz="2000">
                <a:solidFill>
                  <a:schemeClr val="accent2"/>
                </a:solidFill>
              </a:rPr>
              <a:t>Молекулы жидких жиров содержат преимущественно </a:t>
            </a:r>
            <a:r>
              <a:rPr lang="ru-RU" sz="2000" b="1">
                <a:solidFill>
                  <a:schemeClr val="accent2"/>
                </a:solidFill>
              </a:rPr>
              <a:t> </a:t>
            </a:r>
            <a:r>
              <a:rPr lang="ru-RU" sz="2000">
                <a:solidFill>
                  <a:schemeClr val="accent2"/>
                </a:solidFill>
              </a:rPr>
              <a:t>остатки</a:t>
            </a:r>
            <a:r>
              <a:rPr lang="ru-RU" b="1">
                <a:solidFill>
                  <a:schemeClr val="accent2"/>
                </a:solidFill>
              </a:rPr>
              <a:t> </a:t>
            </a:r>
            <a:r>
              <a:rPr lang="ru-RU" sz="2000" b="1">
                <a:solidFill>
                  <a:schemeClr val="accent2"/>
                </a:solidFill>
              </a:rPr>
              <a:t>непредельных карбоновых кислот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ru-RU" sz="2000" b="1">
                <a:solidFill>
                  <a:schemeClr val="accent2"/>
                </a:solidFill>
              </a:rPr>
              <a:t>С</a:t>
            </a:r>
            <a:r>
              <a:rPr lang="ru-RU" sz="2400" b="1" baseline="-25000">
                <a:solidFill>
                  <a:schemeClr val="accent2"/>
                </a:solidFill>
              </a:rPr>
              <a:t>17</a:t>
            </a:r>
            <a:r>
              <a:rPr lang="ru-RU" sz="2000" b="1">
                <a:solidFill>
                  <a:schemeClr val="accent2"/>
                </a:solidFill>
              </a:rPr>
              <a:t>Н</a:t>
            </a:r>
            <a:r>
              <a:rPr lang="ru-RU" sz="2400" b="1" baseline="-25000">
                <a:solidFill>
                  <a:schemeClr val="accent2"/>
                </a:solidFill>
              </a:rPr>
              <a:t>33</a:t>
            </a:r>
            <a:r>
              <a:rPr lang="ru-RU" sz="2000" b="1">
                <a:solidFill>
                  <a:schemeClr val="accent2"/>
                </a:solidFill>
              </a:rPr>
              <a:t>СООН олеиновая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ru-RU" sz="2000" b="1">
                <a:solidFill>
                  <a:schemeClr val="accent2"/>
                </a:solidFill>
              </a:rPr>
              <a:t>С</a:t>
            </a:r>
            <a:r>
              <a:rPr lang="ru-RU" sz="2400" b="1" baseline="-25000">
                <a:solidFill>
                  <a:schemeClr val="accent2"/>
                </a:solidFill>
              </a:rPr>
              <a:t>17</a:t>
            </a:r>
            <a:r>
              <a:rPr lang="ru-RU" sz="2000" b="1">
                <a:solidFill>
                  <a:schemeClr val="accent2"/>
                </a:solidFill>
              </a:rPr>
              <a:t>Н</a:t>
            </a:r>
            <a:r>
              <a:rPr lang="ru-RU" sz="2400" b="1" baseline="-25000">
                <a:solidFill>
                  <a:schemeClr val="accent2"/>
                </a:solidFill>
              </a:rPr>
              <a:t>31</a:t>
            </a:r>
            <a:r>
              <a:rPr lang="ru-RU" sz="2000" b="1">
                <a:solidFill>
                  <a:schemeClr val="accent2"/>
                </a:solidFill>
              </a:rPr>
              <a:t>СООН линолевая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ru-RU" sz="2000" b="1">
                <a:solidFill>
                  <a:schemeClr val="accent2"/>
                </a:solidFill>
              </a:rPr>
              <a:t>С</a:t>
            </a:r>
            <a:r>
              <a:rPr lang="ru-RU" sz="2400" b="1" baseline="-25000">
                <a:solidFill>
                  <a:schemeClr val="accent2"/>
                </a:solidFill>
              </a:rPr>
              <a:t>17</a:t>
            </a:r>
            <a:r>
              <a:rPr lang="ru-RU" sz="2000" b="1">
                <a:solidFill>
                  <a:schemeClr val="accent2"/>
                </a:solidFill>
              </a:rPr>
              <a:t>Н</a:t>
            </a:r>
            <a:r>
              <a:rPr lang="ru-RU" sz="2400" b="1" baseline="-25000">
                <a:solidFill>
                  <a:schemeClr val="accent2"/>
                </a:solidFill>
              </a:rPr>
              <a:t>29</a:t>
            </a:r>
            <a:r>
              <a:rPr lang="ru-RU" sz="2000" b="1">
                <a:solidFill>
                  <a:schemeClr val="accent2"/>
                </a:solidFill>
              </a:rPr>
              <a:t>СООН линоленовая</a:t>
            </a:r>
          </a:p>
          <a:p>
            <a:pPr>
              <a:spcBef>
                <a:spcPct val="50000"/>
              </a:spcBef>
            </a:pPr>
            <a:endParaRPr lang="ru-RU" sz="2000" b="1">
              <a:solidFill>
                <a:schemeClr val="accent2"/>
              </a:solidFill>
            </a:endParaRPr>
          </a:p>
        </p:txBody>
      </p:sp>
      <p:pic>
        <p:nvPicPr>
          <p:cNvPr id="17419" name="Picture 11" descr="Картинка 188 из 1356">
            <a:hlinkClick r:id="rId3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084888" y="1916113"/>
            <a:ext cx="2519362" cy="16700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4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4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4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4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4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4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4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4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4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4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4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4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CC3300"/>
                </a:solidFill>
              </a:rPr>
              <a:t>Происхождение жиров: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5613" cy="29083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solidFill>
                  <a:schemeClr val="accent2"/>
                </a:solidFill>
              </a:rPr>
              <a:t>Твердые жиры, как правило, имеют</a:t>
            </a:r>
            <a:r>
              <a:rPr lang="ru-RU" sz="3600" smtClean="0">
                <a:solidFill>
                  <a:schemeClr val="accent2"/>
                </a:solidFill>
              </a:rPr>
              <a:t> </a:t>
            </a:r>
            <a:r>
              <a:rPr lang="ru-RU" sz="3600" b="1" smtClean="0">
                <a:solidFill>
                  <a:schemeClr val="accent2"/>
                </a:solidFill>
              </a:rPr>
              <a:t>животное происхождение</a:t>
            </a:r>
            <a:r>
              <a:rPr lang="ru-RU" sz="3600" smtClean="0">
                <a:solidFill>
                  <a:schemeClr val="accent2"/>
                </a:solidFill>
              </a:rPr>
              <a:t>, </a:t>
            </a:r>
            <a:r>
              <a:rPr lang="ru-RU" smtClean="0">
                <a:solidFill>
                  <a:schemeClr val="accent2"/>
                </a:solidFill>
              </a:rPr>
              <a:t>исключение: рыбий жир.</a:t>
            </a:r>
          </a:p>
        </p:txBody>
      </p:sp>
      <p:pic>
        <p:nvPicPr>
          <p:cNvPr id="18446" name="Picture 14" descr="i?id=94165338&amp;tov=5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925" y="4076700"/>
            <a:ext cx="2901950" cy="2232025"/>
          </a:xfrm>
          <a:noFill/>
        </p:spPr>
      </p:pic>
      <p:pic>
        <p:nvPicPr>
          <p:cNvPr id="18450" name="Picture 18" descr="масло с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4076700"/>
            <a:ext cx="29845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4" name="Picture 32" descr="i?id=21699569&amp;tov=7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227763" y="4076700"/>
            <a:ext cx="2592387" cy="21875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CC3300"/>
                </a:solidFill>
              </a:rPr>
              <a:t>Происхождение жиров: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268413"/>
            <a:ext cx="7931150" cy="2305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solidFill>
                  <a:schemeClr val="accent2"/>
                </a:solidFill>
              </a:rPr>
              <a:t>Жидкие жиры (масла), как правило,</a:t>
            </a:r>
            <a:r>
              <a:rPr lang="ru-RU" sz="3600" smtClean="0">
                <a:solidFill>
                  <a:schemeClr val="accent2"/>
                </a:solidFill>
              </a:rPr>
              <a:t> </a:t>
            </a:r>
            <a:r>
              <a:rPr lang="ru-RU" smtClean="0">
                <a:solidFill>
                  <a:schemeClr val="accent2"/>
                </a:solidFill>
              </a:rPr>
              <a:t>имеют</a:t>
            </a:r>
            <a:r>
              <a:rPr lang="ru-RU" sz="3600" smtClean="0">
                <a:solidFill>
                  <a:schemeClr val="accent2"/>
                </a:solidFill>
              </a:rPr>
              <a:t> </a:t>
            </a:r>
            <a:r>
              <a:rPr lang="ru-RU" sz="3600" b="1" smtClean="0">
                <a:solidFill>
                  <a:schemeClr val="accent2"/>
                </a:solidFill>
              </a:rPr>
              <a:t>растительное происхождение</a:t>
            </a:r>
            <a:r>
              <a:rPr lang="ru-RU" smtClean="0">
                <a:solidFill>
                  <a:schemeClr val="accent2"/>
                </a:solidFill>
              </a:rPr>
              <a:t>,</a:t>
            </a:r>
            <a:r>
              <a:rPr lang="ru-RU" sz="3600" smtClean="0">
                <a:solidFill>
                  <a:schemeClr val="accent2"/>
                </a:solidFill>
              </a:rPr>
              <a:t> </a:t>
            </a:r>
            <a:r>
              <a:rPr lang="ru-RU" smtClean="0">
                <a:solidFill>
                  <a:schemeClr val="accent2"/>
                </a:solidFill>
              </a:rPr>
              <a:t>исключение: кокосовое масло.</a:t>
            </a:r>
          </a:p>
          <a:p>
            <a:pPr eaLnBrk="1" hangingPunct="1"/>
            <a:endParaRPr lang="ru-RU" sz="2800" smtClean="0"/>
          </a:p>
        </p:txBody>
      </p:sp>
      <p:pic>
        <p:nvPicPr>
          <p:cNvPr id="22533" name="Picture 5" descr="i?id=9064710&amp;tov=2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54588" y="4208463"/>
            <a:ext cx="2570162" cy="2173287"/>
          </a:xfrm>
          <a:noFill/>
        </p:spPr>
      </p:pic>
      <p:pic>
        <p:nvPicPr>
          <p:cNvPr id="22535" name="Picture 7" descr="базовые растительные масла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3644900"/>
            <a:ext cx="4341813" cy="2932113"/>
          </a:xfrm>
          <a:noFill/>
        </p:spPr>
      </p:pic>
      <p:pic>
        <p:nvPicPr>
          <p:cNvPr id="22538" name="Picture 10" descr="i?id=175948678&amp;tov=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950" y="4076700"/>
            <a:ext cx="18796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CC3300"/>
                </a:solidFill>
              </a:rPr>
              <a:t>Физические свойства:</a:t>
            </a:r>
          </a:p>
        </p:txBody>
      </p:sp>
      <p:pic>
        <p:nvPicPr>
          <p:cNvPr id="9219" name="Picture 11" descr="Картинка 152 из 135300">
            <a:hlinkClick r:id="rId2"/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4476750"/>
            <a:ext cx="2827337" cy="2120900"/>
          </a:xfrm>
        </p:spPr>
      </p:pic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3851275" y="1412875"/>
            <a:ext cx="4897438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chemeClr val="accent2"/>
                </a:solidFill>
              </a:rPr>
              <a:t>Жиры легче воды, плотность 0,9-0,96 г/см3</a:t>
            </a:r>
          </a:p>
          <a:p>
            <a:pPr algn="ctr">
              <a:spcBef>
                <a:spcPct val="50000"/>
              </a:spcBef>
            </a:pPr>
            <a:endParaRPr lang="ru-RU" sz="2400">
              <a:solidFill>
                <a:schemeClr val="accent2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ru-RU" sz="2400">
                <a:solidFill>
                  <a:schemeClr val="accent2"/>
                </a:solidFill>
              </a:rPr>
              <a:t>Не растворяются в воде, хорошо растворяются во многих органических растворителях (бензол, эфир).</a:t>
            </a:r>
          </a:p>
          <a:p>
            <a:pPr algn="ctr">
              <a:spcBef>
                <a:spcPct val="50000"/>
              </a:spcBef>
            </a:pPr>
            <a:endParaRPr lang="ru-RU" sz="2400">
              <a:solidFill>
                <a:schemeClr val="accent2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ru-RU" sz="2400">
                <a:solidFill>
                  <a:schemeClr val="accent2"/>
                </a:solidFill>
              </a:rPr>
              <a:t>Температура плавления определяется содержанием остатков твердых предельных кислот.</a:t>
            </a:r>
          </a:p>
        </p:txBody>
      </p:sp>
      <p:pic>
        <p:nvPicPr>
          <p:cNvPr id="9221" name="Picture 13" descr="Картинка 84 из 190">
            <a:hlinkClick r:id="rId4"/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187450" y="1484313"/>
            <a:ext cx="1720850" cy="25923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CC3300"/>
                </a:solidFill>
              </a:rPr>
              <a:t>Химические свойства: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chemeClr val="accent2"/>
                </a:solidFill>
              </a:rPr>
              <a:t>Гидролиз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</a:p>
          <a:p>
            <a:pPr eaLnBrk="1" hangingPunct="1">
              <a:buFontTx/>
              <a:buNone/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Образуются исходные карбоновые кислоты и глицерин</a:t>
            </a:r>
          </a:p>
          <a:p>
            <a:pPr eaLnBrk="1" hangingPunct="1">
              <a:defRPr/>
            </a:pPr>
            <a:r>
              <a:rPr lang="ru-RU" sz="3600" dirty="0" smtClean="0">
                <a:solidFill>
                  <a:schemeClr val="accent2"/>
                </a:solidFill>
              </a:rPr>
              <a:t>Омыление (щелочной гидролиз)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endParaRPr lang="ru-RU" sz="2000" dirty="0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Образуются соли карбоновых кислот (мыла) и глицерин</a:t>
            </a:r>
          </a:p>
          <a:p>
            <a:pPr eaLnBrk="1" hangingPunct="1">
              <a:defRPr/>
            </a:pPr>
            <a:r>
              <a:rPr lang="ru-RU" sz="3600" dirty="0" smtClean="0">
                <a:solidFill>
                  <a:schemeClr val="accent2"/>
                </a:solidFill>
              </a:rPr>
              <a:t>Гидрогенизация (гидрирование)</a:t>
            </a:r>
          </a:p>
          <a:p>
            <a:pPr eaLnBrk="1" hangingPunct="1">
              <a:buFontTx/>
              <a:buNone/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Из жидких жиров образуются твердые жиры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337</Words>
  <Application>Microsoft Office PowerPoint</Application>
  <PresentationFormat>Экран (4:3)</PresentationFormat>
  <Paragraphs>79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Оформление по умолчанию</vt:lpstr>
      <vt:lpstr>Жиры</vt:lpstr>
      <vt:lpstr>Образование молекулы жира</vt:lpstr>
      <vt:lpstr>Слайд 3</vt:lpstr>
      <vt:lpstr>Жиры </vt:lpstr>
      <vt:lpstr>Отличия в составе жиров:</vt:lpstr>
      <vt:lpstr>Происхождение жиров:</vt:lpstr>
      <vt:lpstr>Происхождение жиров:</vt:lpstr>
      <vt:lpstr>Физические свойства:</vt:lpstr>
      <vt:lpstr>Химические свойства:</vt:lpstr>
      <vt:lpstr>Применение:</vt:lpstr>
      <vt:lpstr>Применение:</vt:lpstr>
      <vt:lpstr>Применение:</vt:lpstr>
      <vt:lpstr>Применение:</vt:lpstr>
      <vt:lpstr>Льняное, конопляное, ореховое масла используют для приготовления олифы</vt:lpstr>
      <vt:lpstr>Слайд 15</vt:lpstr>
      <vt:lpstr>Домашнее задание: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Жиры</dc:title>
  <dc:creator>Ирина</dc:creator>
  <cp:lastModifiedBy>Ирина</cp:lastModifiedBy>
  <cp:revision>17</cp:revision>
  <dcterms:created xsi:type="dcterms:W3CDTF">2010-03-08T09:55:40Z</dcterms:created>
  <dcterms:modified xsi:type="dcterms:W3CDTF">2015-02-28T12:41:13Z</dcterms:modified>
</cp:coreProperties>
</file>