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6" r:id="rId17"/>
    <p:sldId id="277" r:id="rId18"/>
    <p:sldId id="275" r:id="rId19"/>
    <p:sldId id="274" r:id="rId20"/>
    <p:sldId id="273" r:id="rId21"/>
    <p:sldId id="27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43306" y="571481"/>
            <a:ext cx="5214974" cy="2286015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b="1" dirty="0" smtClean="0"/>
              <a:t>Тема:         « </a:t>
            </a:r>
            <a:r>
              <a:rPr lang="ru-RU" sz="2800" b="1" i="1" dirty="0" smtClean="0"/>
              <a:t>ДОБРО И ЗЛО.</a:t>
            </a:r>
            <a:br>
              <a:rPr lang="ru-RU" sz="2800" b="1" i="1" dirty="0" smtClean="0"/>
            </a:br>
            <a:r>
              <a:rPr lang="ru-RU" sz="2800" b="1" i="1" dirty="0" smtClean="0"/>
              <a:t> НАСИЛИЕ  И    НЕНАСИЛИЕ </a:t>
            </a:r>
            <a:r>
              <a:rPr lang="ru-RU" sz="2800" b="1" dirty="0" smtClean="0"/>
              <a:t>»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43306" y="4643446"/>
            <a:ext cx="5214974" cy="1928826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</a:t>
            </a:r>
            <a:r>
              <a:rPr lang="ru-RU" dirty="0" smtClean="0"/>
              <a:t>    </a:t>
            </a:r>
            <a:r>
              <a:rPr lang="ru-RU" sz="2200" dirty="0" smtClean="0"/>
              <a:t>Учитель географи</a:t>
            </a:r>
            <a:r>
              <a:rPr lang="ru-RU" sz="2200" dirty="0" smtClean="0"/>
              <a:t>и:                                   Крупинская н. в.</a:t>
            </a:r>
            <a:endParaRPr lang="ru-RU" sz="2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2928958" cy="264320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429132"/>
            <a:ext cx="2357454" cy="21431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Двойная стрелка вверх/вниз 6"/>
          <p:cNvSpPr/>
          <p:nvPr/>
        </p:nvSpPr>
        <p:spPr>
          <a:xfrm>
            <a:off x="1643042" y="3071810"/>
            <a:ext cx="484632" cy="1216152"/>
          </a:xfrm>
          <a:prstGeom prst="up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i="1" dirty="0" smtClean="0"/>
              <a:t>Гуманистическая этика в центре ставит человека, его уникальность и неповторимость, его счастье, потребности и интересы, первый критерий добра – все то, что, способствует самореализации сущности человека, его самораскрытию, самовыявлению. </a:t>
            </a:r>
            <a:endParaRPr lang="ru-RU" sz="20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800" dirty="0" smtClean="0"/>
              <a:t> </a:t>
            </a:r>
            <a:r>
              <a:rPr lang="ru-RU" sz="2000" b="1" dirty="0" smtClean="0"/>
              <a:t>Первый критерий добра </a:t>
            </a:r>
            <a:r>
              <a:rPr lang="ru-RU" sz="1800" dirty="0" smtClean="0"/>
              <a:t>– все то, что, способствует самореализации сущности человека, его самораскрытию, самовыявлению. </a:t>
            </a:r>
          </a:p>
          <a:p>
            <a:r>
              <a:rPr lang="ru-RU" sz="2000" b="1" dirty="0" smtClean="0"/>
              <a:t>Второй критерий добра  </a:t>
            </a:r>
            <a:r>
              <a:rPr lang="ru-RU" sz="1800" dirty="0" smtClean="0"/>
              <a:t>и одновременно условие, обеспечивающее самореализацию человека, – гуманизм и все, что связано с гуманизацией человеческих отношений. </a:t>
            </a:r>
            <a:endParaRPr lang="ru-RU" sz="1800" dirty="0"/>
          </a:p>
        </p:txBody>
      </p:sp>
      <p:sp>
        <p:nvSpPr>
          <p:cNvPr id="5" name="Стрелка вправо с вырезом 4"/>
          <p:cNvSpPr/>
          <p:nvPr/>
        </p:nvSpPr>
        <p:spPr>
          <a:xfrm>
            <a:off x="4572000" y="3357562"/>
            <a:ext cx="978408" cy="484632"/>
          </a:xfrm>
          <a:prstGeom prst="notch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715008" y="1997838"/>
            <a:ext cx="3071834" cy="39703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Таким образом</a:t>
            </a:r>
            <a:r>
              <a:rPr lang="ru-RU" dirty="0" smtClean="0"/>
              <a:t>, </a:t>
            </a:r>
            <a:r>
              <a:rPr lang="ru-RU" dirty="0" smtClean="0">
                <a:latin typeface="Monotype Corsiva" pitchFamily="66" charset="0"/>
              </a:rPr>
              <a:t>Добро и Зло противоположны по своему содержанию: в категории добра воплощаются представления людей о наиболее положительном в сфере морали, о том, что соответствует нравственному идеалу; а в понятии зла – представления том, что противостоит нравственному идеалу, препятствует достижению счастья и гуманности в отношениях между людьми.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0013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i="1" dirty="0" smtClean="0"/>
              <a:t>Особенности и парадоксы добра и зла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57298"/>
            <a:ext cx="3971924" cy="18573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lvl="0"/>
            <a:r>
              <a:rPr lang="ru-RU" sz="2100" b="1" dirty="0" smtClean="0"/>
              <a:t>Всеобщий универсальный характер: </a:t>
            </a:r>
            <a:r>
              <a:rPr lang="ru-RU" sz="2100" dirty="0" smtClean="0"/>
              <a:t>под их «юрисдикцию» подпадают и человеческие отношения, и отношение человека к природе и миру вещей. </a:t>
            </a:r>
          </a:p>
          <a:p>
            <a:pPr lvl="0"/>
            <a:r>
              <a:rPr lang="ru-RU" sz="2100" b="1" dirty="0" smtClean="0"/>
              <a:t>Конкретность и непосредственность: </a:t>
            </a:r>
            <a:r>
              <a:rPr lang="ru-RU" sz="2100" dirty="0" smtClean="0"/>
              <a:t>добро и зло – понятия исторические, зависящие от реальных, конкретных общественных отношений.</a:t>
            </a:r>
          </a:p>
          <a:p>
            <a:endParaRPr lang="ru-RU" sz="21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628" y="1643050"/>
            <a:ext cx="3857652" cy="4357718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 lvl="0" algn="ctr">
              <a:buNone/>
            </a:pPr>
            <a:r>
              <a:rPr lang="ru-RU" b="1" dirty="0" smtClean="0"/>
              <a:t>Субъективность: </a:t>
            </a:r>
          </a:p>
          <a:p>
            <a:pPr lvl="0"/>
            <a:endParaRPr lang="ru-RU" sz="2400" b="1" dirty="0" smtClean="0"/>
          </a:p>
          <a:p>
            <a:pPr lvl="1">
              <a:buFont typeface="Wingdings" pitchFamily="2" charset="2"/>
              <a:buChar char="v"/>
            </a:pPr>
            <a:r>
              <a:rPr lang="ru-RU" dirty="0" smtClean="0"/>
              <a:t>они не принадлежат объективному миру, а действуют в области человеческого сознания и отношений, поскольку добро и зло – понятия не только ценностные, но и оценочные; </a:t>
            </a:r>
            <a:endParaRPr lang="ru-RU" sz="2000" dirty="0" smtClean="0"/>
          </a:p>
          <a:p>
            <a:pPr lvl="1">
              <a:buFont typeface="Wingdings" pitchFamily="2" charset="2"/>
              <a:buChar char="v"/>
            </a:pPr>
            <a:r>
              <a:rPr lang="ru-RU" dirty="0" smtClean="0"/>
              <a:t>разные субъекты в силу разницы в понимании, интересах, отношения могут иметь неодинаковые представления о добре и зле; </a:t>
            </a:r>
            <a:endParaRPr lang="ru-RU" sz="2000" dirty="0" smtClean="0"/>
          </a:p>
          <a:p>
            <a:pPr lvl="1">
              <a:buFont typeface="Wingdings" pitchFamily="2" charset="2"/>
              <a:buChar char="v"/>
            </a:pPr>
            <a:r>
              <a:rPr lang="ru-RU" dirty="0" smtClean="0"/>
              <a:t>то, что для одного человека объективно выступает в виде добра, для другого является (или ему кажется, что является) злом; </a:t>
            </a:r>
            <a:endParaRPr lang="ru-RU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500438"/>
            <a:ext cx="400052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5729"/>
            <a:ext cx="4038600" cy="621510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1500" b="1" dirty="0" smtClean="0"/>
              <a:t>Относительность: </a:t>
            </a:r>
          </a:p>
          <a:p>
            <a:pPr lvl="0">
              <a:buFont typeface="Wingdings" pitchFamily="2" charset="2"/>
              <a:buChar char="§"/>
            </a:pPr>
            <a:r>
              <a:rPr lang="ru-RU" sz="1500" dirty="0" smtClean="0"/>
              <a:t>отсутствие абсолютного добра и зла в реальном мире (они возможны лишь в абстракции или в мире потустороннем); </a:t>
            </a:r>
          </a:p>
          <a:p>
            <a:pPr lvl="0">
              <a:buFont typeface="Wingdings" pitchFamily="2" charset="2"/>
              <a:buChar char="§"/>
            </a:pPr>
            <a:r>
              <a:rPr lang="ru-RU" sz="1500" dirty="0" smtClean="0"/>
              <a:t>зло в одних условиях и отношениях может представать в виде добра в других условиях и отношениях; </a:t>
            </a:r>
          </a:p>
          <a:p>
            <a:pPr lvl="0">
              <a:buFont typeface="Wingdings" pitchFamily="2" charset="2"/>
              <a:buChar char="§"/>
            </a:pPr>
            <a:r>
              <a:rPr lang="ru-RU" sz="1500" dirty="0" smtClean="0"/>
              <a:t>в процессе развития то, что было злом, может превращаться в добро и наоборот. </a:t>
            </a:r>
          </a:p>
          <a:p>
            <a:pPr lvl="0"/>
            <a:endParaRPr lang="ru-RU" sz="1500" dirty="0" smtClean="0"/>
          </a:p>
          <a:p>
            <a:pPr lvl="0">
              <a:buFont typeface="Wingdings" pitchFamily="2" charset="2"/>
              <a:buChar char="Ø"/>
            </a:pPr>
            <a:r>
              <a:rPr lang="ru-RU" sz="2400" b="1" dirty="0" smtClean="0"/>
              <a:t>Единство и неразрывная связь: </a:t>
            </a:r>
            <a:r>
              <a:rPr lang="ru-RU" sz="2400" dirty="0" smtClean="0"/>
              <a:t>добро и зло не существуют как отдельные феномены. В действительности существуют реальные вещи, в которых по принципу «</a:t>
            </a:r>
            <a:r>
              <a:rPr lang="ru-RU" sz="2400" b="1" dirty="0" err="1" smtClean="0"/>
              <a:t>ян</a:t>
            </a:r>
            <a:r>
              <a:rPr lang="ru-RU" sz="2400" dirty="0" smtClean="0"/>
              <a:t>» и «</a:t>
            </a:r>
            <a:r>
              <a:rPr lang="ru-RU" sz="2400" b="1" dirty="0" err="1" smtClean="0"/>
              <a:t>инь</a:t>
            </a:r>
            <a:r>
              <a:rPr lang="ru-RU" sz="2400" dirty="0" smtClean="0"/>
              <a:t>» заключаются и добро, и зло. Причем в силу своей относительности добро содержит в себе элементы зла; зло предполагает наличие добра. 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b="1" dirty="0" smtClean="0"/>
              <a:t>Единство добра и зла </a:t>
            </a:r>
            <a:r>
              <a:rPr lang="ru-RU" sz="2400" dirty="0" smtClean="0"/>
              <a:t>– это единство противоположностей: они не только взаимополагают, но и взаимоисключают друг друга. 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b="1" dirty="0" smtClean="0"/>
              <a:t>Взаимоисключение обусловливает постоянную борьбу добра и зла</a:t>
            </a:r>
            <a:r>
              <a:rPr lang="ru-RU" sz="2400" dirty="0" smtClean="0"/>
              <a:t>, которая выступает, таким образом, способом их существования, ибо борьба эта не может завершиться окончательной победой ни одной из сторон.</a:t>
            </a: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857232"/>
            <a:ext cx="3071834" cy="471490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4">
                <a:lumMod val="60000"/>
                <a:lumOff val="4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>
                <a:latin typeface="Monotype Corsiva" pitchFamily="66" charset="0"/>
              </a:rPr>
              <a:t/>
            </a:r>
            <a:br>
              <a:rPr lang="ru-RU" b="1" i="1" dirty="0" smtClean="0">
                <a:latin typeface="Monotype Corsiva" pitchFamily="66" charset="0"/>
              </a:rPr>
            </a:br>
            <a:r>
              <a:rPr lang="ru-RU" b="1" i="1" dirty="0" smtClean="0">
                <a:latin typeface="Monotype Corsiva" pitchFamily="66" charset="0"/>
              </a:rPr>
              <a:t>        Проблема борьбы добра и зла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Выгнутая влево стрелка 4"/>
          <p:cNvSpPr/>
          <p:nvPr/>
        </p:nvSpPr>
        <p:spPr>
          <a:xfrm>
            <a:off x="3643306" y="1214422"/>
            <a:ext cx="731520" cy="1143008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ыгнутая вправо стрелка 5"/>
          <p:cNvSpPr/>
          <p:nvPr/>
        </p:nvSpPr>
        <p:spPr>
          <a:xfrm>
            <a:off x="5357818" y="1142984"/>
            <a:ext cx="731520" cy="1214446"/>
          </a:xfrm>
          <a:prstGeom prst="curved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1285852" y="2428868"/>
            <a:ext cx="6858048" cy="3286148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Взаимная непобедимость добра и зла не означает, что их борьба бессмысленна и не нужна. Смысл этой борьбы в том, чтобы всеми возможными средствами уменьшать «количество» зла и увеличивать «количество» добра в мире, а главный вопрос – какими способами и путями добиться этого.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214282" y="500042"/>
            <a:ext cx="4286280" cy="32861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1000108"/>
            <a:ext cx="2857520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i="1" dirty="0" smtClean="0"/>
              <a:t>Основной спор ведется между сторонниками борьбы со злом с позиции силы и сторонниками этики ненасилия, базирующейся на идее непротивления злу насилием. 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5000628" y="428604"/>
            <a:ext cx="4000528" cy="32861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500694" y="1000108"/>
            <a:ext cx="3143272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Насилие и ненасилие являются диалектической парой наподобие левого и правого или представляют собой различные стадии в развитии одного и того же процесса. </a:t>
            </a:r>
            <a:endParaRPr lang="ru-RU" dirty="0"/>
          </a:p>
        </p:txBody>
      </p:sp>
      <p:sp>
        <p:nvSpPr>
          <p:cNvPr id="21" name="Выгнутая вверх стрелка 20"/>
          <p:cNvSpPr/>
          <p:nvPr/>
        </p:nvSpPr>
        <p:spPr>
          <a:xfrm>
            <a:off x="2786050" y="3429000"/>
            <a:ext cx="3786214" cy="1571636"/>
          </a:xfrm>
          <a:prstGeom prst="curvedDownArrow">
            <a:avLst>
              <a:gd name="adj1" fmla="val 25000"/>
              <a:gd name="adj2" fmla="val 50000"/>
              <a:gd name="adj3" fmla="val 23134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357290" y="5214950"/>
            <a:ext cx="7215238" cy="142876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Речь идет о том, выражают ли эти понятия альтернативные или последовательно меняющие друг друга способы действия. 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501122" cy="100013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 smtClean="0"/>
              <a:t> В понимании насилия существуют два подхода, один из которых можно назвать абсолютистским, другой – прагматическим.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3786190"/>
            <a:ext cx="8286808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 Ненасилие в отличие от насилия является не особым случаем</a:t>
            </a:r>
          </a:p>
          <a:p>
            <a:pPr algn="ctr"/>
            <a:r>
              <a:rPr lang="ru-RU" dirty="0" smtClean="0"/>
              <a:t>  иерархической связанности человеческих воль, а перспективой их солидарного слияния.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571612"/>
            <a:ext cx="2333629" cy="207170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5143512"/>
            <a:ext cx="2500331" cy="135732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4929198"/>
            <a:ext cx="2000264" cy="164307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4929198"/>
            <a:ext cx="2543175" cy="14287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i="1" dirty="0" smtClean="0"/>
              <a:t>Считать человека радикально злым – значит незаслуженно клеветать на него. Считать человека бесконечно добрым – значит откровенно льстить ему. </a:t>
            </a:r>
            <a:endParaRPr lang="ru-RU" sz="28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285992"/>
            <a:ext cx="3143273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2428868"/>
            <a:ext cx="271464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4714884"/>
            <a:ext cx="171451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2714620"/>
            <a:ext cx="1357322" cy="2857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928670"/>
            <a:ext cx="4572000" cy="28623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i="1" dirty="0" smtClean="0"/>
              <a:t>Насилие и ненасилие представляют собой разные перспективы в борьбе за справедливые отношения между людьми в обществе. Нависшая над человечеством глобальная опасность – ядерная, экологическая, демографическая, антропологическая и другие – поставила его перед роковым вопросом: или оно откажется от насилия, «этики вражды» или оно вообще погибнет. </a:t>
            </a:r>
            <a:endParaRPr lang="ru-RU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071546"/>
            <a:ext cx="2489338" cy="32361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4357694"/>
            <a:ext cx="2933708" cy="207170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4786322"/>
            <a:ext cx="3071834" cy="17145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3" y="428604"/>
            <a:ext cx="8072494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i="1" dirty="0" smtClean="0"/>
              <a:t>Основные принципы этики ненасилия. 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1285860"/>
            <a:ext cx="7286676" cy="350865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i="1" dirty="0" smtClean="0"/>
              <a:t> </a:t>
            </a:r>
            <a:r>
              <a:rPr lang="ru-RU" b="1" dirty="0" smtClean="0"/>
              <a:t>Во-первых</a:t>
            </a:r>
            <a:r>
              <a:rPr lang="ru-RU" dirty="0" smtClean="0"/>
              <a:t>, отвечая на зло насилием, мы не побеждаем зло, так как не утверждаем добро, а, напротив, увеличиваем количество зла в мире.  </a:t>
            </a:r>
            <a:r>
              <a:rPr lang="ru-RU" b="1" dirty="0" smtClean="0"/>
              <a:t>Во-вторых</a:t>
            </a:r>
            <a:r>
              <a:rPr lang="ru-RU" dirty="0" smtClean="0"/>
              <a:t>, ненасилие разрывает «обратную логику» насилия, порождающего эффект «бумеранга зла» (Л. Толстой), согласно которому содеянное тобой зло обязательно вернется к тебе. </a:t>
            </a:r>
            <a:r>
              <a:rPr lang="ru-RU" b="1" dirty="0" smtClean="0"/>
              <a:t>В-третьих, </a:t>
            </a:r>
            <a:r>
              <a:rPr lang="ru-RU" dirty="0" smtClean="0"/>
              <a:t>требование ненасилия ведет к торжеству добра, поскольку способствует совершенствованию человека. </a:t>
            </a:r>
            <a:r>
              <a:rPr lang="ru-RU" b="1" dirty="0" smtClean="0"/>
              <a:t>В-четвертых</a:t>
            </a:r>
            <a:r>
              <a:rPr lang="ru-RU" dirty="0" smtClean="0"/>
              <a:t>, не отвечая на зло насилием, мы противопоставляем злу не бессилие, а силу, ибо «подставить щеку» трудней, чем просто «дать сдачи». Таким образом, </a:t>
            </a:r>
            <a:r>
              <a:rPr lang="ru-RU" sz="2000" b="1" i="1" dirty="0" smtClean="0"/>
              <a:t>ненасилие – не поощрение зла и не трусость, но способность достойно противостоять злу и бороться с ним, не роняя себя и не опускаясь до уровня зла. </a:t>
            </a:r>
            <a:endParaRPr lang="ru-RU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4929198"/>
            <a:ext cx="442915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14290"/>
            <a:ext cx="5643602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i="1" dirty="0" smtClean="0"/>
              <a:t>На самом деле в основе концепции ненасильственной борьбы лежит признание моральной двойственности природы человека – единства в нем и доброго, и злого начал.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43306" y="1714488"/>
            <a:ext cx="5214974" cy="313932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Это предполагает определенную стратегию и тактику борьбы со злом, цель которой - усиление и приумножение добра. Если насилие направлено на подавление или уничтожение противника и лишь временно заглушает конфликт, то стратегия и тактика ненасильственной борьбы направлены на устранение самой основы конфликта. Таким образом, сторонники ненасилия берут на себя ответственность за зло, против которого борются и приобщают «врагов» к тому добру, во имя которого ведется борьба.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928802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071942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5143512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5143512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42918"/>
            <a:ext cx="4572032" cy="578647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5" name="Прямоугольник 4"/>
          <p:cNvSpPr/>
          <p:nvPr/>
        </p:nvSpPr>
        <p:spPr>
          <a:xfrm>
            <a:off x="5857884" y="357166"/>
            <a:ext cx="2357454" cy="61247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b="1" i="1" dirty="0" smtClean="0"/>
              <a:t>Спокон веков, добро и зло, </a:t>
            </a:r>
          </a:p>
          <a:p>
            <a:pPr algn="just"/>
            <a:r>
              <a:rPr lang="ru-RU" sz="1400" b="1" i="1" dirty="0" smtClean="0"/>
              <a:t>Гуляют по планете.</a:t>
            </a:r>
          </a:p>
          <a:p>
            <a:pPr algn="just"/>
            <a:r>
              <a:rPr lang="ru-RU" sz="1400" b="1" i="1" dirty="0" smtClean="0"/>
              <a:t>А мы, запретный плод вкусив, </a:t>
            </a:r>
          </a:p>
          <a:p>
            <a:pPr algn="just"/>
            <a:r>
              <a:rPr lang="ru-RU" sz="1400" b="1" i="1" dirty="0" smtClean="0"/>
              <a:t>Теперь за всё в ответе.</a:t>
            </a:r>
          </a:p>
          <a:p>
            <a:pPr algn="just"/>
            <a:r>
              <a:rPr lang="ru-RU" sz="1400" b="1" i="1" dirty="0" smtClean="0"/>
              <a:t>ДОБРО – Божественный порядок, </a:t>
            </a:r>
          </a:p>
          <a:p>
            <a:pPr algn="just"/>
            <a:r>
              <a:rPr lang="ru-RU" sz="1400" b="1" i="1" dirty="0" smtClean="0"/>
              <a:t>Нам заповеди дал Господь.</a:t>
            </a:r>
          </a:p>
          <a:p>
            <a:pPr algn="just"/>
            <a:r>
              <a:rPr lang="ru-RU" sz="1400" b="1" i="1" dirty="0" smtClean="0"/>
              <a:t>Живя по заповедям этим, </a:t>
            </a:r>
          </a:p>
          <a:p>
            <a:pPr algn="just"/>
            <a:r>
              <a:rPr lang="ru-RU" sz="1400" b="1" i="1" dirty="0" smtClean="0"/>
              <a:t>Мы люди, а не только плоть.</a:t>
            </a:r>
          </a:p>
          <a:p>
            <a:pPr algn="just"/>
            <a:r>
              <a:rPr lang="ru-RU" sz="1400" b="1" i="1" dirty="0" smtClean="0"/>
              <a:t>Мы люди, дух, душа и плоть, </a:t>
            </a:r>
          </a:p>
          <a:p>
            <a:pPr algn="just"/>
            <a:r>
              <a:rPr lang="ru-RU" sz="1400" b="1" i="1" dirty="0" smtClean="0"/>
              <a:t>Сильны гармонией своею.</a:t>
            </a:r>
          </a:p>
          <a:p>
            <a:pPr algn="just"/>
            <a:r>
              <a:rPr lang="ru-RU" sz="1400" b="1" i="1" dirty="0" smtClean="0"/>
              <a:t>А выполняя волю духа, </a:t>
            </a:r>
          </a:p>
          <a:p>
            <a:pPr algn="just"/>
            <a:r>
              <a:rPr lang="ru-RU" sz="1400" b="1" i="1" dirty="0" smtClean="0"/>
              <a:t>Душа становится светлее.</a:t>
            </a:r>
          </a:p>
          <a:p>
            <a:pPr algn="just"/>
            <a:r>
              <a:rPr lang="ru-RU" sz="1400" b="1" i="1" dirty="0" smtClean="0"/>
              <a:t>Едины духом и душа одна, </a:t>
            </a:r>
          </a:p>
          <a:p>
            <a:pPr algn="just"/>
            <a:r>
              <a:rPr lang="ru-RU" sz="1400" b="1" i="1" dirty="0" smtClean="0"/>
              <a:t>Планеты, на которой проживаем.</a:t>
            </a:r>
          </a:p>
          <a:p>
            <a:pPr algn="just"/>
            <a:r>
              <a:rPr lang="ru-RU" sz="1400" b="1" i="1" dirty="0" smtClean="0"/>
              <a:t>В добре иль зле окажется она, </a:t>
            </a:r>
          </a:p>
          <a:p>
            <a:pPr algn="just"/>
            <a:r>
              <a:rPr lang="ru-RU" sz="1400" b="1" i="1" dirty="0" smtClean="0"/>
              <a:t>В ответе люди. Но вопрос решаем.</a:t>
            </a:r>
          </a:p>
          <a:p>
            <a:pPr algn="just"/>
            <a:r>
              <a:rPr lang="ru-RU" sz="1400" b="1" i="1" dirty="0" smtClean="0"/>
              <a:t>Нам выбор дан, принять решение, </a:t>
            </a:r>
          </a:p>
          <a:p>
            <a:pPr algn="just"/>
            <a:r>
              <a:rPr lang="ru-RU" sz="1400" b="1" i="1" dirty="0" smtClean="0"/>
              <a:t>Творить добро, иль сеять зло.</a:t>
            </a:r>
            <a:endParaRPr lang="ru-RU" sz="1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0"/>
            <a:ext cx="4572000" cy="70173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b="1" i="1" dirty="0" smtClean="0"/>
              <a:t>Твори добро. Не отвечай на козни </a:t>
            </a:r>
          </a:p>
          <a:p>
            <a:r>
              <a:rPr lang="ru-RU" b="1" i="1" dirty="0" smtClean="0"/>
              <a:t> Стоящих за твоей спиной врагов. </a:t>
            </a:r>
          </a:p>
          <a:p>
            <a:r>
              <a:rPr lang="ru-RU" b="1" i="1" dirty="0" smtClean="0"/>
              <a:t> Пойми, мой друг, пока еще не поздно, </a:t>
            </a:r>
          </a:p>
          <a:p>
            <a:r>
              <a:rPr lang="ru-RU" b="1" i="1" dirty="0" smtClean="0"/>
              <a:t> Не отвечай потоком бранных слов. </a:t>
            </a:r>
          </a:p>
          <a:p>
            <a:endParaRPr lang="ru-RU" b="1" i="1" dirty="0" smtClean="0"/>
          </a:p>
          <a:p>
            <a:r>
              <a:rPr lang="ru-RU" b="1" i="1" dirty="0" smtClean="0"/>
              <a:t> Не оскорби несчастного калеку, </a:t>
            </a:r>
          </a:p>
          <a:p>
            <a:r>
              <a:rPr lang="ru-RU" b="1" i="1" dirty="0" smtClean="0"/>
              <a:t> Стоящего с протянутой рукой. </a:t>
            </a:r>
          </a:p>
          <a:p>
            <a:r>
              <a:rPr lang="ru-RU" b="1" i="1" dirty="0" smtClean="0"/>
              <a:t> Он остается тем же Человеком, </a:t>
            </a:r>
          </a:p>
          <a:p>
            <a:r>
              <a:rPr lang="ru-RU" b="1" i="1" dirty="0" smtClean="0"/>
              <a:t> Но лишь с иной, изломанной судьбой. </a:t>
            </a:r>
          </a:p>
          <a:p>
            <a:endParaRPr lang="ru-RU" b="1" i="1" dirty="0" smtClean="0"/>
          </a:p>
          <a:p>
            <a:r>
              <a:rPr lang="ru-RU" b="1" i="1" dirty="0" smtClean="0"/>
              <a:t> Не откажи бродяге во спасенье, </a:t>
            </a:r>
          </a:p>
          <a:p>
            <a:r>
              <a:rPr lang="ru-RU" b="1" i="1" dirty="0" smtClean="0"/>
              <a:t> С ним поделись деньгами и едой. </a:t>
            </a:r>
          </a:p>
          <a:p>
            <a:r>
              <a:rPr lang="ru-RU" b="1" i="1" dirty="0" smtClean="0"/>
              <a:t> Пусть грешный он. А кто без прегрешений? </a:t>
            </a:r>
          </a:p>
          <a:p>
            <a:r>
              <a:rPr lang="ru-RU" b="1" i="1" dirty="0" smtClean="0"/>
              <a:t> Не прогоняй, хоть трижды он чужой. </a:t>
            </a:r>
          </a:p>
          <a:p>
            <a:endParaRPr lang="ru-RU" b="1" i="1" dirty="0" smtClean="0"/>
          </a:p>
          <a:p>
            <a:r>
              <a:rPr lang="ru-RU" b="1" i="1" dirty="0" smtClean="0"/>
              <a:t> И поделись, коль есть чем поделиться, </a:t>
            </a:r>
          </a:p>
          <a:p>
            <a:r>
              <a:rPr lang="ru-RU" b="1" i="1" dirty="0" smtClean="0"/>
              <a:t> С тем, кто сегодня ничего не ел. </a:t>
            </a:r>
          </a:p>
          <a:p>
            <a:r>
              <a:rPr lang="ru-RU" b="1" i="1" dirty="0" smtClean="0"/>
              <a:t> С любым такое может приключиться: </a:t>
            </a:r>
          </a:p>
          <a:p>
            <a:r>
              <a:rPr lang="ru-RU" b="1" i="1" dirty="0" smtClean="0"/>
              <a:t> Вчера – богат, сегодня – не у дел. </a:t>
            </a:r>
          </a:p>
          <a:p>
            <a:endParaRPr lang="ru-RU" b="1" i="1" dirty="0" smtClean="0"/>
          </a:p>
          <a:p>
            <a:r>
              <a:rPr lang="ru-RU" b="1" i="1" dirty="0" smtClean="0"/>
              <a:t> Не обращай вниманья на злословья </a:t>
            </a:r>
          </a:p>
          <a:p>
            <a:r>
              <a:rPr lang="ru-RU" b="1" i="1" dirty="0" smtClean="0"/>
              <a:t> Тех, кто погряз в мещанстве и во лжи. </a:t>
            </a:r>
          </a:p>
          <a:p>
            <a:r>
              <a:rPr lang="ru-RU" b="1" i="1" dirty="0" smtClean="0"/>
              <a:t> Дари любовь. Тебе вернут любовью. </a:t>
            </a:r>
          </a:p>
          <a:p>
            <a:r>
              <a:rPr lang="ru-RU" b="1" i="1" dirty="0" smtClean="0"/>
              <a:t> Ведь хлеб дает взращенный колос ржи.</a:t>
            </a:r>
            <a:endParaRPr lang="ru-RU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643702" y="6072207"/>
            <a:ext cx="214314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                  Ц. </a:t>
            </a:r>
            <a:r>
              <a:rPr lang="ru-RU" dirty="0" err="1" smtClean="0"/>
              <a:t>Вайнер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85728"/>
            <a:ext cx="5857916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5729"/>
            <a:ext cx="7772400" cy="214314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000" dirty="0"/>
              <a:t>«Добро есть вечная высшая цель нашей жизни. Как бы мы ни понимали добро, жизнь есть не что иное, как стремление к добру,»</a:t>
            </a:r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86380" y="2857496"/>
            <a:ext cx="3429024" cy="42862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ru-RU" sz="2400" b="1" dirty="0"/>
              <a:t>                      Л. Н. Толстой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5" y="3500438"/>
            <a:ext cx="5572164" cy="28575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071538" y="857232"/>
            <a:ext cx="7143800" cy="29289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500174"/>
            <a:ext cx="5000644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Зло — понятие нравственности, противоположное понятию добра, означает намеренное, умышленное, сознательное причинение кому-либо вреда, ущерба, страданий.</a:t>
            </a:r>
            <a:endParaRPr lang="ru-RU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1213" y="4214818"/>
            <a:ext cx="4981575" cy="23574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1357290" y="4500570"/>
            <a:ext cx="7143800" cy="200026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2900" dirty="0" smtClean="0"/>
          </a:p>
          <a:p>
            <a:pPr>
              <a:buNone/>
            </a:pPr>
            <a:r>
              <a:rPr lang="ru-RU" sz="2900" i="1" dirty="0" smtClean="0"/>
              <a:t>      Постепенно в этических учениях было сформулировано более узкое понимание добра как правильного поведения. То есть к добру перестали относить такие явления, как богатый урожай, животворный дождь и т.д. После этого категории блага и добра получили свое различное определение. Благо оказалось шире морального добра. Категория же зла продолжала использоваться как противоположное и благу и добру. </a:t>
            </a:r>
            <a:endParaRPr lang="ru-RU" sz="29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500042"/>
            <a:ext cx="3429024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/>
              <a:t>  Добро все то, что способствует выживанию, увеличению мощи рода, что способно дать надежную защиту от врагов. 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285728"/>
            <a:ext cx="4214842" cy="20313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b="1" dirty="0" smtClean="0"/>
              <a:t> Зло  -  означает намеренное, умышленное, сознательное причинение кому-либо вреда, ущерба, страданий. В широком смысле зло включает негативные состояния человека и силы, вызывающие эти состояния.</a:t>
            </a:r>
            <a:endParaRPr lang="ru-RU" b="1" dirty="0"/>
          </a:p>
        </p:txBody>
      </p:sp>
      <p:sp>
        <p:nvSpPr>
          <p:cNvPr id="6" name="Улыбающееся лицо 5"/>
          <p:cNvSpPr/>
          <p:nvPr/>
        </p:nvSpPr>
        <p:spPr>
          <a:xfrm>
            <a:off x="1214414" y="2071678"/>
            <a:ext cx="1571636" cy="1643074"/>
          </a:xfrm>
          <a:prstGeom prst="smileyFac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2857496"/>
            <a:ext cx="1714512" cy="15001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85725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В философии известны следующие концепции добра и зла.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lvl="0"/>
            <a:r>
              <a:rPr lang="ru-RU" b="1" i="1" dirty="0" smtClean="0"/>
              <a:t>Этический интеллектуализм, или просветительская концепция, утверждающая, что зло связано с незнанием. </a:t>
            </a:r>
            <a:r>
              <a:rPr lang="ru-RU" dirty="0" smtClean="0"/>
              <a:t>Достаточно усовершенствовать систему образования, как исчезнет и зло, так считал Сократ, так думали Просветители. Необходимо развивать интеллект, просвещение, совершенствовать науку. </a:t>
            </a:r>
          </a:p>
          <a:p>
            <a:pPr lvl="0"/>
            <a:endParaRPr lang="ru-RU" dirty="0" smtClean="0"/>
          </a:p>
          <a:p>
            <a:pPr lvl="0"/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b="1" i="1" dirty="0" smtClean="0"/>
              <a:t>Этический оптимизм, утверждающий, что зло – это маленький фрагмент мира, в котором все стремится к добру </a:t>
            </a:r>
            <a:r>
              <a:rPr lang="ru-RU" dirty="0" smtClean="0"/>
              <a:t>. Зло даже необходимо для утверждения добра. Все, что нам кажется как зло, в действительности служит порядку и красоте мира как целого. Мир как целое добро. В рамках этого подхода принято рассматривать зло как временное испытание, служащее, в конечном счете, целям торжества справедливости и правды.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5728"/>
            <a:ext cx="4038600" cy="584043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lvl="0"/>
            <a:r>
              <a:rPr lang="ru-RU" b="1" i="1" dirty="0" smtClean="0"/>
              <a:t>Социальный детерминизм видит источник зла в социальных несовершенствах и несправедливости (марксизм).</a:t>
            </a:r>
          </a:p>
          <a:p>
            <a:pPr lvl="0"/>
            <a:r>
              <a:rPr lang="ru-RU" b="1" dirty="0" smtClean="0"/>
              <a:t> </a:t>
            </a:r>
            <a:r>
              <a:rPr lang="ru-RU" dirty="0" smtClean="0"/>
              <a:t>Причина зла – не в слабости интеллекта, а в плохих социальных условиях: нищета, плохое воспитание, тяжелые условия жизни – все это создает почву для совершения порочных поступков.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ru-RU" b="1" i="1" dirty="0" smtClean="0"/>
              <a:t>Антропологические теории (М. </a:t>
            </a:r>
            <a:r>
              <a:rPr lang="ru-RU" b="1" i="1" dirty="0" err="1" smtClean="0"/>
              <a:t>Бубер</a:t>
            </a:r>
            <a:r>
              <a:rPr lang="ru-RU" b="1" i="1" dirty="0" smtClean="0"/>
              <a:t>, М. Шелер, Э. </a:t>
            </a:r>
            <a:r>
              <a:rPr lang="ru-RU" b="1" i="1" dirty="0" err="1" smtClean="0"/>
              <a:t>Фромм</a:t>
            </a:r>
            <a:r>
              <a:rPr lang="ru-RU" b="1" i="1" dirty="0" smtClean="0"/>
              <a:t>) продолжают линию психоанализа, рассматривая зло как более фундаментальную и первичную характеристику человека, определяющую его наиболее глубокую, но тщательно скрываемую сущность. </a:t>
            </a:r>
          </a:p>
          <a:p>
            <a:r>
              <a:rPr lang="ru-RU" i="1" dirty="0" smtClean="0"/>
              <a:t>Добро и зло в их антропологической действительности являются не двумя однородными структурами, как их обычно считают, а совершенно разнородными.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143248"/>
            <a:ext cx="292895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214686"/>
            <a:ext cx="4038600" cy="291147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lvl="0"/>
            <a:r>
              <a:rPr lang="ru-RU" i="1" dirty="0" smtClean="0"/>
              <a:t>Теории психоанализа видят источник зла в природе человека, а именно, в сфере бессознательного</a:t>
            </a:r>
            <a:r>
              <a:rPr lang="ru-RU" dirty="0" smtClean="0"/>
              <a:t> </a:t>
            </a:r>
            <a:r>
              <a:rPr lang="ru-RU" i="1" dirty="0" smtClean="0"/>
              <a:t>(А. Шопенгауэр, З. Фрейд, Ф. Ницше, Э. </a:t>
            </a:r>
            <a:r>
              <a:rPr lang="ru-RU" i="1" dirty="0" err="1" smtClean="0"/>
              <a:t>Фромм</a:t>
            </a:r>
            <a:r>
              <a:rPr lang="ru-RU" i="1" dirty="0" smtClean="0"/>
              <a:t>).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2066" y="1600200"/>
            <a:ext cx="3614734" cy="4525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lvl="0"/>
            <a:r>
              <a:rPr lang="ru-RU" i="1" dirty="0" smtClean="0"/>
              <a:t>Русская нравственная философия отождествляет добро и личное нравственное совершенствование человека, повышение духовности и </a:t>
            </a:r>
            <a:r>
              <a:rPr lang="ru-RU" i="1" dirty="0" err="1" smtClean="0"/>
              <a:t>гуманизацию</a:t>
            </a:r>
            <a:r>
              <a:rPr lang="ru-RU" i="1" dirty="0" smtClean="0"/>
              <a:t> всего общества.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85728"/>
            <a:ext cx="3929090" cy="25003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i="1" dirty="0" smtClean="0"/>
              <a:t>Добро и Зло</a:t>
            </a:r>
            <a:r>
              <a:rPr lang="ru-RU" sz="2000" i="1" dirty="0" smtClean="0"/>
              <a:t> </a:t>
            </a:r>
            <a:r>
              <a:rPr lang="ru-RU" sz="1800" dirty="0" smtClean="0"/>
              <a:t>– наиболее общие понятия морального сознания, разграничивающие нравственное и безнравственное. Они являются универсальной этической характеристикой всякой человеческой деятельности и отношений. </a:t>
            </a:r>
            <a:r>
              <a:rPr lang="ru-RU" sz="1800" b="1" i="1" dirty="0" smtClean="0"/>
              <a:t>Добро есть все, что направлено на созидание, сохранение и укрепление блага. Зло есть уничтожение, разрушение блага. 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357430"/>
            <a:ext cx="321471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857496"/>
            <a:ext cx="328614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1477</Words>
  <Application>Microsoft Office PowerPoint</Application>
  <PresentationFormat>Экран (4:3)</PresentationFormat>
  <Paragraphs>102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Тема:         « ДОБРО И ЗЛО.  НАСИЛИЕ  И    НЕНАСИЛИЕ »</vt:lpstr>
      <vt:lpstr>Слайд 2</vt:lpstr>
      <vt:lpstr>«Добро есть вечная высшая цель нашей жизни. Как бы мы ни понимали добро, жизнь есть не что иное, как стремление к добру,»</vt:lpstr>
      <vt:lpstr>Слайд 4</vt:lpstr>
      <vt:lpstr>Слайд 5</vt:lpstr>
      <vt:lpstr> В философии известны следующие концепции добра и зла. </vt:lpstr>
      <vt:lpstr>Слайд 7</vt:lpstr>
      <vt:lpstr>Слайд 8</vt:lpstr>
      <vt:lpstr>Добро и Зло – наиболее общие понятия морального сознания, разграничивающие нравственное и безнравственное. Они являются универсальной этической характеристикой всякой человеческой деятельности и отношений. Добро есть все, что направлено на созидание, сохранение и укрепление блага. Зло есть уничтожение, разрушение блага.  </vt:lpstr>
      <vt:lpstr>Гуманистическая этика в центре ставит человека, его уникальность и неповторимость, его счастье, потребности и интересы, первый критерий добра – все то, что, способствует самореализации сущности человека, его самораскрытию, самовыявлению. </vt:lpstr>
      <vt:lpstr>Особенности и парадоксы добра и зла </vt:lpstr>
      <vt:lpstr>Слайд 12</vt:lpstr>
      <vt:lpstr>         Проблема борьбы добра и зла </vt:lpstr>
      <vt:lpstr>Слайд 14</vt:lpstr>
      <vt:lpstr> В понимании насилия существуют два подхода, один из которых можно назвать абсолютистским, другой – прагматическим. </vt:lpstr>
      <vt:lpstr>Считать человека радикально злым – значит незаслуженно клеветать на него. Считать человека бесконечно добрым – значит откровенно льстить ему. 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Alex</cp:lastModifiedBy>
  <cp:revision>34</cp:revision>
  <dcterms:modified xsi:type="dcterms:W3CDTF">2014-12-06T16:09:32Z</dcterms:modified>
</cp:coreProperties>
</file>