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7" r:id="rId3"/>
    <p:sldId id="257" r:id="rId4"/>
    <p:sldId id="264" r:id="rId5"/>
    <p:sldId id="263" r:id="rId6"/>
    <p:sldId id="258" r:id="rId7"/>
    <p:sldId id="259" r:id="rId8"/>
    <p:sldId id="26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7" autoAdjust="0"/>
  </p:normalViewPr>
  <p:slideViewPr>
    <p:cSldViewPr>
      <p:cViewPr>
        <p:scale>
          <a:sx n="68" d="100"/>
          <a:sy n="68" d="100"/>
        </p:scale>
        <p:origin x="-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608E7-272C-40AB-AF84-143E585DC998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D3C62-5CBC-43FD-B41E-5CB6930D01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D3C62-5CBC-43FD-B41E-5CB6930D01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CD5DB6E-9182-4F21-BE9B-66EBB527583A}" type="slidenum">
              <a:rPr lang="ru-RU" smtClean="0"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ru-RU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9;&#1088;&#1086;&#1082;%20&#1084;&#1072;&#1090;&#1077;&#1084;&#1072;&#1090;&#1080;&#1082;&#1080;.pptx" TargetMode="External"/><Relationship Id="rId2" Type="http://schemas.openxmlformats.org/officeDocument/2006/relationships/hyperlink" Target="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3.jpeg"/><Relationship Id="rId7" Type="http://schemas.openxmlformats.org/officeDocument/2006/relationships/hyperlink" Target="http://smiles.33b.ru/smile.108339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http://kakadu.509.com1.ru/fotogal/anima/259.gif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08338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Урок 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математики в </a:t>
            </a:r>
          </a:p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5 классе на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тему:</a:t>
            </a:r>
          </a:p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«Нахождение</a:t>
            </a:r>
          </a:p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неизвестного </a:t>
            </a:r>
          </a:p>
          <a:p>
            <a:pPr>
              <a:buNone/>
            </a:pP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слагаемого»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648200"/>
            <a:ext cx="2362200" cy="22309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838200" y="1447800"/>
            <a:ext cx="8080375" cy="1235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1404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Прозвенел уже звонок.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Начинаем наш урок.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 на месте, всё в порядке.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Книга, ручка и тетрадка.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Карандаш, линейка тут?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 готово, знанья ждут!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Желаю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вам успехов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  <a:p>
            <a:pPr algn="ctr"/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pic>
        <p:nvPicPr>
          <p:cNvPr id="4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1705" y="5105400"/>
            <a:ext cx="2292295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u="sng" dirty="0" smtClean="0">
                <a:solidFill>
                  <a:srgbClr val="FFFF00"/>
                </a:solidFill>
              </a:rPr>
              <a:t>   </a:t>
            </a:r>
            <a:r>
              <a:rPr lang="ru-RU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ru-RU" sz="4000" b="1" u="sng" dirty="0" smtClean="0">
                <a:solidFill>
                  <a:srgbClr val="FFFF00"/>
                </a:solidFill>
              </a:rPr>
              <a:t> 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     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     </a:t>
            </a:r>
            <a:r>
              <a:rPr lang="ru-RU" sz="4000" b="1" dirty="0" smtClean="0">
                <a:solidFill>
                  <a:srgbClr val="FF0000"/>
                </a:solidFill>
              </a:rPr>
              <a:t>: </a:t>
            </a:r>
            <a:r>
              <a:rPr lang="ru-RU" sz="4000" b="1" dirty="0" smtClean="0">
                <a:solidFill>
                  <a:srgbClr val="FF0000"/>
                </a:solidFill>
              </a:rPr>
              <a:t>7       х5        -10      :2        +15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FFFF00"/>
              </a:solidFill>
            </a:endParaRPr>
          </a:p>
        </p:txBody>
      </p:sp>
      <p:sp>
        <p:nvSpPr>
          <p:cNvPr id="4" name="Овал 3">
            <a:hlinkClick r:id="rId2" action="ppaction://hlinkfile"/>
          </p:cNvPr>
          <p:cNvSpPr/>
          <p:nvPr/>
        </p:nvSpPr>
        <p:spPr>
          <a:xfrm>
            <a:off x="0" y="2438400"/>
            <a:ext cx="990600" cy="9906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5" name="Овал 4">
            <a:hlinkClick r:id="rId3" action="ppaction://hlinkpres?slideindex=1&amp;slidetitle="/>
          </p:cNvPr>
          <p:cNvSpPr/>
          <p:nvPr/>
        </p:nvSpPr>
        <p:spPr>
          <a:xfrm>
            <a:off x="1524000" y="2438400"/>
            <a:ext cx="990600" cy="9906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304800"/>
            <a:ext cx="7162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Цепочка примеров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48000" y="2438400"/>
            <a:ext cx="990600" cy="9906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30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72000" y="2438400"/>
            <a:ext cx="914400" cy="9144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943600" y="2438400"/>
            <a:ext cx="914400" cy="9144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10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315200" y="2438400"/>
            <a:ext cx="914400" cy="9144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25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990600" y="2895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14600" y="2895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038600" y="2895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6"/>
          </p:cNvCxnSpPr>
          <p:nvPr/>
        </p:nvCxnSpPr>
        <p:spPr>
          <a:xfrm>
            <a:off x="6858000" y="2895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486400" y="2895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95800"/>
            <a:ext cx="25908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G:\новогодние\Снегуро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14800"/>
            <a:ext cx="21574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8" descr="птичка, анимашка, анимация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807521">
            <a:off x="4971926" y="2793313"/>
            <a:ext cx="119856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4" descr="летящая птичка, анимашка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 rot="916076">
            <a:off x="557438" y="2706682"/>
            <a:ext cx="1000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" y="228601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CC"/>
                </a:solidFill>
              </a:rPr>
              <a:t>К   домику Снегурочки </a:t>
            </a:r>
            <a:r>
              <a:rPr lang="ru-RU" sz="3200" b="1" dirty="0" smtClean="0">
                <a:solidFill>
                  <a:srgbClr val="0000CC"/>
                </a:solidFill>
              </a:rPr>
              <a:t>прилетели  </a:t>
            </a:r>
            <a:endParaRPr lang="ru-RU" sz="3200" b="1" dirty="0">
              <a:solidFill>
                <a:srgbClr val="0000CC"/>
              </a:solidFill>
            </a:endParaRPr>
          </a:p>
          <a:p>
            <a:pPr algn="ctr"/>
            <a:r>
              <a:rPr lang="ru-RU" sz="3200" b="1" dirty="0">
                <a:solidFill>
                  <a:srgbClr val="0000CC"/>
                </a:solidFill>
              </a:rPr>
              <a:t>  12   снегирей  </a:t>
            </a:r>
            <a:r>
              <a:rPr lang="ru-RU" sz="3200" b="1" dirty="0" smtClean="0">
                <a:solidFill>
                  <a:srgbClr val="0000CC"/>
                </a:solidFill>
              </a:rPr>
              <a:t>и  несколько   воробьёв.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</a:rPr>
              <a:t>Всего прилетело 36 птиц. </a:t>
            </a:r>
            <a:endParaRPr lang="ru-RU" sz="3200" b="1" dirty="0">
              <a:solidFill>
                <a:srgbClr val="0000CC"/>
              </a:solidFill>
            </a:endParaRPr>
          </a:p>
          <a:p>
            <a:pPr algn="ctr"/>
            <a:r>
              <a:rPr lang="ru-RU" sz="3200" b="1" dirty="0">
                <a:solidFill>
                  <a:srgbClr val="0000CC"/>
                </a:solidFill>
              </a:rPr>
              <a:t>Все птицы сели в </a:t>
            </a:r>
            <a:r>
              <a:rPr lang="ru-RU" sz="3200" b="1" dirty="0" smtClean="0">
                <a:solidFill>
                  <a:srgbClr val="0000CC"/>
                </a:solidFill>
              </a:rPr>
              <a:t>6 кормушек  </a:t>
            </a:r>
            <a:r>
              <a:rPr lang="ru-RU" sz="3200" b="1" dirty="0">
                <a:solidFill>
                  <a:srgbClr val="0000CC"/>
                </a:solidFill>
              </a:rPr>
              <a:t>поровну.</a:t>
            </a:r>
          </a:p>
          <a:p>
            <a:pPr algn="ctr"/>
            <a:r>
              <a:rPr lang="ru-RU" sz="3200" b="1" dirty="0">
                <a:solidFill>
                  <a:srgbClr val="0000CC"/>
                </a:solidFill>
              </a:rPr>
              <a:t>Сколько  птиц  в   каждой  кормушке? </a:t>
            </a:r>
          </a:p>
        </p:txBody>
      </p:sp>
      <p:pic>
        <p:nvPicPr>
          <p:cNvPr id="20486" name="Picture 16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3352800"/>
            <a:ext cx="4241800" cy="2714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1000" y="5105400"/>
            <a:ext cx="8183880" cy="105156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00800"/>
            <a:ext cx="8229600" cy="137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4384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      </a:t>
            </a:r>
            <a:endParaRPr lang="ru-RU" sz="3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3400" y="4953001"/>
            <a:ext cx="2438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0000CC"/>
              </a:solidFill>
            </a:endParaRPr>
          </a:p>
          <a:p>
            <a:endParaRPr lang="ru-RU" sz="3600" b="1" dirty="0" smtClean="0">
              <a:solidFill>
                <a:srgbClr val="0000CC"/>
              </a:solidFill>
            </a:endParaRPr>
          </a:p>
          <a:p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10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228600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          Решение</a:t>
            </a:r>
          </a:p>
          <a:p>
            <a:endParaRPr lang="ru-RU" sz="2800" dirty="0" smtClean="0"/>
          </a:p>
          <a:p>
            <a:r>
              <a:rPr lang="ru-RU" sz="2800" b="1" dirty="0" smtClean="0"/>
              <a:t>1). Сколько воробьёв прилетело к домику снегурочки?  </a:t>
            </a:r>
          </a:p>
          <a:p>
            <a:r>
              <a:rPr lang="ru-RU" sz="2800" b="1" dirty="0" smtClean="0"/>
              <a:t>       12 +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36</a:t>
            </a:r>
          </a:p>
          <a:p>
            <a:r>
              <a:rPr lang="ru-RU" sz="2800" b="1" dirty="0" smtClean="0"/>
              <a:t>      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36 – 12</a:t>
            </a:r>
          </a:p>
          <a:p>
            <a:r>
              <a:rPr lang="ru-RU" sz="2800" b="1" dirty="0" smtClean="0"/>
              <a:t>        </a:t>
            </a:r>
            <a:r>
              <a:rPr lang="ru-RU" sz="2800" b="1" u="sng" dirty="0" err="1" smtClean="0"/>
              <a:t>х</a:t>
            </a:r>
            <a:r>
              <a:rPr lang="ru-RU" sz="2800" b="1" u="sng" dirty="0" smtClean="0"/>
              <a:t> = 24(в).</a:t>
            </a:r>
          </a:p>
          <a:p>
            <a:r>
              <a:rPr lang="ru-RU" sz="2800" b="1" dirty="0" smtClean="0"/>
              <a:t>       12 + 24 = 36(в).</a:t>
            </a:r>
          </a:p>
          <a:p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2).  Сколько птиц в каждой кормушке?</a:t>
            </a:r>
          </a:p>
          <a:p>
            <a:r>
              <a:rPr lang="ru-RU" sz="2800" b="1" dirty="0" smtClean="0"/>
              <a:t>        36 : 6 = 6 (</a:t>
            </a:r>
            <a:r>
              <a:rPr lang="ru-RU" sz="2800" b="1" dirty="0" err="1" smtClean="0"/>
              <a:t>п</a:t>
            </a:r>
            <a:r>
              <a:rPr lang="ru-RU" sz="2800" b="1" dirty="0" smtClean="0"/>
              <a:t>).</a:t>
            </a:r>
          </a:p>
          <a:p>
            <a:r>
              <a:rPr lang="ru-RU" sz="2800" b="1" dirty="0" smtClean="0"/>
              <a:t>     </a:t>
            </a:r>
          </a:p>
          <a:p>
            <a:r>
              <a:rPr lang="ru-RU" sz="2800" b="1" dirty="0" smtClean="0"/>
              <a:t> Ответ: 6 птиц сели в каждую кормушку. </a:t>
            </a:r>
          </a:p>
          <a:p>
            <a:endParaRPr lang="ru-RU" sz="4800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4600" y="228600"/>
            <a:ext cx="36447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Решение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7391400" cy="6074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Нахождение   неизвестного   слагаемого:</a:t>
            </a:r>
          </a:p>
          <a:p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Для того, чтобы найти неизвестное слагаемое, нужно от суммы отнять известное слагаемое.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3105" y="2967335"/>
            <a:ext cx="357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7239000" cy="60747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Реши примеры:    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23 +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71                 16 +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64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+ 12 = 59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Х =  71 - 23   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64 - 16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59 - 12        </a:t>
            </a:r>
          </a:p>
          <a:p>
            <a:pPr>
              <a:buNone/>
            </a:pPr>
            <a:r>
              <a:rPr lang="ru-RU" sz="4000" b="1" u="sng" dirty="0" smtClean="0"/>
              <a:t>Х = 48    </a:t>
            </a:r>
            <a:r>
              <a:rPr lang="ru-RU" sz="4000" b="1" dirty="0" smtClean="0"/>
              <a:t>                    </a:t>
            </a:r>
            <a:r>
              <a:rPr lang="ru-RU" sz="4000" b="1" u="sng" dirty="0" smtClean="0"/>
              <a:t> </a:t>
            </a:r>
            <a:r>
              <a:rPr lang="ru-RU" sz="4000" b="1" u="sng" dirty="0" err="1" smtClean="0"/>
              <a:t>х</a:t>
            </a:r>
            <a:r>
              <a:rPr lang="ru-RU" sz="4000" b="1" u="sng" dirty="0" smtClean="0"/>
              <a:t> = 48  </a:t>
            </a:r>
            <a:r>
              <a:rPr lang="ru-RU" sz="4000" b="1" dirty="0" smtClean="0"/>
              <a:t>                   </a:t>
            </a:r>
            <a:r>
              <a:rPr lang="ru-RU" sz="4000" b="1" u="sng" dirty="0" err="1" smtClean="0"/>
              <a:t>х</a:t>
            </a:r>
            <a:r>
              <a:rPr lang="ru-RU" sz="4000" b="1" u="sng" dirty="0" smtClean="0"/>
              <a:t> = 47</a:t>
            </a:r>
            <a:endParaRPr lang="ru-RU" sz="4000" b="1" u="sng" dirty="0" smtClean="0"/>
          </a:p>
          <a:p>
            <a:pPr>
              <a:buNone/>
            </a:pPr>
            <a:r>
              <a:rPr lang="ru-RU" sz="4000" b="1" dirty="0" smtClean="0"/>
              <a:t>23 + 48 = 71               16 + 48 = 64           47 + 12 = 59   </a:t>
            </a:r>
            <a:endParaRPr lang="ru-RU" sz="4000" b="1" dirty="0" smtClean="0"/>
          </a:p>
          <a:p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34 +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95  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+ 67 = 98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+ 54 = 73</a:t>
            </a:r>
          </a:p>
          <a:p>
            <a:pPr>
              <a:buNone/>
            </a:pPr>
            <a:r>
              <a:rPr lang="ru-RU" sz="4000" b="1" dirty="0" smtClean="0"/>
              <a:t>Х = 95 - 34</a:t>
            </a:r>
            <a:r>
              <a:rPr lang="ru-RU" sz="4000" b="1" dirty="0" smtClean="0"/>
              <a:t>  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98 – 67              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= 73 – 54</a:t>
            </a:r>
          </a:p>
          <a:p>
            <a:pPr>
              <a:buNone/>
            </a:pPr>
            <a:r>
              <a:rPr lang="ru-RU" sz="4000" b="1" u="sng" dirty="0" smtClean="0"/>
              <a:t>Х = 61 </a:t>
            </a:r>
            <a:r>
              <a:rPr lang="ru-RU" sz="4000" b="1" dirty="0" smtClean="0"/>
              <a:t>                     </a:t>
            </a:r>
            <a:r>
              <a:rPr lang="ru-RU" sz="4000" b="1" u="sng" dirty="0" smtClean="0"/>
              <a:t> </a:t>
            </a:r>
            <a:r>
              <a:rPr lang="ru-RU" sz="4000" b="1" u="sng" dirty="0" err="1" smtClean="0"/>
              <a:t>х</a:t>
            </a:r>
            <a:r>
              <a:rPr lang="ru-RU" sz="4000" b="1" u="sng" dirty="0" smtClean="0"/>
              <a:t> = 31 </a:t>
            </a:r>
            <a:r>
              <a:rPr lang="ru-RU" sz="4000" b="1" dirty="0" smtClean="0"/>
              <a:t>                    </a:t>
            </a:r>
            <a:r>
              <a:rPr lang="ru-RU" sz="4000" b="1" u="sng" dirty="0" smtClean="0"/>
              <a:t> </a:t>
            </a:r>
            <a:r>
              <a:rPr lang="ru-RU" sz="4000" b="1" u="sng" dirty="0" err="1" smtClean="0"/>
              <a:t>х</a:t>
            </a:r>
            <a:r>
              <a:rPr lang="ru-RU" sz="4000" b="1" u="sng" dirty="0" smtClean="0"/>
              <a:t> = 19</a:t>
            </a:r>
          </a:p>
          <a:p>
            <a:pPr>
              <a:buNone/>
            </a:pPr>
            <a:r>
              <a:rPr lang="ru-RU" sz="4000" b="1" dirty="0" smtClean="0"/>
              <a:t>34 + 61 = 95              31 + 67 = 98           19 + 54 = 73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609600"/>
            <a:ext cx="62077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  примеры: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533400"/>
            <a:ext cx="5715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33400"/>
            <a:ext cx="1019175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255588"/>
            <a:ext cx="5876925" cy="1817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1019175" cy="187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38600"/>
            <a:ext cx="1019175" cy="173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143000"/>
            <a:ext cx="1019175" cy="164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743200"/>
            <a:ext cx="1019175" cy="200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293907"/>
            <a:ext cx="1447799" cy="25640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294153"/>
            <a:ext cx="6629400" cy="532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7010400" cy="3642360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b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Итог урока:</a:t>
            </a: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b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Спасибо  </a:t>
            </a: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 </a:t>
            </a: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</a:t>
            </a:r>
            <a: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br>
              <a:rPr lang="ru-RU" sz="4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0" dirty="0">
              <a:latin typeface="+mn-lt"/>
            </a:endParaRPr>
          </a:p>
        </p:txBody>
      </p:sp>
      <p:pic>
        <p:nvPicPr>
          <p:cNvPr id="1026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257800"/>
            <a:ext cx="1210236" cy="1143000"/>
          </a:xfrm>
          <a:prstGeom prst="rect">
            <a:avLst/>
          </a:prstGeom>
          <a:noFill/>
        </p:spPr>
      </p:pic>
      <p:pic>
        <p:nvPicPr>
          <p:cNvPr id="4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5334000"/>
            <a:ext cx="1210236" cy="1143000"/>
          </a:xfrm>
          <a:prstGeom prst="rect">
            <a:avLst/>
          </a:prstGeom>
          <a:noFill/>
        </p:spPr>
      </p:pic>
      <p:pic>
        <p:nvPicPr>
          <p:cNvPr id="5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257800"/>
            <a:ext cx="1210236" cy="1143000"/>
          </a:xfrm>
          <a:prstGeom prst="rect">
            <a:avLst/>
          </a:prstGeom>
          <a:noFill/>
        </p:spPr>
      </p:pic>
      <p:pic>
        <p:nvPicPr>
          <p:cNvPr id="6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334000"/>
            <a:ext cx="1210236" cy="1143000"/>
          </a:xfrm>
          <a:prstGeom prst="rect">
            <a:avLst/>
          </a:prstGeom>
          <a:noFill/>
        </p:spPr>
      </p:pic>
      <p:pic>
        <p:nvPicPr>
          <p:cNvPr id="7" name="Picture 2" descr="C:\Users\Татьяна\Desktop\150_snegov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10200"/>
            <a:ext cx="1210236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873</TotalTime>
  <Words>314</Words>
  <Application>Microsoft Office PowerPoint</Application>
  <PresentationFormat>Экран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Слайд 1</vt:lpstr>
      <vt:lpstr>  </vt:lpstr>
      <vt:lpstr>Слайд 3</vt:lpstr>
      <vt:lpstr>   </vt:lpstr>
      <vt:lpstr> </vt:lpstr>
      <vt:lpstr>Слайд 6</vt:lpstr>
      <vt:lpstr>Слайд 7</vt:lpstr>
      <vt:lpstr>Слайд 8</vt:lpstr>
      <vt:lpstr>                           Итог урока:             Спасибо  за  работу!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114</cp:revision>
  <dcterms:created xsi:type="dcterms:W3CDTF">2013-12-08T22:04:38Z</dcterms:created>
  <dcterms:modified xsi:type="dcterms:W3CDTF">2013-12-15T06:18:08Z</dcterms:modified>
</cp:coreProperties>
</file>