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2" r:id="rId5"/>
    <p:sldId id="273" r:id="rId6"/>
    <p:sldId id="261" r:id="rId7"/>
    <p:sldId id="267" r:id="rId8"/>
    <p:sldId id="265" r:id="rId9"/>
    <p:sldId id="271" r:id="rId10"/>
    <p:sldId id="276" r:id="rId11"/>
    <p:sldId id="275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9999"/>
    <a:srgbClr val="FFFF99"/>
    <a:srgbClr val="CC00FF"/>
    <a:srgbClr val="CC3300"/>
    <a:srgbClr val="FF9933"/>
    <a:srgbClr val="FF66CC"/>
    <a:srgbClr val="FF33CC"/>
    <a:srgbClr val="A50021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58359-200B-4FC7-96D7-2C598E274A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FAC5B-8F12-48FE-A664-AE42B233A5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C98C4-BB0A-41FE-9A6C-DCDA2B0CC4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E77C910-819E-4059-A7FF-CD4ED72AAA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0AE2E5-06E3-4497-B6A3-068D4F89AF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1E72B-423B-43CC-A284-16016EDC06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E8B6D-9644-44E6-90A1-142EEC510E7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E38BF-AA19-4BDA-B76A-33B8E3EAAE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D0F23-C56F-46EB-A0F2-545EDB2C94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CC5C98-529C-4019-B385-EF88C8D289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26C63-00EA-4C0E-922F-86FE856AFA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7DEAB-240B-4579-910A-91638DD52C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92D050"/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B45F872-D994-4EE7-BB9A-EDC5F04B81F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5720" y="1000108"/>
            <a:ext cx="8424862" cy="1752600"/>
          </a:xfrm>
        </p:spPr>
        <p:txBody>
          <a:bodyPr/>
          <a:lstStyle/>
          <a:p>
            <a:r>
              <a:rPr lang="ru-RU" sz="6000" b="1" dirty="0">
                <a:solidFill>
                  <a:srgbClr val="00B050"/>
                </a:solidFill>
              </a:rPr>
              <a:t>«Доброта в нас и вокруг нас»</a:t>
            </a:r>
          </a:p>
        </p:txBody>
      </p:sp>
      <p:pic>
        <p:nvPicPr>
          <p:cNvPr id="2053" name="Picture 5" descr="34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3143248"/>
            <a:ext cx="5178425" cy="26892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050" y="765175"/>
            <a:ext cx="5122863" cy="792163"/>
          </a:xfrm>
          <a:ln/>
        </p:spPr>
        <p:txBody>
          <a:bodyPr/>
          <a:lstStyle/>
          <a:p>
            <a:r>
              <a:rPr lang="ru-RU" sz="6000">
                <a:solidFill>
                  <a:srgbClr val="A50021"/>
                </a:solidFill>
              </a:rPr>
              <a:t>Результаты: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844675"/>
            <a:ext cx="8229600" cy="44640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4400" dirty="0" smtClean="0">
                <a:solidFill>
                  <a:srgbClr val="A50021"/>
                </a:solidFill>
              </a:rPr>
              <a:t>От </a:t>
            </a:r>
            <a:r>
              <a:rPr lang="ru-RU" sz="4400" dirty="0">
                <a:solidFill>
                  <a:srgbClr val="A50021"/>
                </a:solidFill>
              </a:rPr>
              <a:t>4 до 8:</a:t>
            </a:r>
            <a:r>
              <a:rPr lang="ru-RU" sz="4400" dirty="0"/>
              <a:t> Твоя доброта – вопрос случая – добр ты не с каждым. Для кого-то ты идешь на все. Но старайся быть ровным с каждым и со всеми, чтобы не было на тебя обид</a:t>
            </a:r>
            <a:r>
              <a:rPr lang="ru-RU" sz="4400" dirty="0" smtClean="0"/>
              <a:t>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050" y="765175"/>
            <a:ext cx="5122863" cy="792163"/>
          </a:xfrm>
          <a:ln/>
        </p:spPr>
        <p:txBody>
          <a:bodyPr/>
          <a:lstStyle/>
          <a:p>
            <a:r>
              <a:rPr lang="ru-RU" sz="6000">
                <a:solidFill>
                  <a:srgbClr val="A50021"/>
                </a:solidFill>
              </a:rPr>
              <a:t>Результаты: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844675"/>
            <a:ext cx="8229600" cy="44640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4800" dirty="0" smtClean="0">
                <a:solidFill>
                  <a:srgbClr val="A50021"/>
                </a:solidFill>
              </a:rPr>
              <a:t>Менее </a:t>
            </a:r>
            <a:r>
              <a:rPr lang="ru-RU" sz="4800" dirty="0">
                <a:solidFill>
                  <a:srgbClr val="A50021"/>
                </a:solidFill>
              </a:rPr>
              <a:t>4 очков</a:t>
            </a:r>
            <a:r>
              <a:rPr lang="ru-RU" sz="4800" dirty="0" smtClean="0">
                <a:solidFill>
                  <a:srgbClr val="A50021"/>
                </a:solidFill>
              </a:rPr>
              <a:t>:</a:t>
            </a:r>
          </a:p>
          <a:p>
            <a:pPr>
              <a:lnSpc>
                <a:spcPct val="80000"/>
              </a:lnSpc>
              <a:buNone/>
            </a:pPr>
            <a:r>
              <a:rPr lang="ru-RU" sz="4800" dirty="0" smtClean="0"/>
              <a:t> </a:t>
            </a:r>
            <a:r>
              <a:rPr lang="ru-RU" sz="4800" dirty="0"/>
              <a:t>Тебе предстоит сложная работа над собой.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1547813" y="333375"/>
            <a:ext cx="5256212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FF9900">
                    <a:alpha val="67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Пословицы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735013" y="1720850"/>
            <a:ext cx="2324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50825" y="1341438"/>
            <a:ext cx="3384550" cy="576262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Доброе слово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50825" y="2133600"/>
            <a:ext cx="3384550" cy="576263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Не одежда красит человека,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250825" y="2924175"/>
            <a:ext cx="3384550" cy="576263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Торопись на доброе дело,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250825" y="3716338"/>
            <a:ext cx="3384550" cy="576262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Не хвались серебром,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250825" y="4437063"/>
            <a:ext cx="3384550" cy="576262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Кто добро творит, 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323850" y="5229225"/>
            <a:ext cx="3384550" cy="576263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В ком добра нет, 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250825" y="6021388"/>
            <a:ext cx="3384550" cy="576262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Не ищи красоты - </a:t>
            </a: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5435600" y="6092825"/>
            <a:ext cx="3384550" cy="576263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а хвались добром.</a:t>
            </a: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5435600" y="5300663"/>
            <a:ext cx="3384550" cy="576262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ищи доброты.</a:t>
            </a: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5435600" y="4437063"/>
            <a:ext cx="3384550" cy="576262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а худое само приспеет.</a:t>
            </a: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5435600" y="3644900"/>
            <a:ext cx="3384550" cy="576263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в том и правды мало.</a:t>
            </a: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5435600" y="2852738"/>
            <a:ext cx="3384550" cy="576262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того Бог отблагодарит.</a:t>
            </a: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5435600" y="2133600"/>
            <a:ext cx="3384550" cy="576263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и кошке приятно.</a:t>
            </a: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5435600" y="1341438"/>
            <a:ext cx="3384550" cy="576262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а его добрые дела.</a:t>
            </a:r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3779838" y="1628775"/>
            <a:ext cx="1584325" cy="792163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 flipV="1">
            <a:off x="3924300" y="1700213"/>
            <a:ext cx="1152525" cy="720725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3779838" y="3284538"/>
            <a:ext cx="1584325" cy="1368425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>
            <a:off x="3708400" y="4076700"/>
            <a:ext cx="1655763" cy="230505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 flipV="1">
            <a:off x="3779838" y="3213100"/>
            <a:ext cx="1512887" cy="1584325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 flipV="1">
            <a:off x="3851275" y="4076700"/>
            <a:ext cx="1512888" cy="1512888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 flipV="1">
            <a:off x="3851275" y="5589588"/>
            <a:ext cx="1441450" cy="792162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2" grpId="0" animBg="1"/>
      <p:bldP spid="16403" grpId="0" animBg="1"/>
      <p:bldP spid="16404" grpId="0" animBg="1"/>
      <p:bldP spid="16405" grpId="0" animBg="1"/>
      <p:bldP spid="16406" grpId="0" animBg="1"/>
      <p:bldP spid="16407" grpId="0" animBg="1"/>
      <p:bldP spid="1640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635375" y="1557338"/>
            <a:ext cx="5267325" cy="4525962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	</a:t>
            </a:r>
            <a:r>
              <a:rPr lang="ru-RU" b="1"/>
              <a:t>В Евангелие от Матфея сказано:</a:t>
            </a:r>
          </a:p>
          <a:p>
            <a:pPr>
              <a:buFontTx/>
              <a:buNone/>
            </a:pPr>
            <a:r>
              <a:rPr lang="ru-RU" b="1"/>
              <a:t> 	«…во всем, как хотите, чтобы с вами поступали люди, так поступайте и вы с ними».</a:t>
            </a:r>
          </a:p>
        </p:txBody>
      </p:sp>
      <p:pic>
        <p:nvPicPr>
          <p:cNvPr id="18436" name="Picture 4" descr="D69054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333375"/>
            <a:ext cx="3557587" cy="5976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2267744" y="188640"/>
            <a:ext cx="4392613" cy="11525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CC99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доброта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907704" y="1844824"/>
            <a:ext cx="561662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9388" lvl="1" algn="ctr"/>
            <a:r>
              <a:rPr lang="ru-RU" sz="2400" b="1" dirty="0" smtClean="0">
                <a:solidFill>
                  <a:srgbClr val="00B050"/>
                </a:solidFill>
              </a:rPr>
              <a:t>- это отзывчивость; </a:t>
            </a:r>
          </a:p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  - душевное расположение </a:t>
            </a:r>
          </a:p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к людям;</a:t>
            </a:r>
          </a:p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 - стремление делать добро другим.</a:t>
            </a:r>
            <a:endParaRPr lang="ru-RU" sz="2400" b="1" dirty="0">
              <a:solidFill>
                <a:srgbClr val="00B050"/>
              </a:solidFill>
            </a:endParaRPr>
          </a:p>
        </p:txBody>
      </p:sp>
      <p:pic>
        <p:nvPicPr>
          <p:cNvPr id="4100" name="Picture 4" descr="1209583660serd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221088"/>
            <a:ext cx="3482975" cy="23050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851920" y="1340768"/>
            <a:ext cx="1408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/>
              <a:t>(С.Ожегов)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Качества по Ожегову: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476375" y="1600200"/>
            <a:ext cx="7210425" cy="4525963"/>
          </a:xfrm>
        </p:spPr>
        <p:txBody>
          <a:bodyPr/>
          <a:lstStyle/>
          <a:p>
            <a:r>
              <a:rPr lang="ru-RU" sz="4400" b="1" dirty="0">
                <a:solidFill>
                  <a:srgbClr val="7030A0"/>
                </a:solidFill>
              </a:rPr>
              <a:t>Добродушный</a:t>
            </a:r>
          </a:p>
          <a:p>
            <a:r>
              <a:rPr lang="ru-RU" sz="4400" b="1" dirty="0">
                <a:solidFill>
                  <a:srgbClr val="7030A0"/>
                </a:solidFill>
              </a:rPr>
              <a:t>Доброжелательный</a:t>
            </a:r>
          </a:p>
          <a:p>
            <a:r>
              <a:rPr lang="ru-RU" sz="4400" b="1" dirty="0">
                <a:solidFill>
                  <a:srgbClr val="7030A0"/>
                </a:solidFill>
              </a:rPr>
              <a:t>Добронравный</a:t>
            </a:r>
          </a:p>
          <a:p>
            <a:r>
              <a:rPr lang="ru-RU" sz="4400" b="1" dirty="0">
                <a:solidFill>
                  <a:srgbClr val="7030A0"/>
                </a:solidFill>
              </a:rPr>
              <a:t>Добропорядочный</a:t>
            </a:r>
          </a:p>
          <a:p>
            <a:r>
              <a:rPr lang="ru-RU" sz="4400" b="1" dirty="0">
                <a:solidFill>
                  <a:srgbClr val="7030A0"/>
                </a:solidFill>
              </a:rPr>
              <a:t>Добросердечный</a:t>
            </a:r>
          </a:p>
          <a:p>
            <a:r>
              <a:rPr lang="ru-RU" sz="4400" b="1" dirty="0">
                <a:solidFill>
                  <a:srgbClr val="7030A0"/>
                </a:solidFill>
              </a:rPr>
              <a:t>Добросовестный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Из книги Альберта Швейцера «Благовение перед жизнью»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«… Открой глаза и поищи, где человек нуждается хоть немного в твоем участии, в твоем времени, в твоем дружеском расположении, может быть, ты окажешь дружескую услугу человеку, чувствующему себя одиноко. Надо частичку своей жизни отдавать другим. Как ты это сделаешь – зависит от тебя и от обстоятельств».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rgbClr val="A50021"/>
                </a:solidFill>
              </a:rPr>
              <a:t>Работа в группах. </a:t>
            </a:r>
            <a:br>
              <a:rPr lang="ru-RU" sz="4000" b="1">
                <a:solidFill>
                  <a:srgbClr val="A50021"/>
                </a:solidFill>
              </a:rPr>
            </a:br>
            <a:r>
              <a:rPr lang="ru-RU" sz="4000" b="1">
                <a:solidFill>
                  <a:srgbClr val="A50021"/>
                </a:solidFill>
              </a:rPr>
              <a:t>Примеры из нашей жизни.</a:t>
            </a:r>
          </a:p>
        </p:txBody>
      </p:sp>
      <p:pic>
        <p:nvPicPr>
          <p:cNvPr id="22535" name="Picture 7" descr="9c54e5b6fc3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2167731"/>
            <a:ext cx="6096000" cy="33909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 rot="209268">
            <a:off x="979488" y="1039813"/>
            <a:ext cx="7561262" cy="19431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5394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90732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Тест "Добрый ли, я?"</a:t>
            </a:r>
          </a:p>
        </p:txBody>
      </p:sp>
      <p:pic>
        <p:nvPicPr>
          <p:cNvPr id="8195" name="Picture 3" descr="J023407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284984"/>
            <a:ext cx="2698750" cy="28082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01" name="Group 65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341312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098675"/>
                <a:gridCol w="1079500"/>
                <a:gridCol w="1223963"/>
                <a:gridCol w="1008062"/>
                <a:gridCol w="1081088"/>
                <a:gridCol w="936625"/>
                <a:gridCol w="801687"/>
              </a:tblGrid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№ вопроса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Ответ 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да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нет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Баллы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№ вопроса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Ответ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Баллы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14396" name="WordArt 60"/>
          <p:cNvSpPr>
            <a:spLocks noChangeArrowheads="1" noChangeShapeType="1" noTextEdit="1"/>
          </p:cNvSpPr>
          <p:nvPr/>
        </p:nvSpPr>
        <p:spPr bwMode="auto">
          <a:xfrm>
            <a:off x="1547664" y="476672"/>
            <a:ext cx="6407993" cy="79251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Impact"/>
              </a:rPr>
              <a:t>Бланк ответов</a:t>
            </a:r>
            <a:endParaRPr lang="ru-RU" sz="3600" kern="10" dirty="0">
              <a:ln w="9525">
                <a:solidFill>
                  <a:srgbClr val="993300"/>
                </a:solidFill>
                <a:round/>
                <a:headEnd/>
                <a:tailEnd/>
              </a:ln>
              <a:solidFill>
                <a:srgbClr val="FF9900"/>
              </a:solidFill>
              <a:latin typeface="Impact"/>
            </a:endParaRPr>
          </a:p>
        </p:txBody>
      </p:sp>
      <p:sp>
        <p:nvSpPr>
          <p:cNvPr id="14397" name="Text Box 61"/>
          <p:cNvSpPr txBox="1">
            <a:spLocks noChangeArrowheads="1"/>
          </p:cNvSpPr>
          <p:nvPr/>
        </p:nvSpPr>
        <p:spPr bwMode="auto">
          <a:xfrm>
            <a:off x="684213" y="5084763"/>
            <a:ext cx="736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>
                <a:solidFill>
                  <a:srgbClr val="000000"/>
                </a:solidFill>
              </a:rPr>
              <a:t>Да</a:t>
            </a:r>
            <a:r>
              <a:rPr lang="ru-RU" sz="3600"/>
              <a:t>   - № 1,3,4,7,11   -     1 балл</a:t>
            </a:r>
          </a:p>
        </p:txBody>
      </p:sp>
      <p:sp>
        <p:nvSpPr>
          <p:cNvPr id="14398" name="Text Box 62"/>
          <p:cNvSpPr txBox="1">
            <a:spLocks noChangeArrowheads="1"/>
          </p:cNvSpPr>
          <p:nvPr/>
        </p:nvSpPr>
        <p:spPr bwMode="auto">
          <a:xfrm>
            <a:off x="611188" y="5876925"/>
            <a:ext cx="82089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>
                <a:solidFill>
                  <a:srgbClr val="000000"/>
                </a:solidFill>
              </a:rPr>
              <a:t>Нет</a:t>
            </a:r>
            <a:r>
              <a:rPr lang="ru-RU" sz="3600"/>
              <a:t>  - № 2,5,6,8,9,10,12   -  1 балл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r>
              <a:rPr lang="ru-RU"/>
              <a:t>Тест «Добрый ли, я»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0" y="908050"/>
            <a:ext cx="9144000" cy="5545138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1800" b="1"/>
              <a:t>У тебя появились деньги. Смог бы ты истратить все, что у тебя есть, на подарки друзьям или  родным?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1800" b="1"/>
              <a:t>Товарищ делится в разговоре с тобой своими проблемами или неприятностями. Если тема тебе не интересна, дашь ли ты это понять собеседнику?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1800" b="1"/>
              <a:t>Твой партнёр плохо играет в шахматы или в другую игру. Будешь ли ты ему поддаваться, чтобы он не терял интерес к игре?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1800" b="1"/>
              <a:t>Нравится ли тебе говорить людям приятное, чтобы поднять их настроение?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1800" b="1"/>
              <a:t>Часто ли ты используешь злые шутки?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1800" b="1"/>
              <a:t>Свойственна ли тебе мстительность, злопамятность?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1800" b="1"/>
              <a:t>Будешь ли ты поддерживать разговор с товарищем, если данная тема тебя совершенно не интересует?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1800" b="1"/>
              <a:t>С желанием ли ты применяешь свои способности для пользы других людей?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1800" b="1"/>
              <a:t>Бросаешь ли ты игру, когда уже очевидно, что ты проиграл?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1800" b="1"/>
              <a:t>Если ты уверен в  своей правоте, будешь ли ты выслушивать аргументы другого человека?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1800" b="1"/>
              <a:t>Будешь ли ты выполнять работу по просьбе родителей, если она не входит в  твои обязанности?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1800" b="1"/>
              <a:t>Станешь ли ты передразнивать кого – то , чтобы развеселить своих друзей?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ru-RU" sz="1800" b="1"/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endParaRPr lang="ru-RU" sz="1400" b="1"/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endParaRPr lang="ru-RU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050" y="765175"/>
            <a:ext cx="5122863" cy="792163"/>
          </a:xfrm>
          <a:ln/>
        </p:spPr>
        <p:txBody>
          <a:bodyPr/>
          <a:lstStyle/>
          <a:p>
            <a:r>
              <a:rPr lang="ru-RU" sz="6000">
                <a:solidFill>
                  <a:srgbClr val="A50021"/>
                </a:solidFill>
              </a:rPr>
              <a:t>Результаты: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844675"/>
            <a:ext cx="8229600" cy="44640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4000" dirty="0">
                <a:solidFill>
                  <a:srgbClr val="A50021"/>
                </a:solidFill>
              </a:rPr>
              <a:t>Больше 8 очков:</a:t>
            </a:r>
            <a:r>
              <a:rPr lang="ru-RU" sz="4000" dirty="0"/>
              <a:t> Ты любезен, нравишься окружающим, умеешь общаться с людьми. У тебя много друзей. Одно предостережение: никогда никому не позволяй злоупотреблять твоей добротой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</TotalTime>
  <Words>499</Words>
  <Application>Microsoft Office PowerPoint</Application>
  <PresentationFormat>Экран (4:3)</PresentationFormat>
  <Paragraphs>81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Оформление по умолчанию</vt:lpstr>
      <vt:lpstr>Слайд 1</vt:lpstr>
      <vt:lpstr>Слайд 2</vt:lpstr>
      <vt:lpstr>Качества по Ожегову:</vt:lpstr>
      <vt:lpstr>Из книги Альберта Швейцера «Благовение перед жизнью»</vt:lpstr>
      <vt:lpstr>Работа в группах.  Примеры из нашей жизни.</vt:lpstr>
      <vt:lpstr>Слайд 6</vt:lpstr>
      <vt:lpstr>Слайд 7</vt:lpstr>
      <vt:lpstr>Тест «Добрый ли, я»</vt:lpstr>
      <vt:lpstr>Результаты:</vt:lpstr>
      <vt:lpstr>Результаты:</vt:lpstr>
      <vt:lpstr>Результаты:</vt:lpstr>
      <vt:lpstr>Слайд 12</vt:lpstr>
      <vt:lpstr>Слайд 13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cp:lastModifiedBy>Samsung</cp:lastModifiedBy>
  <cp:revision>14</cp:revision>
  <dcterms:created xsi:type="dcterms:W3CDTF">2011-02-10T14:43:37Z</dcterms:created>
  <dcterms:modified xsi:type="dcterms:W3CDTF">2014-10-09T11:48:44Z</dcterms:modified>
</cp:coreProperties>
</file>