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3" r:id="rId10"/>
    <p:sldId id="266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397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C6B4FD-FEC0-460D-9770-97FF9085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B131-E8AC-401F-9466-ADF8ED20A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C012F-20AF-48FD-8FF4-67E62AFEC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3FBD-796E-4327-8ACA-2F989343E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3CB6-1C77-4E3D-BAA3-A6BB179D4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BC98-6377-4219-BCD5-4133D7F6A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D3631-DC68-47EA-9EBE-FAF71AA42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348-7CAC-41CB-BCFB-AB542A2B7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618BB-F6D1-48A3-BEE6-4A2252C1A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E96FA-57DA-40AC-88FA-30C7EF441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FCBF-AFD6-4AD0-AAA6-E121C57EE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9A74-B25D-4513-8B73-F468A391D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0006-716C-4937-9CE1-FE55371F9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1A8F9-DBAC-4B17-9CBA-1616AE0F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52BD-F3DA-4381-8705-D2C60366A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82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9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35BB94-3371-4124-8E7D-2DC0F089D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&#1061;&#1083;&#1086;&#1088;.doc" TargetMode="External"/><Relationship Id="rId7" Type="http://schemas.openxmlformats.org/officeDocument/2006/relationships/image" Target="../media/image2.jpeg"/><Relationship Id="rId2" Type="http://schemas.openxmlformats.org/officeDocument/2006/relationships/hyperlink" Target="&#1060;&#1090;&#1086;&#1088;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&#1049;&#1054;&#1044;.doc" TargetMode="External"/><Relationship Id="rId4" Type="http://schemas.openxmlformats.org/officeDocument/2006/relationships/hyperlink" Target="&#1041;&#1056;&#1054;&#1052;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Галогены </a:t>
            </a:r>
            <a:br>
              <a:rPr lang="ru-RU" sz="3600" dirty="0" smtClean="0"/>
            </a:br>
            <a:r>
              <a:rPr lang="ru-RU" sz="3600" dirty="0" smtClean="0"/>
              <a:t>Что это такое ?</a:t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860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Басова Ольга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Ивановна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2011 год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Молекулы всех галогенов состоят из двух атомов  </a:t>
            </a:r>
            <a:r>
              <a:rPr lang="en-US" sz="1800" smtClean="0"/>
              <a:t>F</a:t>
            </a:r>
            <a:r>
              <a:rPr lang="ru-RU" sz="1800" smtClean="0"/>
              <a:t>2   </a:t>
            </a:r>
            <a:r>
              <a:rPr lang="en-US" sz="1800" smtClean="0"/>
              <a:t>Cl</a:t>
            </a:r>
            <a:r>
              <a:rPr lang="ru-RU" sz="1800" smtClean="0"/>
              <a:t>2    </a:t>
            </a:r>
            <a:r>
              <a:rPr lang="en-US" sz="1800" smtClean="0"/>
              <a:t>Br</a:t>
            </a:r>
            <a:r>
              <a:rPr lang="ru-RU" sz="1800" smtClean="0"/>
              <a:t>2    </a:t>
            </a:r>
            <a:r>
              <a:rPr lang="en-US" sz="1800" smtClean="0"/>
              <a:t>J</a:t>
            </a:r>
            <a:r>
              <a:rPr lang="ru-RU" sz="1800" smtClean="0"/>
              <a:t>2. </a:t>
            </a:r>
          </a:p>
          <a:p>
            <a:pPr eaLnBrk="1" hangingPunct="1">
              <a:defRPr/>
            </a:pPr>
            <a:r>
              <a:rPr lang="ru-RU" sz="1800" smtClean="0"/>
              <a:t>Связь в молекулах ковалентная неполярная   </a:t>
            </a:r>
            <a:r>
              <a:rPr lang="en-US" sz="1800" smtClean="0"/>
              <a:t>F</a:t>
            </a:r>
            <a:r>
              <a:rPr lang="ru-RU" sz="1800" smtClean="0"/>
              <a:t>-</a:t>
            </a:r>
            <a:r>
              <a:rPr lang="en-US" sz="1800" smtClean="0"/>
              <a:t>F</a:t>
            </a:r>
            <a:r>
              <a:rPr lang="ru-RU" sz="1800" smtClean="0"/>
              <a:t>    </a:t>
            </a:r>
            <a:r>
              <a:rPr lang="en-US" sz="1800" smtClean="0"/>
              <a:t>Cl</a:t>
            </a:r>
            <a:r>
              <a:rPr lang="ru-RU" sz="1800" smtClean="0"/>
              <a:t>-</a:t>
            </a:r>
            <a:r>
              <a:rPr lang="en-US" sz="1800" smtClean="0"/>
              <a:t>Cl</a:t>
            </a:r>
            <a:r>
              <a:rPr lang="ru-RU" sz="1800" smtClean="0"/>
              <a:t>    </a:t>
            </a:r>
            <a:r>
              <a:rPr lang="en-US" sz="1800" smtClean="0"/>
              <a:t>Br</a:t>
            </a:r>
            <a:r>
              <a:rPr lang="ru-RU" sz="1800" smtClean="0"/>
              <a:t>-</a:t>
            </a:r>
            <a:r>
              <a:rPr lang="en-US" sz="1800" smtClean="0"/>
              <a:t>Br</a:t>
            </a:r>
            <a:r>
              <a:rPr lang="ru-RU" sz="1800" smtClean="0"/>
              <a:t>    </a:t>
            </a:r>
            <a:r>
              <a:rPr lang="en-US" sz="1800" smtClean="0"/>
              <a:t>J</a:t>
            </a:r>
            <a:r>
              <a:rPr lang="ru-RU" sz="1800" smtClean="0"/>
              <a:t>-</a:t>
            </a:r>
            <a:r>
              <a:rPr lang="en-US" sz="1800" smtClean="0"/>
              <a:t>J</a:t>
            </a:r>
            <a:r>
              <a:rPr lang="ru-RU" sz="1800" smtClean="0"/>
              <a:t>, молекулы неполярные</a:t>
            </a:r>
          </a:p>
          <a:p>
            <a:pPr eaLnBrk="1" hangingPunct="1">
              <a:defRPr/>
            </a:pPr>
            <a:r>
              <a:rPr lang="ru-RU" sz="1800" smtClean="0"/>
              <a:t> и образуют молекулярные неполярные кристаллические решетки.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475297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Строение простого вещества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35150" y="3068638"/>
            <a:ext cx="532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Физические свойства галогенов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4213" y="3716338"/>
            <a:ext cx="74882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а)</a:t>
            </a:r>
            <a:r>
              <a:rPr lang="ru-RU" b="1"/>
              <a:t> </a:t>
            </a:r>
            <a:r>
              <a:rPr lang="en-US"/>
              <a:t>C </a:t>
            </a:r>
            <a:r>
              <a:rPr lang="ru-RU"/>
              <a:t>увеличением атомной массы уменьшается неметаллический характер элементов.</a:t>
            </a:r>
          </a:p>
          <a:p>
            <a:endParaRPr lang="ru-RU"/>
          </a:p>
          <a:p>
            <a:r>
              <a:rPr lang="ru-RU"/>
              <a:t>б) С увеличением атомной массы окраска становится более темной.</a:t>
            </a:r>
          </a:p>
          <a:p>
            <a:endParaRPr lang="ru-RU"/>
          </a:p>
          <a:p>
            <a:r>
              <a:rPr lang="ru-RU"/>
              <a:t>в) С увеличением атомной массы возрастает температура плавления и кипения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Галогены сильнейшие окислители!!!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Окислительные способности усиливаются в ряду: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/>
              <a:t>          J</a:t>
            </a:r>
            <a:r>
              <a:rPr lang="ru-RU" sz="1800" smtClean="0"/>
              <a:t>   </a:t>
            </a:r>
            <a:r>
              <a:rPr lang="en-US" sz="1800" smtClean="0"/>
              <a:t>Br            CI </a:t>
            </a:r>
            <a:r>
              <a:rPr lang="ru-RU" sz="1800" smtClean="0"/>
              <a:t> </a:t>
            </a:r>
            <a:r>
              <a:rPr lang="en-US" sz="1800" smtClean="0"/>
              <a:t>      </a:t>
            </a:r>
            <a:r>
              <a:rPr lang="ru-RU" sz="1800" smtClean="0"/>
              <a:t>  </a:t>
            </a:r>
            <a:r>
              <a:rPr lang="en-US" sz="1800" smtClean="0"/>
              <a:t>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Фтор самый сильный окислитель в ПСХЭ!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Его Э.О = 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smtClean="0"/>
              <a:t>Он никогда не отдаёт свои электроны!</a:t>
            </a:r>
            <a:endParaRPr lang="en-US" sz="180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800" smtClean="0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403350" y="692150"/>
            <a:ext cx="56165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Химические   свойства  галогенов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  <p:bldP spid="266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Нахождение в природе: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2962275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Фтор</a:t>
            </a:r>
            <a:r>
              <a:rPr lang="en-US" sz="1800" b="1" smtClean="0"/>
              <a:t>-F</a:t>
            </a:r>
            <a:r>
              <a:rPr lang="ru-RU" sz="1800" b="1" smtClean="0"/>
              <a:t>2</a:t>
            </a:r>
            <a:r>
              <a:rPr lang="ru-RU" sz="1800" smtClean="0"/>
              <a:t>                    </a:t>
            </a:r>
          </a:p>
          <a:p>
            <a:pPr eaLnBrk="1" hangingPunct="1">
              <a:defRPr/>
            </a:pPr>
            <a:r>
              <a:rPr lang="ru-RU" sz="1800" smtClean="0"/>
              <a:t>Флюорит -</a:t>
            </a:r>
            <a:r>
              <a:rPr lang="en-US" sz="1800" smtClean="0"/>
              <a:t>CaF</a:t>
            </a:r>
            <a:r>
              <a:rPr lang="ru-RU" sz="1800" smtClean="0"/>
              <a:t>2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endParaRPr lang="ru-RU" sz="240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3"/>
          </p:nvPr>
        </p:nvSpPr>
        <p:spPr>
          <a:xfrm>
            <a:off x="468313" y="2492375"/>
            <a:ext cx="4038600" cy="189706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/>
              <a:t>Хлор</a:t>
            </a:r>
            <a:r>
              <a:rPr lang="en-US" sz="1800" smtClean="0"/>
              <a:t>-Cl</a:t>
            </a:r>
            <a:r>
              <a:rPr lang="ru-RU" sz="1800" smtClean="0"/>
              <a:t>2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каменная соль- </a:t>
            </a:r>
            <a:r>
              <a:rPr lang="en-US" sz="1800" smtClean="0"/>
              <a:t>NaCl</a:t>
            </a:r>
            <a:endParaRPr lang="ru-RU" sz="1800" smtClean="0"/>
          </a:p>
          <a:p>
            <a:pPr eaLnBrk="1" hangingPunct="1">
              <a:defRPr/>
            </a:pPr>
            <a:r>
              <a:rPr lang="en-US" sz="1800" smtClean="0"/>
              <a:t>NaCl</a:t>
            </a:r>
            <a:r>
              <a:rPr lang="ru-RU" sz="1800" smtClean="0"/>
              <a:t>*</a:t>
            </a:r>
            <a:r>
              <a:rPr lang="en-US" sz="1800" smtClean="0"/>
              <a:t>KCl</a:t>
            </a:r>
            <a:r>
              <a:rPr lang="ru-RU" sz="1800" smtClean="0"/>
              <a:t> -  сильвинит</a:t>
            </a:r>
            <a:r>
              <a:rPr lang="ru-RU" sz="1800" b="1" smtClean="0"/>
              <a:t> 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4"/>
          </p:nvPr>
        </p:nvSpPr>
        <p:spPr>
          <a:xfrm>
            <a:off x="4787900" y="2492375"/>
            <a:ext cx="3879850" cy="18669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Иод</a:t>
            </a:r>
            <a:r>
              <a:rPr lang="en-US" sz="1800" b="1" smtClean="0"/>
              <a:t>-J</a:t>
            </a:r>
            <a:r>
              <a:rPr lang="ru-RU" sz="1800" b="1" smtClean="0"/>
              <a:t>2</a:t>
            </a:r>
            <a:r>
              <a:rPr lang="ru-RU" sz="1800" smtClean="0"/>
              <a:t> </a:t>
            </a:r>
          </a:p>
          <a:p>
            <a:pPr eaLnBrk="1" hangingPunct="1">
              <a:defRPr/>
            </a:pPr>
            <a:r>
              <a:rPr lang="ru-RU" sz="1800" smtClean="0"/>
              <a:t>морская вода , водоросли, буровые воды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16113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endParaRPr lang="ru-RU" sz="2000" smtClean="0"/>
          </a:p>
          <a:p>
            <a:pPr eaLnBrk="1" hangingPunct="1">
              <a:defRPr/>
            </a:pPr>
            <a:endParaRPr lang="ru-RU" sz="2000" b="1" smtClean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4716463" y="1341438"/>
            <a:ext cx="3595687" cy="9652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smtClean="0"/>
              <a:t>Бром</a:t>
            </a:r>
            <a:r>
              <a:rPr lang="en-US" sz="1800" b="1" smtClean="0"/>
              <a:t>-Br</a:t>
            </a:r>
            <a:r>
              <a:rPr lang="ru-RU" sz="1800" b="1" smtClean="0"/>
              <a:t>2</a:t>
            </a:r>
            <a:r>
              <a:rPr lang="ru-RU" sz="1800" smtClean="0"/>
              <a:t> </a:t>
            </a:r>
          </a:p>
          <a:p>
            <a:pPr eaLnBrk="1" hangingPunct="1">
              <a:defRPr/>
            </a:pPr>
            <a:r>
              <a:rPr lang="ru-RU" sz="1800" smtClean="0"/>
              <a:t>в аналогичных соединениях, вместе с хлором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  <p:bldP spid="30725" grpId="0"/>
      <p:bldP spid="307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90513"/>
            <a:ext cx="8077200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7013" cy="2181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Фтор</a:t>
            </a:r>
            <a:r>
              <a:rPr lang="en-US" sz="1600" b="1" smtClean="0"/>
              <a:t>-F</a:t>
            </a:r>
            <a:r>
              <a:rPr lang="ru-RU" sz="1600" b="1" smtClean="0"/>
              <a:t>2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r>
              <a:rPr lang="ru-RU" sz="1600" smtClean="0"/>
              <a:t>1.Для получения  </a:t>
            </a:r>
            <a:r>
              <a:rPr lang="en-US" sz="1600" smtClean="0"/>
              <a:t>HF</a:t>
            </a:r>
            <a:endParaRPr lang="ru-RU" sz="1600" smtClean="0"/>
          </a:p>
          <a:p>
            <a:pPr eaLnBrk="1" hangingPunct="1">
              <a:defRPr/>
            </a:pPr>
            <a:r>
              <a:rPr lang="ru-RU" sz="1600" smtClean="0"/>
              <a:t>2 Для получения фреона</a:t>
            </a:r>
          </a:p>
          <a:p>
            <a:pPr eaLnBrk="1" hangingPunct="1">
              <a:defRPr/>
            </a:pPr>
            <a:r>
              <a:rPr lang="ru-RU" sz="1600" smtClean="0"/>
              <a:t>3 Для получения веществ, и</a:t>
            </a:r>
            <a:r>
              <a:rPr lang="en-US" sz="1600" smtClean="0"/>
              <a:t>c</a:t>
            </a:r>
            <a:r>
              <a:rPr lang="ru-RU" sz="1600" smtClean="0"/>
              <a:t>поль. в борьбе с вредителями с/х</a:t>
            </a:r>
          </a:p>
          <a:p>
            <a:pPr eaLnBrk="1" hangingPunct="1">
              <a:defRPr/>
            </a:pPr>
            <a:r>
              <a:rPr lang="ru-RU" sz="1600" smtClean="0"/>
              <a:t>4. Для получения тефлона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9788" y="1600200"/>
            <a:ext cx="4037012" cy="2181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Бром</a:t>
            </a:r>
            <a:r>
              <a:rPr lang="en-US" sz="1600" b="1" smtClean="0"/>
              <a:t>-Br</a:t>
            </a:r>
            <a:r>
              <a:rPr lang="ru-RU" sz="1600" b="1" smtClean="0"/>
              <a:t>2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r>
              <a:rPr lang="ru-RU" sz="1600" smtClean="0"/>
              <a:t>1.Для получения различных лекарств, исполь. при лечении нервных заболеваний</a:t>
            </a:r>
          </a:p>
          <a:p>
            <a:pPr eaLnBrk="1" hangingPunct="1">
              <a:defRPr/>
            </a:pPr>
            <a:r>
              <a:rPr lang="ru-RU" sz="1600" smtClean="0"/>
              <a:t>2.Для изготовления фотобумаги. 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549275" y="3951288"/>
            <a:ext cx="3887788" cy="199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Хлор</a:t>
            </a:r>
            <a:r>
              <a:rPr lang="en-US" sz="1600" b="1" smtClean="0"/>
              <a:t>-Cl</a:t>
            </a:r>
            <a:r>
              <a:rPr lang="ru-RU" sz="1600" b="1" smtClean="0"/>
              <a:t>2</a:t>
            </a:r>
          </a:p>
          <a:p>
            <a:pPr eaLnBrk="1" hangingPunct="1">
              <a:defRPr/>
            </a:pPr>
            <a:r>
              <a:rPr lang="ru-RU" sz="1600" smtClean="0"/>
              <a:t>1 Для получения медикаментов, пластмасс, красителей.</a:t>
            </a:r>
          </a:p>
          <a:p>
            <a:pPr eaLnBrk="1" hangingPunct="1">
              <a:defRPr/>
            </a:pPr>
            <a:r>
              <a:rPr lang="ru-RU" sz="1600" smtClean="0"/>
              <a:t>2.Для отбеливания тканей и бумаги</a:t>
            </a:r>
          </a:p>
          <a:p>
            <a:pPr eaLnBrk="1" hangingPunct="1">
              <a:defRPr/>
            </a:pPr>
            <a:r>
              <a:rPr lang="ru-RU" sz="1600" smtClean="0"/>
              <a:t>3. Для обеззараживания питьевой воды.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4649788" y="3949700"/>
            <a:ext cx="4037012" cy="2181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Иод</a:t>
            </a:r>
            <a:r>
              <a:rPr lang="en-US" sz="1600" b="1" smtClean="0"/>
              <a:t>-J</a:t>
            </a:r>
            <a:r>
              <a:rPr lang="ru-RU" sz="1600" b="1" smtClean="0"/>
              <a:t>2</a:t>
            </a:r>
            <a:r>
              <a:rPr lang="ru-RU" sz="1600" smtClean="0"/>
              <a:t> </a:t>
            </a:r>
          </a:p>
          <a:p>
            <a:pPr eaLnBrk="1" hangingPunct="1">
              <a:defRPr/>
            </a:pPr>
            <a:r>
              <a:rPr lang="ru-RU" sz="1600" smtClean="0"/>
              <a:t>Используют в медицине для борьбы с заболеваниями щитовидной железы  и получения иодной настойки (5-10% р-ра иода в спирте)</a:t>
            </a:r>
            <a:r>
              <a:rPr lang="ru-RU" sz="2400" smtClean="0"/>
              <a:t> </a:t>
            </a:r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2339975" y="620713"/>
            <a:ext cx="46450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Применение      галогенов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317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Цель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Рассмотреть строение атомов галогенов их физические свойства. Изучить химические свойства галогенов.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Задачи: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Образовательная:</a:t>
            </a:r>
            <a:r>
              <a:rPr lang="ru-RU" sz="2400" smtClean="0"/>
              <a:t> рассмотреть строение атомов галогенов. Физические свойства простых веществ. Изучить химические свойства галогенов.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Развивающая:</a:t>
            </a:r>
            <a:r>
              <a:rPr lang="ru-RU" sz="2400" smtClean="0"/>
              <a:t> продолжить формирование умений учащихся сравнивать, обобщать и объяснять свойства, устанавливать причинно-следственные связи.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smtClean="0"/>
              <a:t>Воспитательная:</a:t>
            </a:r>
            <a:r>
              <a:rPr lang="ru-RU" sz="2400" smtClean="0"/>
              <a:t> воспитывать у учащихся такие личностные качества, как сосредоточенность, умение работать в группе.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Аннотация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Из 109 химических элементов 22 являются неметаллами. Неметаллы – простые вещества при обычных условиях могут быть газами, жидкостями и твердыми веществами. Среди них наиболее значительными являются элементы, входящие в главную подгруппу    </a:t>
            </a:r>
            <a:r>
              <a:rPr lang="en-US" sz="2400" smtClean="0"/>
              <a:t>V</a:t>
            </a:r>
            <a:r>
              <a:rPr lang="ru-RU" sz="2400" smtClean="0"/>
              <a:t>11  группы: фтор, хлор, бром, йод и астат. Сегодня вы проведете независимое расследование этих неметаллов (класс делится на 5 групп) по следующим блокам: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«Химия», «История», «Геология», «Биология», «Физика».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Проблема: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7570788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Блок «История»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Знак химического элемента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Этимология названия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>Год   открытия, автор </a:t>
            </a:r>
            <a:endParaRPr lang="ru-RU" sz="1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                                                            Блок «Физика»</a:t>
            </a:r>
            <a:r>
              <a:rPr lang="ru-RU" sz="2000" smtClean="0"/>
              <a:t> </a:t>
            </a:r>
          </a:p>
        </p:txBody>
      </p:sp>
      <p:sp>
        <p:nvSpPr>
          <p:cNvPr id="6242" name="Rectangle 98"/>
          <p:cNvSpPr>
            <a:spLocks noChangeArrowheads="1"/>
          </p:cNvSpPr>
          <p:nvPr/>
        </p:nvSpPr>
        <p:spPr bwMode="auto">
          <a:xfrm>
            <a:off x="4067175" y="422116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Знак химического элемента</a:t>
            </a:r>
            <a:r>
              <a:rPr lang="ru-RU"/>
              <a:t> </a:t>
            </a:r>
          </a:p>
        </p:txBody>
      </p:sp>
      <p:sp>
        <p:nvSpPr>
          <p:cNvPr id="6243" name="Rectangle 99"/>
          <p:cNvSpPr>
            <a:spLocks noChangeArrowheads="1"/>
          </p:cNvSpPr>
          <p:nvPr/>
        </p:nvSpPr>
        <p:spPr bwMode="auto">
          <a:xfrm>
            <a:off x="4067175" y="4652963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Агрегатное состояние</a:t>
            </a:r>
            <a:r>
              <a:rPr lang="ru-RU"/>
              <a:t> </a:t>
            </a:r>
          </a:p>
        </p:txBody>
      </p:sp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4067175" y="5013325"/>
            <a:ext cx="3840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Температура плавления, кипения</a:t>
            </a:r>
            <a:r>
              <a:rPr lang="ru-RU"/>
              <a:t> </a:t>
            </a: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4140200" y="5516563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Плотность   при 20 С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520700"/>
            <a:ext cx="8004175" cy="4603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800" smtClean="0"/>
              <a:t>Блок «Биология»</a:t>
            </a:r>
            <a:r>
              <a:rPr lang="ru-RU" sz="4000" smtClean="0"/>
              <a:t> 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8195" name="Rectangle 27"/>
          <p:cNvSpPr>
            <a:spLocks noChangeArrowheads="1"/>
          </p:cNvSpPr>
          <p:nvPr/>
        </p:nvSpPr>
        <p:spPr bwMode="auto">
          <a:xfrm>
            <a:off x="3059113" y="2708275"/>
            <a:ext cx="204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Блок «Геология» </a:t>
            </a:r>
          </a:p>
        </p:txBody>
      </p:sp>
      <p:sp>
        <p:nvSpPr>
          <p:cNvPr id="8196" name="Rectangle 78"/>
          <p:cNvSpPr>
            <a:spLocks noChangeArrowheads="1"/>
          </p:cNvSpPr>
          <p:nvPr/>
        </p:nvSpPr>
        <p:spPr bwMode="auto">
          <a:xfrm>
            <a:off x="684213" y="4508500"/>
            <a:ext cx="1700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Блок «Химия»</a:t>
            </a:r>
          </a:p>
        </p:txBody>
      </p:sp>
      <p:sp>
        <p:nvSpPr>
          <p:cNvPr id="9433" name="Rectangle 217"/>
          <p:cNvSpPr>
            <a:spLocks noChangeArrowheads="1"/>
          </p:cNvSpPr>
          <p:nvPr/>
        </p:nvSpPr>
        <p:spPr bwMode="auto">
          <a:xfrm>
            <a:off x="1116013" y="1052513"/>
            <a:ext cx="3298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Знаки химических элементов</a:t>
            </a:r>
          </a:p>
        </p:txBody>
      </p:sp>
      <p:sp>
        <p:nvSpPr>
          <p:cNvPr id="9434" name="Rectangle 218"/>
          <p:cNvSpPr>
            <a:spLocks noChangeArrowheads="1"/>
          </p:cNvSpPr>
          <p:nvPr/>
        </p:nvSpPr>
        <p:spPr bwMode="auto">
          <a:xfrm>
            <a:off x="1116013" y="2205038"/>
            <a:ext cx="492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 галогенов в живых организмах</a:t>
            </a:r>
            <a:r>
              <a:rPr lang="ru-RU"/>
              <a:t> </a:t>
            </a:r>
          </a:p>
        </p:txBody>
      </p:sp>
      <p:sp>
        <p:nvSpPr>
          <p:cNvPr id="9435" name="Rectangle 219"/>
          <p:cNvSpPr>
            <a:spLocks noChangeArrowheads="1"/>
          </p:cNvSpPr>
          <p:nvPr/>
        </p:nvSpPr>
        <p:spPr bwMode="auto">
          <a:xfrm>
            <a:off x="1116013" y="1700213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Значение галогенов для человека</a:t>
            </a:r>
            <a:r>
              <a:rPr lang="ru-RU"/>
              <a:t> </a:t>
            </a:r>
          </a:p>
        </p:txBody>
      </p:sp>
      <p:sp>
        <p:nvSpPr>
          <p:cNvPr id="9438" name="Rectangle 222"/>
          <p:cNvSpPr>
            <a:spLocks noChangeArrowheads="1"/>
          </p:cNvSpPr>
          <p:nvPr/>
        </p:nvSpPr>
        <p:spPr bwMode="auto">
          <a:xfrm>
            <a:off x="4067175" y="3213100"/>
            <a:ext cx="3362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Знаки химических элементов</a:t>
            </a:r>
            <a:r>
              <a:rPr lang="ru-RU"/>
              <a:t> </a:t>
            </a:r>
          </a:p>
        </p:txBody>
      </p:sp>
      <p:sp>
        <p:nvSpPr>
          <p:cNvPr id="9440" name="Rectangle 224"/>
          <p:cNvSpPr>
            <a:spLocks noChangeArrowheads="1"/>
          </p:cNvSpPr>
          <p:nvPr/>
        </p:nvSpPr>
        <p:spPr bwMode="auto">
          <a:xfrm>
            <a:off x="4140200" y="3716338"/>
            <a:ext cx="319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Распространение на Земле</a:t>
            </a:r>
            <a:r>
              <a:rPr lang="ru-RU"/>
              <a:t> </a:t>
            </a:r>
          </a:p>
        </p:txBody>
      </p:sp>
      <p:sp>
        <p:nvSpPr>
          <p:cNvPr id="9441" name="Rectangle 225"/>
          <p:cNvSpPr>
            <a:spLocks noChangeArrowheads="1"/>
          </p:cNvSpPr>
          <p:nvPr/>
        </p:nvSpPr>
        <p:spPr bwMode="auto">
          <a:xfrm>
            <a:off x="4211638" y="4221163"/>
            <a:ext cx="315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 в земной коре</a:t>
            </a:r>
            <a:r>
              <a:rPr lang="ru-RU"/>
              <a:t> </a:t>
            </a:r>
          </a:p>
        </p:txBody>
      </p:sp>
      <p:sp>
        <p:nvSpPr>
          <p:cNvPr id="9443" name="Rectangle 227"/>
          <p:cNvSpPr>
            <a:spLocks noChangeArrowheads="1"/>
          </p:cNvSpPr>
          <p:nvPr/>
        </p:nvSpPr>
        <p:spPr bwMode="auto">
          <a:xfrm>
            <a:off x="395288" y="4941888"/>
            <a:ext cx="2833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Отношение  к металлам</a:t>
            </a:r>
            <a:r>
              <a:rPr lang="ru-RU"/>
              <a:t> </a:t>
            </a:r>
          </a:p>
        </p:txBody>
      </p:sp>
      <p:sp>
        <p:nvSpPr>
          <p:cNvPr id="9444" name="Rectangle 228"/>
          <p:cNvSpPr>
            <a:spLocks noChangeArrowheads="1"/>
          </p:cNvSpPr>
          <p:nvPr/>
        </p:nvSpPr>
        <p:spPr bwMode="auto">
          <a:xfrm>
            <a:off x="395288" y="5373688"/>
            <a:ext cx="280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Отношение  к кислороду</a:t>
            </a:r>
          </a:p>
        </p:txBody>
      </p:sp>
      <p:sp>
        <p:nvSpPr>
          <p:cNvPr id="9445" name="Rectangle 229"/>
          <p:cNvSpPr>
            <a:spLocks noChangeArrowheads="1"/>
          </p:cNvSpPr>
          <p:nvPr/>
        </p:nvSpPr>
        <p:spPr bwMode="auto">
          <a:xfrm>
            <a:off x="395288" y="5805488"/>
            <a:ext cx="2714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Отношение  к водороду</a:t>
            </a:r>
          </a:p>
        </p:txBody>
      </p:sp>
      <p:sp>
        <p:nvSpPr>
          <p:cNvPr id="9446" name="Rectangle 230"/>
          <p:cNvSpPr>
            <a:spLocks noChangeArrowheads="1"/>
          </p:cNvSpPr>
          <p:nvPr/>
        </p:nvSpPr>
        <p:spPr bwMode="auto">
          <a:xfrm>
            <a:off x="395288" y="6165850"/>
            <a:ext cx="221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Отношение  к воде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1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Этапы и сроки выполнения проекта</a:t>
            </a:r>
          </a:p>
        </p:txBody>
      </p:sp>
      <p:sp>
        <p:nvSpPr>
          <p:cNvPr id="9219" name="Rectangle 29"/>
          <p:cNvSpPr>
            <a:spLocks noChangeArrowheads="1"/>
          </p:cNvSpPr>
          <p:nvPr/>
        </p:nvSpPr>
        <p:spPr bwMode="auto">
          <a:xfrm>
            <a:off x="684213" y="1341438"/>
            <a:ext cx="77755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«Мозговой штурм» (формулирование тем исследований учеников) – 1 урок, 10 минут.</a:t>
            </a:r>
          </a:p>
          <a:p>
            <a:r>
              <a:rPr lang="ru-RU"/>
              <a:t>Формирование групп для проведения исследований, выдвижение гипотез решения проблем – 1 урок,  5минут.</a:t>
            </a:r>
          </a:p>
          <a:p>
            <a:r>
              <a:rPr lang="ru-RU"/>
              <a:t>Выбор творческого названия проекта (совместно с учащимися) – 1 урок, 5 минут.</a:t>
            </a:r>
          </a:p>
          <a:p>
            <a:r>
              <a:rPr lang="ru-RU"/>
              <a:t>Обсуждение плана работы учащихся индивидуально или в группе – 1 урок, 10 минут.</a:t>
            </a:r>
          </a:p>
          <a:p>
            <a:r>
              <a:rPr lang="ru-RU"/>
              <a:t>Обсуждение со школьниками возможных источников информации, вопросов защиты авторских прав – 1 урок, 10 минут.</a:t>
            </a:r>
          </a:p>
          <a:p>
            <a:r>
              <a:rPr lang="ru-RU"/>
              <a:t>Самостоятельная работа учащихся по обсуждению задания каждого в группе – 1 урок, 5 минут.</a:t>
            </a:r>
          </a:p>
          <a:p>
            <a:r>
              <a:rPr lang="ru-RU"/>
              <a:t>Самостоятельная работа групп по выполнению заданий, подготовка школьниками презентации по отчету о проделанной работе – домашнее задание.</a:t>
            </a:r>
          </a:p>
          <a:p>
            <a:r>
              <a:rPr lang="ru-RU"/>
              <a:t>Защита полученных результатов и выводов – 2 урок.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1628775"/>
            <a:ext cx="7929563" cy="261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Элементы главной подгруппы </a:t>
            </a:r>
            <a:r>
              <a:rPr lang="en-US" sz="1800" b="1" smtClean="0"/>
              <a:t>Yll  </a:t>
            </a:r>
            <a:r>
              <a:rPr lang="ru-RU" sz="1800" b="1" smtClean="0"/>
              <a:t>группы ПСХЭ</a:t>
            </a:r>
            <a:r>
              <a:rPr lang="ru-RU" sz="1800" smtClean="0"/>
              <a:t> </a:t>
            </a:r>
          </a:p>
          <a:p>
            <a:pPr eaLnBrk="1" hangingPunct="1">
              <a:defRPr/>
            </a:pPr>
            <a:r>
              <a:rPr lang="ru-RU" sz="1800" smtClean="0"/>
              <a:t>Название         Схема атома                     </a:t>
            </a:r>
            <a:r>
              <a:rPr lang="en-US" sz="1800" smtClean="0"/>
              <a:t>r </a:t>
            </a:r>
            <a:r>
              <a:rPr lang="ru-RU" sz="1800" smtClean="0"/>
              <a:t>атома         ЭО</a:t>
            </a:r>
          </a:p>
          <a:p>
            <a:pPr eaLnBrk="1" hangingPunct="1">
              <a:defRPr/>
            </a:pPr>
            <a:r>
              <a:rPr lang="ru-RU" sz="1800" smtClean="0"/>
              <a:t>Фтор-</a:t>
            </a:r>
            <a:r>
              <a:rPr lang="en-US" sz="1800" smtClean="0"/>
              <a:t>F… </a:t>
            </a:r>
            <a:r>
              <a:rPr lang="ru-RU" sz="1800" smtClean="0"/>
              <a:t>            +9  )2 )7                               </a:t>
            </a:r>
            <a:r>
              <a:rPr lang="en-US" sz="1800" smtClean="0"/>
              <a:t>0,072         </a:t>
            </a:r>
            <a:r>
              <a:rPr lang="ru-RU" sz="1800" smtClean="0"/>
              <a:t>   </a:t>
            </a:r>
            <a:r>
              <a:rPr lang="en-US" sz="1800" smtClean="0"/>
              <a:t>4</a:t>
            </a:r>
            <a:endParaRPr lang="ru-RU" sz="1800" smtClean="0"/>
          </a:p>
          <a:p>
            <a:pPr eaLnBrk="1" hangingPunct="1">
              <a:defRPr/>
            </a:pPr>
            <a:r>
              <a:rPr lang="ru-RU" sz="1800" smtClean="0"/>
              <a:t>Хлор-</a:t>
            </a:r>
            <a:r>
              <a:rPr lang="en-US" sz="1800" smtClean="0"/>
              <a:t>Cl… </a:t>
            </a:r>
            <a:r>
              <a:rPr lang="ru-RU" sz="1800" smtClean="0"/>
              <a:t>           +17)2 )8)7                        </a:t>
            </a:r>
            <a:r>
              <a:rPr lang="en-US" sz="1800" smtClean="0"/>
              <a:t>0,099          </a:t>
            </a:r>
            <a:r>
              <a:rPr lang="ru-RU" sz="1800" smtClean="0"/>
              <a:t>  </a:t>
            </a:r>
            <a:r>
              <a:rPr lang="en-US" sz="1800" smtClean="0"/>
              <a:t>3</a:t>
            </a: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Бром-</a:t>
            </a:r>
            <a:r>
              <a:rPr lang="en-US" sz="1800" smtClean="0"/>
              <a:t>Br… </a:t>
            </a:r>
            <a:r>
              <a:rPr lang="ru-RU" sz="1800" smtClean="0"/>
              <a:t>         +35)2 )8)8 )7                     </a:t>
            </a:r>
            <a:r>
              <a:rPr lang="en-US" sz="1800" smtClean="0"/>
              <a:t>0,114          2,8</a:t>
            </a: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</a:t>
            </a:r>
            <a:r>
              <a:rPr lang="en-US" sz="1800" smtClean="0"/>
              <a:t> </a:t>
            </a:r>
            <a:r>
              <a:rPr lang="ru-RU" sz="1800" smtClean="0"/>
              <a:t>Иод-</a:t>
            </a:r>
            <a:r>
              <a:rPr lang="en-US" sz="1800" smtClean="0"/>
              <a:t>J… </a:t>
            </a:r>
            <a:r>
              <a:rPr lang="ru-RU" sz="1800" smtClean="0"/>
              <a:t>            +35)2 )8)8 )8 )7                  </a:t>
            </a:r>
            <a:r>
              <a:rPr lang="en-US" sz="1800" smtClean="0"/>
              <a:t>0,133          2,5</a:t>
            </a:r>
            <a:endParaRPr lang="ru-RU" sz="1800" smtClean="0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484438" y="1125538"/>
            <a:ext cx="4751387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Сходства и различия в строение атомов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627313" y="403225"/>
            <a:ext cx="417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Учебно-методический пакет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195513" y="3933825"/>
            <a:ext cx="43211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Возможные степени окисления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42988" y="4365625"/>
            <a:ext cx="5473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Фтор-</a:t>
            </a:r>
            <a:r>
              <a:rPr lang="en-US"/>
              <a:t>F  </a:t>
            </a:r>
            <a:r>
              <a:rPr lang="ru-RU"/>
              <a:t>           </a:t>
            </a:r>
            <a:r>
              <a:rPr lang="en-US"/>
              <a:t>-1</a:t>
            </a:r>
            <a:endParaRPr lang="ru-RU"/>
          </a:p>
          <a:p>
            <a:r>
              <a:rPr lang="ru-RU"/>
              <a:t>Хлор-</a:t>
            </a:r>
            <a:r>
              <a:rPr lang="en-US"/>
              <a:t>Cl </a:t>
            </a:r>
            <a:r>
              <a:rPr lang="ru-RU"/>
              <a:t>           </a:t>
            </a:r>
            <a:r>
              <a:rPr lang="en-US"/>
              <a:t>-1, +1,+3,+5,+7</a:t>
            </a:r>
            <a:endParaRPr lang="ru-RU"/>
          </a:p>
          <a:p>
            <a:r>
              <a:rPr lang="ru-RU"/>
              <a:t>Бром-</a:t>
            </a:r>
            <a:r>
              <a:rPr lang="en-US"/>
              <a:t>Br</a:t>
            </a:r>
            <a:r>
              <a:rPr lang="ru-RU"/>
              <a:t>            </a:t>
            </a:r>
            <a:r>
              <a:rPr lang="en-US"/>
              <a:t>-1,+1,+4,+5,+6  </a:t>
            </a:r>
            <a:endParaRPr lang="ru-RU"/>
          </a:p>
          <a:p>
            <a:r>
              <a:rPr lang="ru-RU"/>
              <a:t>Иод-</a:t>
            </a:r>
            <a:r>
              <a:rPr lang="en-US"/>
              <a:t>J</a:t>
            </a:r>
            <a:r>
              <a:rPr lang="ru-RU"/>
              <a:t>               </a:t>
            </a:r>
            <a:r>
              <a:rPr lang="en-US"/>
              <a:t>-1</a:t>
            </a:r>
            <a:r>
              <a:rPr lang="ru-RU"/>
              <a:t>,</a:t>
            </a:r>
            <a:r>
              <a:rPr lang="en-US"/>
              <a:t>+1,+3,+5,+7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hlinkClick r:id="rId2" action="ppaction://hlinkfile"/>
              </a:rPr>
              <a:t>F</a:t>
            </a:r>
            <a:r>
              <a:rPr lang="en-US" smtClean="0"/>
              <a:t>                                                      </a:t>
            </a:r>
            <a:r>
              <a:rPr lang="en-US" smtClean="0">
                <a:hlinkClick r:id="rId3" action="ppaction://hlinkfile"/>
              </a:rPr>
              <a:t>Cl</a:t>
            </a:r>
            <a:r>
              <a:rPr lang="en-US" smtClean="0"/>
              <a:t>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hlinkClick r:id="rId4" action="ppaction://hlinkfile"/>
              </a:rPr>
              <a:t>Br</a:t>
            </a:r>
            <a:r>
              <a:rPr lang="en-US" smtClean="0"/>
              <a:t>                           </a:t>
            </a:r>
            <a:r>
              <a:rPr lang="en-US" smtClean="0">
                <a:hlinkClick r:id="rId5" action="ppaction://hlinkfile"/>
              </a:rPr>
              <a:t>I</a:t>
            </a:r>
            <a:endParaRPr lang="en-US" smtClean="0"/>
          </a:p>
        </p:txBody>
      </p:sp>
      <p:pic>
        <p:nvPicPr>
          <p:cNvPr id="11267" name="Picture 4" descr="resCDBA2A14-0A01-000A-00F3-BD645311D0A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3933825"/>
            <a:ext cx="207645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resCDBA2C54-0A01-000A-0178-DC8E57A570B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513" y="836613"/>
            <a:ext cx="2916237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resCDBA30CE-0A01-000A-00F0-60700FB97EC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9700" y="4365625"/>
            <a:ext cx="2303463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137</TotalTime>
  <Words>747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Орбита</vt:lpstr>
      <vt:lpstr>Галогены  Что это такое ? </vt:lpstr>
      <vt:lpstr>Цель урока:</vt:lpstr>
      <vt:lpstr>Задачи:</vt:lpstr>
      <vt:lpstr>Аннотация </vt:lpstr>
      <vt:lpstr>Проблема:</vt:lpstr>
      <vt:lpstr>Блок «Биология»  </vt:lpstr>
      <vt:lpstr>Этапы и сроки выполнения проекта</vt:lpstr>
      <vt:lpstr>Слайд 8</vt:lpstr>
      <vt:lpstr>Слайд 9</vt:lpstr>
      <vt:lpstr>Слайд 10</vt:lpstr>
      <vt:lpstr>Слайд 11</vt:lpstr>
      <vt:lpstr>Нахождение в природе:</vt:lpstr>
      <vt:lpstr>             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галогенов. Галогены – простые вещества.</dc:title>
  <dc:creator>Ольга Ивановна</dc:creator>
  <cp:lastModifiedBy>User</cp:lastModifiedBy>
  <cp:revision>9</cp:revision>
  <dcterms:created xsi:type="dcterms:W3CDTF">2010-06-08T16:22:15Z</dcterms:created>
  <dcterms:modified xsi:type="dcterms:W3CDTF">2015-02-09T16:36:53Z</dcterms:modified>
</cp:coreProperties>
</file>