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072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72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72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073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7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6F913B-567A-4B10-A53A-5ACC7366E5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02914-3406-474A-BB65-9F9975E4D9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0181-E515-4E9F-A470-265D5187CB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CF11B-258C-4770-83D2-7196C74541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2E0F4-B30E-431B-8A1C-79C9A41AE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9A802-EB72-4F0B-96BC-CBF34251AE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240EB-83DF-4316-8C6A-F6041CA63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6633A-05CE-4486-9460-0EA4469212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53717-7F69-4C29-BE28-7B28EE0D5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7AE00-B8BC-40DA-9225-5DA4AEAA7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49F8B-B949-4AD5-A77D-5D17F9F550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70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97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97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BFA834-243B-4403-9C41-B9A8AD7EF64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/>
          <a:lstStyle/>
          <a:p>
            <a:r>
              <a:rPr lang="ru-RU" sz="2800" b="0"/>
              <a:t>Химическое расследование</a:t>
            </a:r>
            <a:r>
              <a:rPr 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284538"/>
            <a:ext cx="6400800" cy="1752600"/>
          </a:xfrm>
        </p:spPr>
        <p:txBody>
          <a:bodyPr/>
          <a:lstStyle/>
          <a:p>
            <a:r>
              <a:rPr lang="ru-RU" sz="3600" i="1">
                <a:latin typeface="Arial Black" pitchFamily="34" charset="0"/>
              </a:rPr>
              <a:t>Химические свойства   галогенов </a:t>
            </a:r>
          </a:p>
        </p:txBody>
      </p:sp>
      <p:pic>
        <p:nvPicPr>
          <p:cNvPr id="2052" name="Picture 4" descr="Новый год2009 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981075"/>
            <a:ext cx="2692400" cy="1844675"/>
          </a:xfrm>
          <a:prstGeom prst="rect">
            <a:avLst/>
          </a:prstGeom>
          <a:solidFill>
            <a:schemeClr val="tx2"/>
          </a:solidFill>
          <a:ln w="9525">
            <a:solidFill>
              <a:srgbClr val="00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Гипотеза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Молекулы простых веществ, образуемых атомами галогенов двухатомны. С увеличением  радиуса  атомов  в ряду F, C</a:t>
            </a:r>
            <a:r>
              <a:rPr lang="en-US" sz="2400"/>
              <a:t>l</a:t>
            </a:r>
            <a:r>
              <a:rPr lang="ru-RU" sz="2400"/>
              <a:t>, Br, I, At  возрастает поляризуемость молекул. В результате усиливается межмолекулярное дисперсионное взаимодействие, что обуславливает возрастание температуру плавление и кипения простых веществ. С увеличением размеров внешних электронных облаков взаимодействующих атомов степень их перекрывания уменьшается, а область перекрывания располагается все дольше от атомных ядер. </a:t>
            </a:r>
          </a:p>
        </p:txBody>
      </p:sp>
      <p:pic>
        <p:nvPicPr>
          <p:cNvPr id="3076" name="Picture 4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76250"/>
            <a:ext cx="1854200" cy="1390650"/>
          </a:xfrm>
          <a:prstGeom prst="rect">
            <a:avLst/>
          </a:prstGeom>
          <a:solidFill>
            <a:schemeClr val="tx2"/>
          </a:solidFill>
          <a:ln w="9525">
            <a:solidFill>
              <a:srgbClr val="3333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23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Цель:</a:t>
            </a:r>
            <a:br>
              <a:rPr lang="ru-RU" sz="2400"/>
            </a:br>
            <a:r>
              <a:rPr lang="ru-RU" sz="2400"/>
              <a:t> -выяснить химические свойства галогенов.</a:t>
            </a:r>
            <a:r>
              <a:rPr lang="ru-RU" sz="40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30475"/>
            <a:ext cx="7543800" cy="3565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Задачи: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27088" y="2928938"/>
            <a:ext cx="66246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>
                <a:latin typeface="Arial" charset="0"/>
              </a:rPr>
              <a:t>- провести исследование  химических свойств галогенов;  </a:t>
            </a:r>
          </a:p>
          <a:p>
            <a:r>
              <a:rPr lang="ru-RU" sz="2800">
                <a:latin typeface="Arial" charset="0"/>
              </a:rPr>
              <a:t>- указать условия химических реакций. </a:t>
            </a:r>
          </a:p>
        </p:txBody>
      </p:sp>
      <p:pic>
        <p:nvPicPr>
          <p:cNvPr id="4101" name="Picture 5" descr="Рисунок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570413"/>
            <a:ext cx="26876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Ход исследования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Химическая активность фтора исключительна высока. Щелочные металлы, свинец, железо сгорают в атмосфере фтора при  комнатной температуре. На некоторые металлы (</a:t>
            </a:r>
            <a:r>
              <a:rPr lang="en-US" sz="1600"/>
              <a:t>Cu</a:t>
            </a:r>
            <a:r>
              <a:rPr lang="ru-RU" sz="1600"/>
              <a:t>, </a:t>
            </a:r>
            <a:r>
              <a:rPr lang="en-US" sz="1600"/>
              <a:t>Ni</a:t>
            </a:r>
            <a:r>
              <a:rPr lang="ru-RU" sz="1600"/>
              <a:t>) фтор не действуют, так как на их поверхности образуется защитный слой фторида. Однако при нагревании фтор реагирует со всеми металлами, в том числе  золотом и платиной.     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C</a:t>
            </a:r>
            <a:r>
              <a:rPr lang="ru-RU" sz="1600"/>
              <a:t>о многими неметаллами (водород, йод, бром, сера, фосфор, мышьяк, сурьма, углерод, кремний, бор) фтор взаимодействуют на холоду с образованием соответствующих соединений; реакция протекает со взрывом или с образованием пламени. 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                                    H2 + F2 = 2HF</a:t>
            </a:r>
          </a:p>
          <a:p>
            <a:pPr>
              <a:lnSpc>
                <a:spcPct val="80000"/>
              </a:lnSpc>
            </a:pPr>
            <a:r>
              <a:rPr lang="en-US" sz="1600"/>
              <a:t>                                    Si + 2F2 = SiF4 </a:t>
            </a:r>
          </a:p>
          <a:p>
            <a:pPr>
              <a:lnSpc>
                <a:spcPct val="80000"/>
              </a:lnSpc>
            </a:pPr>
            <a:r>
              <a:rPr lang="en-US" sz="1600"/>
              <a:t>                                    S + 3F2 = SF6 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Фтор является самым сильным окислителем.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en-US" sz="1600"/>
              <a:t>SiO2 +2 F2 = SiF4 + O2 </a:t>
            </a:r>
          </a:p>
          <a:p>
            <a:pPr>
              <a:lnSpc>
                <a:spcPct val="80000"/>
              </a:lnSpc>
            </a:pPr>
            <a:r>
              <a:rPr lang="en-US" sz="1600"/>
              <a:t>2H2 O + 2F2 = 4 HF + O 2</a:t>
            </a:r>
            <a:endParaRPr lang="ru-RU" sz="1600"/>
          </a:p>
        </p:txBody>
      </p:sp>
      <p:pic>
        <p:nvPicPr>
          <p:cNvPr id="5125" name="Picture 5" descr="книга с пером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33375"/>
            <a:ext cx="1582737" cy="1582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Свободный хлор проявляет высокую химическую активность, хотя и меньшую чем фтор. Он непосредственно взаимодействует со всеми простыми веществами за исключением кислорода, азота и благородных газов. Такие неметаллы как фосфор, мышьяк, сурьма и кремний при высокой температуре реагируют с хлором с выделением большого количества тепла. Энергично протекает взаимодействие хлора с активными металлами – натрием, калием, магнием.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                                                       </a:t>
            </a:r>
            <a:r>
              <a:rPr lang="ru-RU" sz="2000"/>
              <a:t>С</a:t>
            </a:r>
            <a:r>
              <a:rPr lang="en-US" sz="2000"/>
              <a:t>l2 + 2Na = 2 NaCl </a:t>
            </a:r>
          </a:p>
          <a:p>
            <a:pPr>
              <a:lnSpc>
                <a:spcPct val="80000"/>
              </a:lnSpc>
            </a:pPr>
            <a:r>
              <a:rPr lang="en-US" sz="2000"/>
              <a:t>                                                       Mg + Cl2 = MgCl2 </a:t>
            </a:r>
          </a:p>
          <a:p>
            <a:pPr>
              <a:lnSpc>
                <a:spcPct val="80000"/>
              </a:lnSpc>
            </a:pPr>
            <a:r>
              <a:rPr lang="ru-RU" sz="2000"/>
              <a:t>Хлор реагирует с водой  на свету образует с ней соляную и хлорноватистую кислоту: 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Cl2 + H 2O = HCl + HClО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Фосфор, внесенный в хлор загорается, образуя трех-  и пятихлористый фосфор: </a:t>
            </a:r>
          </a:p>
          <a:p>
            <a:pPr>
              <a:lnSpc>
                <a:spcPct val="80000"/>
              </a:lnSpc>
            </a:pPr>
            <a:r>
              <a:rPr lang="ru-RU" sz="2000"/>
              <a:t>2</a:t>
            </a:r>
            <a:r>
              <a:rPr lang="en-US" sz="2000"/>
              <a:t>P</a:t>
            </a:r>
            <a:r>
              <a:rPr lang="ru-RU" sz="2000"/>
              <a:t> + 3</a:t>
            </a:r>
            <a:r>
              <a:rPr lang="en-US" sz="2000"/>
              <a:t>Cl</a:t>
            </a:r>
            <a:r>
              <a:rPr lang="ru-RU" sz="2000"/>
              <a:t>2 = 2</a:t>
            </a:r>
            <a:r>
              <a:rPr lang="en-US" sz="2000"/>
              <a:t>PCl</a:t>
            </a:r>
            <a:r>
              <a:rPr lang="ru-RU" sz="2000"/>
              <a:t>3  </a:t>
            </a:r>
          </a:p>
          <a:p>
            <a:pPr>
              <a:lnSpc>
                <a:spcPct val="80000"/>
              </a:lnSpc>
            </a:pPr>
            <a:r>
              <a:rPr lang="ru-RU" sz="2000"/>
              <a:t>РС13+ </a:t>
            </a:r>
            <a:r>
              <a:rPr lang="en-US" sz="2000"/>
              <a:t>Cl </a:t>
            </a:r>
            <a:r>
              <a:rPr lang="ru-RU" sz="2000"/>
              <a:t>2 = </a:t>
            </a:r>
            <a:r>
              <a:rPr lang="en-US" sz="2000"/>
              <a:t>PCl</a:t>
            </a:r>
            <a:r>
              <a:rPr lang="ru-RU" sz="2000"/>
              <a:t>5.</a:t>
            </a:r>
          </a:p>
        </p:txBody>
      </p:sp>
      <p:pic>
        <p:nvPicPr>
          <p:cNvPr id="7172" name="Рисунок 7" descr="http://pedsovet.org/images/stories/users/11906/IMG_3058_c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941888"/>
            <a:ext cx="175736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/>
              <a:t>Химическая активность брома меньше, чем у хлора, но все же велика. Со многими металлами и неметаллами(например с фосфором) они реагируют в обычных условиях. При этом бром по активности мало уступает хлору. Соединение брома с водородом происходит лишь при нагревании. </a:t>
            </a:r>
          </a:p>
          <a:p>
            <a:endParaRPr lang="ru-RU" sz="20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1188" y="2833688"/>
            <a:ext cx="77311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>
              <a:buFont typeface="Wingdings" pitchFamily="2" charset="2"/>
              <a:buChar char="Ø"/>
            </a:pPr>
            <a:r>
              <a:rPr lang="ru-RU" sz="2000">
                <a:latin typeface="Arial" charset="0"/>
                <a:cs typeface="Times New Roman" pitchFamily="18" charset="0"/>
              </a:rPr>
              <a:t>Активность йода меньше, чем у хлора, </a:t>
            </a:r>
            <a:endParaRPr lang="ru-RU" sz="2000">
              <a:latin typeface="Arial" charset="0"/>
            </a:endParaRPr>
          </a:p>
          <a:p>
            <a:pPr indent="228600"/>
            <a:r>
              <a:rPr lang="ru-RU" sz="2000">
                <a:latin typeface="Arial" charset="0"/>
                <a:cs typeface="Times New Roman" pitchFamily="18" charset="0"/>
              </a:rPr>
              <a:t>но все же со многими металлами он  способен </a:t>
            </a:r>
            <a:endParaRPr lang="ru-RU" sz="2000">
              <a:latin typeface="Arial" charset="0"/>
            </a:endParaRPr>
          </a:p>
          <a:p>
            <a:pPr indent="228600"/>
            <a:r>
              <a:rPr lang="ru-RU" sz="2000">
                <a:latin typeface="Arial" charset="0"/>
                <a:cs typeface="Times New Roman" pitchFamily="18" charset="0"/>
              </a:rPr>
              <a:t>взаимодействовать при обычных условиях, </a:t>
            </a:r>
            <a:endParaRPr lang="ru-RU" sz="2000">
              <a:latin typeface="Arial" charset="0"/>
            </a:endParaRPr>
          </a:p>
          <a:p>
            <a:pPr indent="228600"/>
            <a:r>
              <a:rPr lang="ru-RU" sz="2000">
                <a:latin typeface="Arial" charset="0"/>
                <a:cs typeface="Times New Roman" pitchFamily="18" charset="0"/>
              </a:rPr>
              <a:t>образуя соли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latin typeface="Arial" charset="0"/>
                <a:cs typeface="Times New Roman" pitchFamily="18" charset="0"/>
              </a:rPr>
              <a:t>                                J</a:t>
            </a:r>
            <a:r>
              <a:rPr lang="ru-RU" sz="2000" baseline="-30000">
                <a:latin typeface="Arial" charset="0"/>
                <a:cs typeface="Times New Roman" pitchFamily="18" charset="0"/>
              </a:rPr>
              <a:t>2</a:t>
            </a:r>
            <a:r>
              <a:rPr lang="ru-RU" sz="2000">
                <a:latin typeface="Arial" charset="0"/>
                <a:cs typeface="Times New Roman" pitchFamily="18" charset="0"/>
              </a:rPr>
              <a:t> +2Na = 2NaJ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latin typeface="Arial" charset="0"/>
                <a:cs typeface="Times New Roman" pitchFamily="18" charset="0"/>
              </a:rPr>
              <a:t>Йод с водородом реагирует только при достаточно сильном 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latin typeface="Arial" charset="0"/>
                <a:cs typeface="Times New Roman" pitchFamily="18" charset="0"/>
              </a:rPr>
              <a:t>нагревании, и не полностью, т.к. начинает идти обратная </a:t>
            </a:r>
            <a:r>
              <a:rPr lang="ru-RU" sz="2000">
                <a:latin typeface="Arial" charset="0"/>
              </a:rPr>
              <a:t>              </a:t>
            </a:r>
          </a:p>
          <a:p>
            <a:pPr indent="228600" eaLnBrk="0" hangingPunct="0"/>
            <a:r>
              <a:rPr lang="ru-RU" sz="2000">
                <a:latin typeface="Arial" charset="0"/>
                <a:cs typeface="Times New Roman" pitchFamily="18" charset="0"/>
              </a:rPr>
              <a:t>реакция-разложение жидкого водорода:</a:t>
            </a:r>
            <a:endParaRPr lang="ru-RU" sz="2000">
              <a:latin typeface="Arial" charset="0"/>
            </a:endParaRPr>
          </a:p>
          <a:p>
            <a:pPr indent="228600" eaLnBrk="0" hangingPunct="0"/>
            <a:endParaRPr lang="ru-RU" sz="2000">
              <a:latin typeface="Arial" charset="0"/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229225"/>
            <a:ext cx="1368425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38188"/>
            <a:ext cx="7402513" cy="998537"/>
          </a:xfrm>
        </p:spPr>
        <p:txBody>
          <a:bodyPr/>
          <a:lstStyle/>
          <a:p>
            <a:r>
              <a:rPr lang="ru-RU" sz="2000" b="0">
                <a:solidFill>
                  <a:schemeClr val="tx1"/>
                </a:solidFill>
              </a:rPr>
              <a:t>Галогены, стоящие в подгруппе выше, вытесняют </a:t>
            </a:r>
            <a:br>
              <a:rPr lang="ru-RU" sz="2000" b="0">
                <a:solidFill>
                  <a:schemeClr val="tx1"/>
                </a:solidFill>
              </a:rPr>
            </a:br>
            <a:r>
              <a:rPr lang="ru-RU" sz="2000" b="0">
                <a:solidFill>
                  <a:schemeClr val="tx1"/>
                </a:solidFill>
              </a:rPr>
              <a:t/>
            </a:r>
            <a:br>
              <a:rPr lang="ru-RU" sz="2000" b="0">
                <a:solidFill>
                  <a:schemeClr val="tx1"/>
                </a:solidFill>
              </a:rPr>
            </a:br>
            <a:r>
              <a:rPr lang="ru-RU" sz="2000" b="0">
                <a:solidFill>
                  <a:schemeClr val="tx1"/>
                </a:solidFill>
              </a:rPr>
              <a:t>нижестоящие из  галогенопроизводных кислот и </a:t>
            </a:r>
            <a:br>
              <a:rPr lang="ru-RU" sz="2000" b="0">
                <a:solidFill>
                  <a:schemeClr val="tx1"/>
                </a:solidFill>
              </a:rPr>
            </a:br>
            <a:r>
              <a:rPr lang="ru-RU" sz="2000" b="0">
                <a:solidFill>
                  <a:schemeClr val="tx1"/>
                </a:solidFill>
              </a:rPr>
              <a:t> </a:t>
            </a:r>
            <a:br>
              <a:rPr lang="ru-RU" sz="2000" b="0">
                <a:solidFill>
                  <a:schemeClr val="tx1"/>
                </a:solidFill>
              </a:rPr>
            </a:br>
            <a:r>
              <a:rPr lang="ru-RU" sz="2000" b="0">
                <a:solidFill>
                  <a:schemeClr val="tx1"/>
                </a:solidFill>
              </a:rPr>
              <a:t>их   солей  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35213"/>
            <a:ext cx="7543800" cy="3760787"/>
          </a:xfrm>
        </p:spPr>
        <p:txBody>
          <a:bodyPr/>
          <a:lstStyle/>
          <a:p>
            <a:r>
              <a:rPr lang="ru-RU" sz="2000"/>
              <a:t>Из солей:</a:t>
            </a:r>
          </a:p>
          <a:p>
            <a:r>
              <a:rPr lang="en-US" sz="2000"/>
              <a:t>Cl2</a:t>
            </a:r>
            <a:r>
              <a:rPr lang="ru-RU" sz="2000"/>
              <a:t> </a:t>
            </a:r>
            <a:r>
              <a:rPr lang="en-US" sz="2000"/>
              <a:t>+2KBr </a:t>
            </a:r>
            <a:r>
              <a:rPr lang="ru-RU" sz="2000"/>
              <a:t>=</a:t>
            </a:r>
            <a:r>
              <a:rPr lang="en-US" sz="2000"/>
              <a:t>2KCl +Br2</a:t>
            </a:r>
            <a:endParaRPr lang="ru-RU" sz="2000"/>
          </a:p>
          <a:p>
            <a:r>
              <a:rPr lang="en-US" sz="2000"/>
              <a:t>Cl2 + 2KJ  =2KCl +J2</a:t>
            </a:r>
            <a:endParaRPr lang="ru-RU" sz="2000"/>
          </a:p>
          <a:p>
            <a:endParaRPr lang="ru-RU" sz="2000"/>
          </a:p>
          <a:p>
            <a:r>
              <a:rPr lang="ru-RU" sz="2000"/>
              <a:t>Из  кислот:</a:t>
            </a:r>
          </a:p>
          <a:p>
            <a:r>
              <a:rPr lang="en-US" sz="2000"/>
              <a:t>Cl2 +2HBr</a:t>
            </a:r>
            <a:r>
              <a:rPr lang="ru-RU" sz="2000"/>
              <a:t>=</a:t>
            </a:r>
            <a:r>
              <a:rPr lang="en-US" sz="2000"/>
              <a:t>  Br2 +2HCl</a:t>
            </a:r>
            <a:endParaRPr lang="ru-RU" sz="2000"/>
          </a:p>
          <a:p>
            <a:r>
              <a:rPr lang="en-US" sz="2000"/>
              <a:t>Cl2 + 2HJ =  J2  + 2HCl</a:t>
            </a:r>
            <a:endParaRPr lang="ru-RU" sz="2000"/>
          </a:p>
          <a:p>
            <a:endParaRPr lang="ru-RU" sz="2000"/>
          </a:p>
        </p:txBody>
      </p:sp>
      <p:pic>
        <p:nvPicPr>
          <p:cNvPr id="6150" name="Picture 16" descr="j02339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652963"/>
            <a:ext cx="1798638" cy="17986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Результаты исследования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Таким образом, химическая активность галогенов последовательно уменьшается от фтора к йоду. Каждый галоген в ряду F — I может вытеснять после­дующий из его соединений с водородом или металлами, то есть каждый галоген в виде простого вещества способен окислять галогенид-ион любого из последующих галогенов</a:t>
            </a:r>
          </a:p>
        </p:txBody>
      </p:sp>
      <p:pic>
        <p:nvPicPr>
          <p:cNvPr id="9220" name="Picture 4" descr="книга с пером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868863"/>
            <a:ext cx="1944687" cy="1527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Информационные ресурсы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/>
              <a:t> </a:t>
            </a:r>
            <a:r>
              <a:rPr lang="ru-RU" sz="2000"/>
              <a:t>О.С.Габриелян Химия 9 класс, изд. Дрофа, М., 2007;</a:t>
            </a:r>
          </a:p>
          <a:p>
            <a:endParaRPr lang="ru-RU" sz="200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16013" y="2492375"/>
            <a:ext cx="69135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/>
              <a:t>Шульпин Г.Б. Эта увлекательная химия.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М.; Химия, 1984.</a:t>
            </a:r>
            <a:br>
              <a:rPr lang="ru-RU" sz="2000"/>
            </a:br>
            <a:endParaRPr lang="ru-RU" sz="2000"/>
          </a:p>
          <a:p>
            <a:pPr>
              <a:buFont typeface="Wingdings" pitchFamily="2" charset="2"/>
              <a:buChar char="Ø"/>
            </a:pPr>
            <a:r>
              <a:rPr lang="ru-RU" sz="2000"/>
              <a:t>Стёпин Б.Д., Аликберова Л.Ю. </a:t>
            </a:r>
          </a:p>
          <a:p>
            <a:r>
              <a:rPr lang="ru-RU" sz="2000"/>
              <a:t>Книга по химии для домашнего чтения. М., Химия, 1994.</a:t>
            </a:r>
            <a:br>
              <a:rPr lang="ru-RU" sz="2000"/>
            </a:br>
            <a:endParaRPr lang="ru-RU" sz="2000"/>
          </a:p>
          <a:p>
            <a:pPr>
              <a:buFont typeface="Wingdings" pitchFamily="2" charset="2"/>
              <a:buChar char="Ø"/>
            </a:pPr>
            <a:r>
              <a:rPr lang="ru-RU" sz="2000"/>
              <a:t>Книга для чтения по неорганической химии.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Часть </a:t>
            </a:r>
            <a:r>
              <a:rPr lang="en-US" sz="2000"/>
              <a:t>I</a:t>
            </a:r>
            <a:r>
              <a:rPr lang="ru-RU" sz="2000"/>
              <a:t> </a:t>
            </a:r>
            <a:r>
              <a:rPr lang="en-US" sz="2000"/>
              <a:t>/</a:t>
            </a:r>
            <a:r>
              <a:rPr lang="ru-RU" sz="2000"/>
              <a:t>Сост.В.А.Крицман.М.;Просвещение, 1994.</a:t>
            </a:r>
            <a:br>
              <a:rPr lang="ru-RU" sz="2000"/>
            </a:br>
            <a:endParaRPr lang="ru-RU" sz="2000"/>
          </a:p>
          <a:p>
            <a:pPr>
              <a:buFont typeface="Wingdings" pitchFamily="2" charset="2"/>
              <a:buChar char="Ø"/>
            </a:pPr>
            <a:r>
              <a:rPr lang="ru-RU" sz="2000"/>
              <a:t>Энциклопедический словарь юного химика. </a:t>
            </a:r>
          </a:p>
          <a:p>
            <a:r>
              <a:rPr lang="en-US" sz="2000"/>
              <a:t>/</a:t>
            </a:r>
            <a:r>
              <a:rPr lang="ru-RU" sz="2000"/>
              <a:t>Сост.В.А.Крицман, В.В.Стацко.– М.;Педагогика, 1982.</a:t>
            </a:r>
            <a:br>
              <a:rPr lang="ru-RU" sz="2000"/>
            </a:br>
            <a:endParaRPr lang="ru-RU" sz="2000"/>
          </a:p>
        </p:txBody>
      </p:sp>
      <p:pic>
        <p:nvPicPr>
          <p:cNvPr id="31749" name="Picture 5" descr="книга с пером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260350"/>
            <a:ext cx="1944688" cy="1527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4">
      <a:dk1>
        <a:srgbClr val="55863C"/>
      </a:dk1>
      <a:lt1>
        <a:srgbClr val="FFFFFF"/>
      </a:lt1>
      <a:dk2>
        <a:srgbClr val="375F2F"/>
      </a:dk2>
      <a:lt2>
        <a:srgbClr val="D1EFB3"/>
      </a:lt2>
      <a:accent1>
        <a:srgbClr val="00CC66"/>
      </a:accent1>
      <a:accent2>
        <a:srgbClr val="8EAC66"/>
      </a:accent2>
      <a:accent3>
        <a:srgbClr val="AEB6AD"/>
      </a:accent3>
      <a:accent4>
        <a:srgbClr val="DADADA"/>
      </a:accent4>
      <a:accent5>
        <a:srgbClr val="AAE2B8"/>
      </a:accent5>
      <a:accent6>
        <a:srgbClr val="809B5C"/>
      </a:accent6>
      <a:hlink>
        <a:srgbClr val="B4EF7F"/>
      </a:hlink>
      <a:folHlink>
        <a:srgbClr val="F8F6AC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85</TotalTime>
  <Words>559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Arial Black</vt:lpstr>
      <vt:lpstr>Сумерки</vt:lpstr>
      <vt:lpstr>Химическое расследование </vt:lpstr>
      <vt:lpstr>Гипотеза</vt:lpstr>
      <vt:lpstr>Цель:  -выяснить химические свойства галогенов. </vt:lpstr>
      <vt:lpstr>Ход исследования</vt:lpstr>
      <vt:lpstr>Слайд 5</vt:lpstr>
      <vt:lpstr>Слайд 6</vt:lpstr>
      <vt:lpstr>Галогены, стоящие в подгруппе выше, вытесняют   нижестоящие из  галогенопроизводных кислот и    их   солей  !</vt:lpstr>
      <vt:lpstr>Результаты исследования</vt:lpstr>
      <vt:lpstr>Информационные ресурсы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Химическое расследование </dc:title>
  <dc:creator>Ольга Ивановна</dc:creator>
  <cp:lastModifiedBy>User</cp:lastModifiedBy>
  <cp:revision>4</cp:revision>
  <dcterms:created xsi:type="dcterms:W3CDTF">2010-06-14T17:54:18Z</dcterms:created>
  <dcterms:modified xsi:type="dcterms:W3CDTF">2015-02-09T16:42:51Z</dcterms:modified>
</cp:coreProperties>
</file>