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5" r:id="rId7"/>
    <p:sldId id="315" r:id="rId8"/>
    <p:sldId id="270" r:id="rId9"/>
    <p:sldId id="266" r:id="rId10"/>
    <p:sldId id="316" r:id="rId11"/>
    <p:sldId id="271" r:id="rId12"/>
    <p:sldId id="267" r:id="rId13"/>
    <p:sldId id="317" r:id="rId14"/>
    <p:sldId id="272" r:id="rId15"/>
    <p:sldId id="268" r:id="rId16"/>
    <p:sldId id="318" r:id="rId17"/>
    <p:sldId id="273" r:id="rId18"/>
    <p:sldId id="269" r:id="rId19"/>
    <p:sldId id="298" r:id="rId20"/>
    <p:sldId id="263" r:id="rId21"/>
    <p:sldId id="301" r:id="rId22"/>
    <p:sldId id="319" r:id="rId23"/>
    <p:sldId id="306" r:id="rId24"/>
    <p:sldId id="302" r:id="rId25"/>
    <p:sldId id="320" r:id="rId26"/>
    <p:sldId id="307" r:id="rId27"/>
    <p:sldId id="303" r:id="rId28"/>
    <p:sldId id="321" r:id="rId29"/>
    <p:sldId id="308" r:id="rId30"/>
    <p:sldId id="304" r:id="rId31"/>
    <p:sldId id="322" r:id="rId32"/>
    <p:sldId id="309" r:id="rId33"/>
    <p:sldId id="305" r:id="rId34"/>
    <p:sldId id="310" r:id="rId35"/>
    <p:sldId id="314" r:id="rId36"/>
    <p:sldId id="275" r:id="rId37"/>
    <p:sldId id="323" r:id="rId38"/>
    <p:sldId id="313" r:id="rId39"/>
    <p:sldId id="276" r:id="rId40"/>
    <p:sldId id="324" r:id="rId41"/>
    <p:sldId id="312" r:id="rId42"/>
    <p:sldId id="277" r:id="rId43"/>
    <p:sldId id="325" r:id="rId44"/>
    <p:sldId id="311" r:id="rId45"/>
    <p:sldId id="278" r:id="rId46"/>
    <p:sldId id="326" r:id="rId47"/>
    <p:sldId id="283" r:id="rId48"/>
    <p:sldId id="279" r:id="rId49"/>
    <p:sldId id="299" r:id="rId50"/>
    <p:sldId id="264" r:id="rId51"/>
    <p:sldId id="285" r:id="rId52"/>
    <p:sldId id="327" r:id="rId53"/>
    <p:sldId id="290" r:id="rId54"/>
    <p:sldId id="286" r:id="rId55"/>
    <p:sldId id="328" r:id="rId56"/>
    <p:sldId id="291" r:id="rId57"/>
    <p:sldId id="287" r:id="rId58"/>
    <p:sldId id="329" r:id="rId59"/>
    <p:sldId id="292" r:id="rId60"/>
    <p:sldId id="288" r:id="rId61"/>
    <p:sldId id="330" r:id="rId62"/>
    <p:sldId id="293" r:id="rId63"/>
    <p:sldId id="289" r:id="rId64"/>
    <p:sldId id="300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96" autoAdjust="0"/>
    <p:restoredTop sz="94660"/>
  </p:normalViewPr>
  <p:slideViewPr>
    <p:cSldViewPr>
      <p:cViewPr varScale="1">
        <p:scale>
          <a:sx n="88" d="100"/>
          <a:sy n="88" d="100"/>
        </p:scale>
        <p:origin x="-120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5588C-66B9-4830-81FF-4E65E1822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gif"/><Relationship Id="rId7" Type="http://schemas.openxmlformats.org/officeDocument/2006/relationships/slide" Target="slide20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10" Type="http://schemas.openxmlformats.org/officeDocument/2006/relationships/image" Target="../media/image9.wmf"/><Relationship Id="rId4" Type="http://schemas.openxmlformats.org/officeDocument/2006/relationships/image" Target="../media/image6.gif"/><Relationship Id="rId9" Type="http://schemas.openxmlformats.org/officeDocument/2006/relationships/slide" Target="slide3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6.xml"/><Relationship Id="rId7" Type="http://schemas.openxmlformats.org/officeDocument/2006/relationships/image" Target="../media/image6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5.xml"/><Relationship Id="rId4" Type="http://schemas.openxmlformats.org/officeDocument/2006/relationships/slide" Target="slide12.xml"/><Relationship Id="rId9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gif"/><Relationship Id="rId7" Type="http://schemas.openxmlformats.org/officeDocument/2006/relationships/slide" Target="slide20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10" Type="http://schemas.openxmlformats.org/officeDocument/2006/relationships/image" Target="../media/image9.wmf"/><Relationship Id="rId4" Type="http://schemas.openxmlformats.org/officeDocument/2006/relationships/image" Target="../media/image6.gif"/><Relationship Id="rId9" Type="http://schemas.openxmlformats.org/officeDocument/2006/relationships/slide" Target="slide3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6.xml"/><Relationship Id="rId7" Type="http://schemas.openxmlformats.org/officeDocument/2006/relationships/image" Target="../media/image6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5.xml"/><Relationship Id="rId4" Type="http://schemas.openxmlformats.org/officeDocument/2006/relationships/slide" Target="slide12.xml"/><Relationship Id="rId9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gif"/><Relationship Id="rId7" Type="http://schemas.openxmlformats.org/officeDocument/2006/relationships/slide" Target="slide20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10" Type="http://schemas.openxmlformats.org/officeDocument/2006/relationships/image" Target="../media/image9.wmf"/><Relationship Id="rId4" Type="http://schemas.openxmlformats.org/officeDocument/2006/relationships/image" Target="../media/image6.gif"/><Relationship Id="rId9" Type="http://schemas.openxmlformats.org/officeDocument/2006/relationships/slide" Target="slide3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6.xml"/><Relationship Id="rId7" Type="http://schemas.openxmlformats.org/officeDocument/2006/relationships/image" Target="../media/image6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5.xml"/><Relationship Id="rId4" Type="http://schemas.openxmlformats.org/officeDocument/2006/relationships/slide" Target="slide12.xml"/><Relationship Id="rId9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gif"/><Relationship Id="rId7" Type="http://schemas.openxmlformats.org/officeDocument/2006/relationships/slide" Target="slide20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10" Type="http://schemas.openxmlformats.org/officeDocument/2006/relationships/image" Target="../media/image9.wmf"/><Relationship Id="rId4" Type="http://schemas.openxmlformats.org/officeDocument/2006/relationships/image" Target="../media/image6.gif"/><Relationship Id="rId9" Type="http://schemas.openxmlformats.org/officeDocument/2006/relationships/slide" Target="slide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&#1055;&#1088;&#1077;&#1079;&#1077;&#1085;&#1090;&#1072;&#1094;&#1080;&#1080;\&#1056;&#1045;&#1042;&#1048;&#1047;&#1054;&#1056;\04-AudioTrack%2004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" Target="slide21.xml"/><Relationship Id="rId7" Type="http://schemas.openxmlformats.org/officeDocument/2006/relationships/slide" Target="slide33.xml"/><Relationship Id="rId12" Type="http://schemas.openxmlformats.org/officeDocument/2006/relationships/image" Target="../media/image17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11" Type="http://schemas.openxmlformats.org/officeDocument/2006/relationships/image" Target="../media/image16.jpeg"/><Relationship Id="rId5" Type="http://schemas.openxmlformats.org/officeDocument/2006/relationships/slide" Target="slide27.xml"/><Relationship Id="rId10" Type="http://schemas.openxmlformats.org/officeDocument/2006/relationships/image" Target="../media/image15.gif"/><Relationship Id="rId4" Type="http://schemas.openxmlformats.org/officeDocument/2006/relationships/slide" Target="slide24.xml"/><Relationship Id="rId9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gif"/><Relationship Id="rId7" Type="http://schemas.openxmlformats.org/officeDocument/2006/relationships/slide" Target="slide20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10" Type="http://schemas.openxmlformats.org/officeDocument/2006/relationships/image" Target="../media/image9.wmf"/><Relationship Id="rId4" Type="http://schemas.openxmlformats.org/officeDocument/2006/relationships/image" Target="../media/image6.gif"/><Relationship Id="rId9" Type="http://schemas.openxmlformats.org/officeDocument/2006/relationships/slide" Target="slide3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" Target="slide21.xml"/><Relationship Id="rId7" Type="http://schemas.openxmlformats.org/officeDocument/2006/relationships/slide" Target="slide33.xml"/><Relationship Id="rId12" Type="http://schemas.openxmlformats.org/officeDocument/2006/relationships/image" Target="../media/image17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11" Type="http://schemas.openxmlformats.org/officeDocument/2006/relationships/image" Target="../media/image16.jpeg"/><Relationship Id="rId5" Type="http://schemas.openxmlformats.org/officeDocument/2006/relationships/slide" Target="slide27.xml"/><Relationship Id="rId10" Type="http://schemas.openxmlformats.org/officeDocument/2006/relationships/image" Target="../media/image15.gif"/><Relationship Id="rId4" Type="http://schemas.openxmlformats.org/officeDocument/2006/relationships/slide" Target="slide24.xml"/><Relationship Id="rId9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gif"/><Relationship Id="rId7" Type="http://schemas.openxmlformats.org/officeDocument/2006/relationships/slide" Target="slide20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10" Type="http://schemas.openxmlformats.org/officeDocument/2006/relationships/image" Target="../media/image9.wmf"/><Relationship Id="rId4" Type="http://schemas.openxmlformats.org/officeDocument/2006/relationships/image" Target="../media/image6.gif"/><Relationship Id="rId9" Type="http://schemas.openxmlformats.org/officeDocument/2006/relationships/slide" Target="slide3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" Target="slide21.xml"/><Relationship Id="rId7" Type="http://schemas.openxmlformats.org/officeDocument/2006/relationships/slide" Target="slide33.xml"/><Relationship Id="rId12" Type="http://schemas.openxmlformats.org/officeDocument/2006/relationships/image" Target="../media/image17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11" Type="http://schemas.openxmlformats.org/officeDocument/2006/relationships/image" Target="../media/image16.jpeg"/><Relationship Id="rId5" Type="http://schemas.openxmlformats.org/officeDocument/2006/relationships/slide" Target="slide27.xml"/><Relationship Id="rId10" Type="http://schemas.openxmlformats.org/officeDocument/2006/relationships/image" Target="../media/image15.gif"/><Relationship Id="rId4" Type="http://schemas.openxmlformats.org/officeDocument/2006/relationships/slide" Target="slide24.xml"/><Relationship Id="rId9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gif"/><Relationship Id="rId7" Type="http://schemas.openxmlformats.org/officeDocument/2006/relationships/slide" Target="slide20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10" Type="http://schemas.openxmlformats.org/officeDocument/2006/relationships/image" Target="../media/image9.wmf"/><Relationship Id="rId4" Type="http://schemas.openxmlformats.org/officeDocument/2006/relationships/image" Target="../media/image6.gif"/><Relationship Id="rId9" Type="http://schemas.openxmlformats.org/officeDocument/2006/relationships/slide" Target="slide3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" Target="slide21.xml"/><Relationship Id="rId7" Type="http://schemas.openxmlformats.org/officeDocument/2006/relationships/slide" Target="slide33.xml"/><Relationship Id="rId12" Type="http://schemas.openxmlformats.org/officeDocument/2006/relationships/image" Target="../media/image17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11" Type="http://schemas.openxmlformats.org/officeDocument/2006/relationships/image" Target="../media/image16.jpeg"/><Relationship Id="rId5" Type="http://schemas.openxmlformats.org/officeDocument/2006/relationships/slide" Target="slide27.xml"/><Relationship Id="rId10" Type="http://schemas.openxmlformats.org/officeDocument/2006/relationships/image" Target="../media/image15.gif"/><Relationship Id="rId4" Type="http://schemas.openxmlformats.org/officeDocument/2006/relationships/slide" Target="slide24.xml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gif"/><Relationship Id="rId7" Type="http://schemas.openxmlformats.org/officeDocument/2006/relationships/slide" Target="slide20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10" Type="http://schemas.openxmlformats.org/officeDocument/2006/relationships/image" Target="../media/image9.wmf"/><Relationship Id="rId4" Type="http://schemas.openxmlformats.org/officeDocument/2006/relationships/image" Target="../media/image6.gif"/><Relationship Id="rId9" Type="http://schemas.openxmlformats.org/officeDocument/2006/relationships/slide" Target="slide3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" Target="slide21.xml"/><Relationship Id="rId7" Type="http://schemas.openxmlformats.org/officeDocument/2006/relationships/slide" Target="slide33.xml"/><Relationship Id="rId12" Type="http://schemas.openxmlformats.org/officeDocument/2006/relationships/image" Target="../media/image17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11" Type="http://schemas.openxmlformats.org/officeDocument/2006/relationships/image" Target="../media/image16.jpeg"/><Relationship Id="rId5" Type="http://schemas.openxmlformats.org/officeDocument/2006/relationships/slide" Target="slide27.xml"/><Relationship Id="rId10" Type="http://schemas.openxmlformats.org/officeDocument/2006/relationships/image" Target="../media/image15.gif"/><Relationship Id="rId4" Type="http://schemas.openxmlformats.org/officeDocument/2006/relationships/slide" Target="slide24.xml"/><Relationship Id="rId9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gif"/><Relationship Id="rId7" Type="http://schemas.openxmlformats.org/officeDocument/2006/relationships/slide" Target="slide20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10" Type="http://schemas.openxmlformats.org/officeDocument/2006/relationships/image" Target="../media/image9.wmf"/><Relationship Id="rId4" Type="http://schemas.openxmlformats.org/officeDocument/2006/relationships/image" Target="../media/image6.gif"/><Relationship Id="rId9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slide" Target="slide36.xml"/><Relationship Id="rId7" Type="http://schemas.openxmlformats.org/officeDocument/2006/relationships/slide" Target="slide42.xml"/><Relationship Id="rId12" Type="http://schemas.openxmlformats.org/officeDocument/2006/relationships/image" Target="../media/image28.gi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image" Target="../media/image27.gif"/><Relationship Id="rId5" Type="http://schemas.openxmlformats.org/officeDocument/2006/relationships/slide" Target="slide48.xml"/><Relationship Id="rId10" Type="http://schemas.openxmlformats.org/officeDocument/2006/relationships/image" Target="../media/image26.gif"/><Relationship Id="rId4" Type="http://schemas.openxmlformats.org/officeDocument/2006/relationships/slide" Target="slide45.xml"/><Relationship Id="rId9" Type="http://schemas.openxmlformats.org/officeDocument/2006/relationships/image" Target="../media/image25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gif"/><Relationship Id="rId7" Type="http://schemas.openxmlformats.org/officeDocument/2006/relationships/slide" Target="slide20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10" Type="http://schemas.openxmlformats.org/officeDocument/2006/relationships/image" Target="../media/image9.wmf"/><Relationship Id="rId4" Type="http://schemas.openxmlformats.org/officeDocument/2006/relationships/image" Target="../media/image6.gif"/><Relationship Id="rId9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slide" Target="slide36.xml"/><Relationship Id="rId7" Type="http://schemas.openxmlformats.org/officeDocument/2006/relationships/slide" Target="slide42.xml"/><Relationship Id="rId12" Type="http://schemas.openxmlformats.org/officeDocument/2006/relationships/image" Target="../media/image28.gi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image" Target="../media/image27.gif"/><Relationship Id="rId5" Type="http://schemas.openxmlformats.org/officeDocument/2006/relationships/slide" Target="slide48.xml"/><Relationship Id="rId10" Type="http://schemas.openxmlformats.org/officeDocument/2006/relationships/image" Target="../media/image26.gif"/><Relationship Id="rId4" Type="http://schemas.openxmlformats.org/officeDocument/2006/relationships/slide" Target="slide45.xml"/><Relationship Id="rId9" Type="http://schemas.openxmlformats.org/officeDocument/2006/relationships/image" Target="../media/image25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gif"/><Relationship Id="rId7" Type="http://schemas.openxmlformats.org/officeDocument/2006/relationships/slide" Target="slide20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10" Type="http://schemas.openxmlformats.org/officeDocument/2006/relationships/image" Target="../media/image9.wmf"/><Relationship Id="rId4" Type="http://schemas.openxmlformats.org/officeDocument/2006/relationships/image" Target="../media/image6.gif"/><Relationship Id="rId9" Type="http://schemas.openxmlformats.org/officeDocument/2006/relationships/slide" Target="slide3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gif"/><Relationship Id="rId7" Type="http://schemas.openxmlformats.org/officeDocument/2006/relationships/slide" Target="slide20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10" Type="http://schemas.openxmlformats.org/officeDocument/2006/relationships/image" Target="../media/image9.wmf"/><Relationship Id="rId4" Type="http://schemas.openxmlformats.org/officeDocument/2006/relationships/image" Target="../media/image6.gif"/><Relationship Id="rId9" Type="http://schemas.openxmlformats.org/officeDocument/2006/relationships/slide" Target="slide3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slide" Target="slide36.xml"/><Relationship Id="rId7" Type="http://schemas.openxmlformats.org/officeDocument/2006/relationships/slide" Target="slide42.xml"/><Relationship Id="rId12" Type="http://schemas.openxmlformats.org/officeDocument/2006/relationships/image" Target="../media/image28.gi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image" Target="../media/image27.gif"/><Relationship Id="rId5" Type="http://schemas.openxmlformats.org/officeDocument/2006/relationships/slide" Target="slide48.xml"/><Relationship Id="rId10" Type="http://schemas.openxmlformats.org/officeDocument/2006/relationships/image" Target="../media/image26.gif"/><Relationship Id="rId4" Type="http://schemas.openxmlformats.org/officeDocument/2006/relationships/slide" Target="slide45.xml"/><Relationship Id="rId9" Type="http://schemas.openxmlformats.org/officeDocument/2006/relationships/image" Target="../media/image25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gif"/><Relationship Id="rId7" Type="http://schemas.openxmlformats.org/officeDocument/2006/relationships/slide" Target="slide20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10" Type="http://schemas.openxmlformats.org/officeDocument/2006/relationships/image" Target="../media/image9.wmf"/><Relationship Id="rId4" Type="http://schemas.openxmlformats.org/officeDocument/2006/relationships/image" Target="../media/image6.gif"/><Relationship Id="rId9" Type="http://schemas.openxmlformats.org/officeDocument/2006/relationships/slide" Target="slide3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slide" Target="slide36.xml"/><Relationship Id="rId7" Type="http://schemas.openxmlformats.org/officeDocument/2006/relationships/slide" Target="slide42.xml"/><Relationship Id="rId12" Type="http://schemas.openxmlformats.org/officeDocument/2006/relationships/image" Target="../media/image28.gi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image" Target="../media/image27.gif"/><Relationship Id="rId5" Type="http://schemas.openxmlformats.org/officeDocument/2006/relationships/slide" Target="slide48.xml"/><Relationship Id="rId10" Type="http://schemas.openxmlformats.org/officeDocument/2006/relationships/image" Target="../media/image26.gif"/><Relationship Id="rId4" Type="http://schemas.openxmlformats.org/officeDocument/2006/relationships/slide" Target="slide45.xml"/><Relationship Id="rId9" Type="http://schemas.openxmlformats.org/officeDocument/2006/relationships/image" Target="../media/image25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gif"/><Relationship Id="rId7" Type="http://schemas.openxmlformats.org/officeDocument/2006/relationships/slide" Target="slide20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10" Type="http://schemas.openxmlformats.org/officeDocument/2006/relationships/image" Target="../media/image9.wmf"/><Relationship Id="rId4" Type="http://schemas.openxmlformats.org/officeDocument/2006/relationships/image" Target="../media/image6.gif"/><Relationship Id="rId9" Type="http://schemas.openxmlformats.org/officeDocument/2006/relationships/slide" Target="slide3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slide" Target="slide36.xml"/><Relationship Id="rId7" Type="http://schemas.openxmlformats.org/officeDocument/2006/relationships/slide" Target="slide42.xml"/><Relationship Id="rId12" Type="http://schemas.openxmlformats.org/officeDocument/2006/relationships/image" Target="../media/image28.gi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image" Target="../media/image27.gif"/><Relationship Id="rId5" Type="http://schemas.openxmlformats.org/officeDocument/2006/relationships/slide" Target="slide48.xml"/><Relationship Id="rId10" Type="http://schemas.openxmlformats.org/officeDocument/2006/relationships/image" Target="../media/image26.gif"/><Relationship Id="rId4" Type="http://schemas.openxmlformats.org/officeDocument/2006/relationships/slide" Target="slide45.xml"/><Relationship Id="rId9" Type="http://schemas.openxmlformats.org/officeDocument/2006/relationships/image" Target="../media/image25.gi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gif"/><Relationship Id="rId7" Type="http://schemas.openxmlformats.org/officeDocument/2006/relationships/slide" Target="slide20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10" Type="http://schemas.openxmlformats.org/officeDocument/2006/relationships/image" Target="../media/image9.wmf"/><Relationship Id="rId4" Type="http://schemas.openxmlformats.org/officeDocument/2006/relationships/image" Target="../media/image6.gif"/><Relationship Id="rId9" Type="http://schemas.openxmlformats.org/officeDocument/2006/relationships/slide" Target="slide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6.xml"/><Relationship Id="rId7" Type="http://schemas.openxmlformats.org/officeDocument/2006/relationships/image" Target="../media/image6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5.xml"/><Relationship Id="rId4" Type="http://schemas.openxmlformats.org/officeDocument/2006/relationships/slide" Target="slide12.xml"/><Relationship Id="rId9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7" Type="http://schemas.openxmlformats.org/officeDocument/2006/relationships/slide" Target="slide6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slide" Target="slide57.xml"/><Relationship Id="rId4" Type="http://schemas.openxmlformats.org/officeDocument/2006/relationships/slide" Target="slide5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gif"/><Relationship Id="rId7" Type="http://schemas.openxmlformats.org/officeDocument/2006/relationships/slide" Target="slide20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10" Type="http://schemas.openxmlformats.org/officeDocument/2006/relationships/image" Target="../media/image9.wmf"/><Relationship Id="rId4" Type="http://schemas.openxmlformats.org/officeDocument/2006/relationships/image" Target="../media/image6.gif"/><Relationship Id="rId9" Type="http://schemas.openxmlformats.org/officeDocument/2006/relationships/slide" Target="slide3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7" Type="http://schemas.openxmlformats.org/officeDocument/2006/relationships/slide" Target="slide6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slide" Target="slide57.xml"/><Relationship Id="rId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gif"/><Relationship Id="rId7" Type="http://schemas.openxmlformats.org/officeDocument/2006/relationships/slide" Target="slide20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10" Type="http://schemas.openxmlformats.org/officeDocument/2006/relationships/image" Target="../media/image9.wmf"/><Relationship Id="rId4" Type="http://schemas.openxmlformats.org/officeDocument/2006/relationships/image" Target="../media/image6.gif"/><Relationship Id="rId9" Type="http://schemas.openxmlformats.org/officeDocument/2006/relationships/slide" Target="slide3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7" Type="http://schemas.openxmlformats.org/officeDocument/2006/relationships/slide" Target="slide6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slide" Target="slide57.xml"/><Relationship Id="rId4" Type="http://schemas.openxmlformats.org/officeDocument/2006/relationships/slide" Target="slide5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gif"/><Relationship Id="rId7" Type="http://schemas.openxmlformats.org/officeDocument/2006/relationships/slide" Target="slide20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10" Type="http://schemas.openxmlformats.org/officeDocument/2006/relationships/image" Target="../media/image9.wmf"/><Relationship Id="rId4" Type="http://schemas.openxmlformats.org/officeDocument/2006/relationships/image" Target="../media/image6.gif"/><Relationship Id="rId9" Type="http://schemas.openxmlformats.org/officeDocument/2006/relationships/slide" Target="slide3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7" Type="http://schemas.openxmlformats.org/officeDocument/2006/relationships/slide" Target="slide6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slide" Target="slide57.xml"/><Relationship Id="rId4" Type="http://schemas.openxmlformats.org/officeDocument/2006/relationships/slide" Target="slide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gif"/><Relationship Id="rId7" Type="http://schemas.openxmlformats.org/officeDocument/2006/relationships/slide" Target="slide20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10" Type="http://schemas.openxmlformats.org/officeDocument/2006/relationships/image" Target="../media/image9.wmf"/><Relationship Id="rId4" Type="http://schemas.openxmlformats.org/officeDocument/2006/relationships/image" Target="../media/image6.gif"/><Relationship Id="rId9" Type="http://schemas.openxmlformats.org/officeDocument/2006/relationships/slide" Target="slide3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7" Type="http://schemas.openxmlformats.org/officeDocument/2006/relationships/slide" Target="slide6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slide" Target="slide57.xml"/><Relationship Id="rId4" Type="http://schemas.openxmlformats.org/officeDocument/2006/relationships/slide" Target="slide5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gif"/><Relationship Id="rId7" Type="http://schemas.openxmlformats.org/officeDocument/2006/relationships/slide" Target="slide20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10" Type="http://schemas.openxmlformats.org/officeDocument/2006/relationships/image" Target="../media/image9.wmf"/><Relationship Id="rId4" Type="http://schemas.openxmlformats.org/officeDocument/2006/relationships/image" Target="../media/image6.gif"/><Relationship Id="rId9" Type="http://schemas.openxmlformats.org/officeDocument/2006/relationships/slide" Target="slide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gif"/><Relationship Id="rId7" Type="http://schemas.openxmlformats.org/officeDocument/2006/relationships/slide" Target="slide20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10" Type="http://schemas.openxmlformats.org/officeDocument/2006/relationships/image" Target="../media/image9.wmf"/><Relationship Id="rId4" Type="http://schemas.openxmlformats.org/officeDocument/2006/relationships/image" Target="../media/image6.gif"/><Relationship Id="rId9" Type="http://schemas.openxmlformats.org/officeDocument/2006/relationships/slide" Target="slide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6.xml"/><Relationship Id="rId7" Type="http://schemas.openxmlformats.org/officeDocument/2006/relationships/image" Target="../media/image6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5.xml"/><Relationship Id="rId4" Type="http://schemas.openxmlformats.org/officeDocument/2006/relationships/slide" Target="slide12.xml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w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357188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519488" y="5300663"/>
            <a:ext cx="2346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gravers MT" pitchFamily="18" charset="0"/>
              </a:rPr>
              <a:t>Учитель </a:t>
            </a:r>
          </a:p>
          <a:p>
            <a:pPr algn="ctr">
              <a:defRPr/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gravers MT" pitchFamily="18" charset="0"/>
              </a:rPr>
              <a:t>Малышко Т. И. .</a:t>
            </a:r>
          </a:p>
          <a:p>
            <a:pPr algn="ctr">
              <a:defRPr/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gravers MT" pitchFamily="18" charset="0"/>
              </a:rPr>
              <a:t>2008 г.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825500" y="2492375"/>
            <a:ext cx="79978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gravers MT" pitchFamily="18" charset="0"/>
              </a:rPr>
              <a:t>Урок литературы</a:t>
            </a:r>
            <a:r>
              <a:rPr lang="ru-RU" sz="8000" dirty="0">
                <a:latin typeface="ArtScript" pitchFamily="34" charset="0"/>
              </a:rPr>
              <a:t> </a:t>
            </a:r>
          </a:p>
          <a:p>
            <a:pPr algn="ctr">
              <a:defRPr/>
            </a:pP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gravers MT" pitchFamily="18" charset="0"/>
              </a:rPr>
              <a:t>в </a:t>
            </a: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gravers MT" pitchFamily="18" charset="0"/>
              </a:rPr>
              <a:t>8 классе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ngravers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25"/>
          <p:cNvSpPr>
            <a:spLocks noChangeArrowheads="1"/>
          </p:cNvSpPr>
          <p:nvPr/>
        </p:nvSpPr>
        <p:spPr bwMode="auto">
          <a:xfrm>
            <a:off x="142844" y="357166"/>
            <a:ext cx="8713787" cy="6192838"/>
          </a:xfrm>
          <a:prstGeom prst="flowChartAlternateProcess">
            <a:avLst/>
          </a:prstGeom>
          <a:solidFill>
            <a:srgbClr val="FFE9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i="1" dirty="0"/>
          </a:p>
        </p:txBody>
      </p:sp>
      <p:sp>
        <p:nvSpPr>
          <p:cNvPr id="7174" name="WordArt 12"/>
          <p:cNvSpPr>
            <a:spLocks noChangeArrowheads="1" noChangeShapeType="1" noTextEdit="1"/>
          </p:cNvSpPr>
          <p:nvPr/>
        </p:nvSpPr>
        <p:spPr bwMode="auto">
          <a:xfrm>
            <a:off x="1357290" y="3286124"/>
            <a:ext cx="1584325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АВТОР</a:t>
            </a:r>
          </a:p>
        </p:txBody>
      </p:sp>
      <p:pic>
        <p:nvPicPr>
          <p:cNvPr id="7175" name="Picture 1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86190"/>
            <a:ext cx="20161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30"/>
          <p:cNvSpPr txBox="1">
            <a:spLocks noChangeArrowheads="1"/>
          </p:cNvSpPr>
          <p:nvPr/>
        </p:nvSpPr>
        <p:spPr bwMode="auto">
          <a:xfrm>
            <a:off x="4929190" y="5072074"/>
            <a:ext cx="28552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Крылатые </a:t>
            </a:r>
          </a:p>
          <a:p>
            <a:r>
              <a:rPr lang="ru-RU" sz="3200" b="1" i="1" dirty="0" smtClean="0">
                <a:latin typeface="Georgia" pitchFamily="18" charset="0"/>
              </a:rPr>
              <a:t>выражения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7179" name="Picture 131" descr="j0336739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3857628"/>
            <a:ext cx="72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Владелец\Рабочий стол\g_048i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642918"/>
            <a:ext cx="214314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Таня\Мои документы\Фото\Картинки\картинки\cabg06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642918"/>
            <a:ext cx="4929222" cy="24288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0430" y="2428868"/>
            <a:ext cx="493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Басни глазами художника</a:t>
            </a:r>
            <a:endParaRPr lang="ru-RU" sz="3200" b="1" i="1" dirty="0"/>
          </a:p>
        </p:txBody>
      </p:sp>
      <p:pic>
        <p:nvPicPr>
          <p:cNvPr id="1027" name="Picture 3" descr="C:\Documents and Settings\Таня\Мои документы\Фото\картинки(2)\Коллекция картинок (Microsoft)\j0280389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3714752"/>
            <a:ext cx="2857520" cy="23574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71538" y="5857892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Мораль</a:t>
            </a:r>
            <a:endParaRPr lang="ru-RU" sz="3200" b="1" i="1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3" name="AutoShape 21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46356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7308850" y="9810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>
                <a:latin typeface="Cataneo BT" pitchFamily="66" charset="0"/>
                <a:hlinkClick r:id="rId2" action="ppaction://hlinksldjump"/>
              </a:rPr>
              <a:t>5</a:t>
            </a:r>
            <a:endParaRPr lang="ru-RU" sz="5400" dirty="0">
              <a:latin typeface="Cataneo BT" pitchFamily="66" charset="0"/>
            </a:endParaRPr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1547813" y="47244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>
                <a:latin typeface="Cataneo BT" pitchFamily="66" charset="0"/>
                <a:hlinkClick r:id="rId3" action="ppaction://hlinksldjump"/>
              </a:rPr>
              <a:t>1</a:t>
            </a:r>
            <a:endParaRPr lang="ru-RU" sz="5400" dirty="0">
              <a:latin typeface="Cataneo BT" pitchFamily="66" charset="0"/>
            </a:endParaRP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4500563" y="2852738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>
                <a:latin typeface="Cataneo BT" pitchFamily="66" charset="0"/>
                <a:hlinkClick r:id="rId4" action="ppaction://hlinksldjump"/>
              </a:rPr>
              <a:t>3</a:t>
            </a:r>
            <a:endParaRPr lang="ru-RU" sz="5400" dirty="0">
              <a:latin typeface="Cataneo BT" pitchFamily="66" charset="0"/>
            </a:endParaRP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6011863" y="20605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>
                <a:latin typeface="Cataneo BT" pitchFamily="66" charset="0"/>
                <a:hlinkClick r:id="rId5" action="ppaction://hlinksldjump"/>
              </a:rPr>
              <a:t>4</a:t>
            </a:r>
            <a:endParaRPr lang="ru-RU" sz="5400" dirty="0">
              <a:latin typeface="Cataneo BT" pitchFamily="66" charset="0"/>
            </a:endParaRPr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3059113" y="3716338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 smtClean="0">
                <a:latin typeface="Cataneo BT" pitchFamily="66" charset="0"/>
                <a:hlinkClick r:id="rId6" action="ppaction://hlinksldjump"/>
              </a:rPr>
              <a:t>2</a:t>
            </a:r>
            <a:endParaRPr lang="ru-RU" sz="5400" dirty="0">
              <a:latin typeface="Cataneo BT" pitchFamily="66" charset="0"/>
            </a:endParaRPr>
          </a:p>
        </p:txBody>
      </p:sp>
      <p:sp>
        <p:nvSpPr>
          <p:cNvPr id="69661" name="AutoShape 29"/>
          <p:cNvSpPr>
            <a:spLocks noChangeArrowheads="1"/>
          </p:cNvSpPr>
          <p:nvPr/>
        </p:nvSpPr>
        <p:spPr bwMode="auto">
          <a:xfrm rot="-648823">
            <a:off x="5508625" y="3860800"/>
            <a:ext cx="2087563" cy="2109788"/>
          </a:xfrm>
          <a:prstGeom prst="verticalScroll">
            <a:avLst>
              <a:gd name="adj" fmla="val 1937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9020"/>
                  <a:invGamma/>
                </a:schemeClr>
              </a:gs>
            </a:gsLst>
            <a:lin ang="5400000" scaled="1"/>
          </a:gradFill>
          <a:ln w="158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225" name="Picture 30" descr="j033673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4365625"/>
            <a:ext cx="72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34" descr="70978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6013" y="3644900"/>
            <a:ext cx="129698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68" name="Text Box 36"/>
          <p:cNvSpPr txBox="1">
            <a:spLocks noChangeArrowheads="1"/>
          </p:cNvSpPr>
          <p:nvPr/>
        </p:nvSpPr>
        <p:spPr bwMode="auto">
          <a:xfrm>
            <a:off x="3348038" y="273050"/>
            <a:ext cx="319563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АВТОР</a:t>
            </a:r>
          </a:p>
        </p:txBody>
      </p:sp>
      <p:sp>
        <p:nvSpPr>
          <p:cNvPr id="69669" name="Text Box 37"/>
          <p:cNvSpPr txBox="1">
            <a:spLocks noChangeArrowheads="1"/>
          </p:cNvSpPr>
          <p:nvPr/>
        </p:nvSpPr>
        <p:spPr bwMode="auto">
          <a:xfrm rot="-830966">
            <a:off x="5951617" y="4268090"/>
            <a:ext cx="11541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Иван </a:t>
            </a:r>
            <a:r>
              <a:rPr lang="ru-RU" dirty="0" err="1" smtClean="0">
                <a:latin typeface="Monotype Corsiva" pitchFamily="66" charset="0"/>
              </a:rPr>
              <a:t>АндреевичКрылов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4" name="Picture 2" descr="C:\Documents and Settings\Владелец\Рабочий стол\g_048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357166"/>
            <a:ext cx="257176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d0101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785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90000" sy="9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9058" y="1357298"/>
            <a:ext cx="1364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АВТОР</a:t>
            </a:r>
            <a:endParaRPr lang="ru-RU" sz="2800" i="1" kern="10" dirty="0">
              <a:ln w="9525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Georgia" pitchFamily="18" charset="0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2285992"/>
            <a:ext cx="63495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каких видах литературного творчества</a:t>
            </a:r>
          </a:p>
          <a:p>
            <a:r>
              <a:rPr lang="ru-RU" sz="2800" dirty="0" smtClean="0"/>
              <a:t> проявил себя И. А. Крылов?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4786322"/>
            <a:ext cx="66754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Басня, пьеса, трагедия, комедия, пародия,</a:t>
            </a:r>
          </a:p>
          <a:p>
            <a:r>
              <a:rPr lang="ru-RU" sz="2800" dirty="0" smtClean="0"/>
              <a:t>стихи, оперное либретто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25"/>
          <p:cNvSpPr>
            <a:spLocks noChangeArrowheads="1"/>
          </p:cNvSpPr>
          <p:nvPr/>
        </p:nvSpPr>
        <p:spPr bwMode="auto">
          <a:xfrm>
            <a:off x="142844" y="357166"/>
            <a:ext cx="8713787" cy="6192838"/>
          </a:xfrm>
          <a:prstGeom prst="flowChartAlternateProcess">
            <a:avLst/>
          </a:prstGeom>
          <a:solidFill>
            <a:srgbClr val="FFE9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i="1" dirty="0"/>
          </a:p>
        </p:txBody>
      </p:sp>
      <p:sp>
        <p:nvSpPr>
          <p:cNvPr id="7174" name="WordArt 12"/>
          <p:cNvSpPr>
            <a:spLocks noChangeArrowheads="1" noChangeShapeType="1" noTextEdit="1"/>
          </p:cNvSpPr>
          <p:nvPr/>
        </p:nvSpPr>
        <p:spPr bwMode="auto">
          <a:xfrm>
            <a:off x="1357290" y="3286124"/>
            <a:ext cx="1584325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АВТОР</a:t>
            </a:r>
          </a:p>
        </p:txBody>
      </p:sp>
      <p:pic>
        <p:nvPicPr>
          <p:cNvPr id="7175" name="Picture 1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86190"/>
            <a:ext cx="20161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30"/>
          <p:cNvSpPr txBox="1">
            <a:spLocks noChangeArrowheads="1"/>
          </p:cNvSpPr>
          <p:nvPr/>
        </p:nvSpPr>
        <p:spPr bwMode="auto">
          <a:xfrm>
            <a:off x="4929190" y="5072074"/>
            <a:ext cx="28552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Крылатые </a:t>
            </a:r>
          </a:p>
          <a:p>
            <a:r>
              <a:rPr lang="ru-RU" sz="3200" b="1" i="1" dirty="0" smtClean="0">
                <a:latin typeface="Georgia" pitchFamily="18" charset="0"/>
              </a:rPr>
              <a:t>выражения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7179" name="Picture 131" descr="j0336739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3857628"/>
            <a:ext cx="72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Владелец\Рабочий стол\g_048i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642918"/>
            <a:ext cx="214314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Таня\Мои документы\Фото\Картинки\картинки\cabg06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642918"/>
            <a:ext cx="4929222" cy="24288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0430" y="2428868"/>
            <a:ext cx="493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Басни глазами художника</a:t>
            </a:r>
            <a:endParaRPr lang="ru-RU" sz="3200" b="1" i="1" dirty="0"/>
          </a:p>
        </p:txBody>
      </p:sp>
      <p:pic>
        <p:nvPicPr>
          <p:cNvPr id="1027" name="Picture 3" descr="C:\Documents and Settings\Таня\Мои документы\Фото\картинки(2)\Коллекция картинок (Microsoft)\j0280389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3714752"/>
            <a:ext cx="2857520" cy="23574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71538" y="5857892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Мораль</a:t>
            </a:r>
            <a:endParaRPr lang="ru-RU" sz="3200" b="1" i="1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3" name="AutoShape 21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46356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7308850" y="9810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>
                <a:latin typeface="Cataneo BT" pitchFamily="66" charset="0"/>
                <a:hlinkClick r:id="rId2" action="ppaction://hlinksldjump"/>
              </a:rPr>
              <a:t>5</a:t>
            </a:r>
            <a:endParaRPr lang="ru-RU" sz="5400" dirty="0">
              <a:latin typeface="Cataneo BT" pitchFamily="66" charset="0"/>
            </a:endParaRPr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1547813" y="47244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>
                <a:latin typeface="Cataneo BT" pitchFamily="66" charset="0"/>
                <a:hlinkClick r:id="rId3" action="ppaction://hlinksldjump"/>
              </a:rPr>
              <a:t>1</a:t>
            </a:r>
            <a:endParaRPr lang="ru-RU" sz="5400" dirty="0">
              <a:latin typeface="Cataneo BT" pitchFamily="66" charset="0"/>
            </a:endParaRP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4500563" y="2852738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>
                <a:latin typeface="Cataneo BT" pitchFamily="66" charset="0"/>
                <a:hlinkClick r:id="rId4" action="ppaction://hlinksldjump"/>
              </a:rPr>
              <a:t>3</a:t>
            </a:r>
            <a:endParaRPr lang="ru-RU" sz="5400" dirty="0">
              <a:latin typeface="Cataneo BT" pitchFamily="66" charset="0"/>
            </a:endParaRP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6011863" y="20605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>
                <a:latin typeface="Cataneo BT" pitchFamily="66" charset="0"/>
                <a:hlinkClick r:id="rId5" action="ppaction://hlinksldjump"/>
              </a:rPr>
              <a:t>4</a:t>
            </a:r>
            <a:endParaRPr lang="ru-RU" sz="5400" dirty="0">
              <a:latin typeface="Cataneo BT" pitchFamily="66" charset="0"/>
            </a:endParaRPr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3059113" y="3716338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 smtClean="0">
                <a:latin typeface="Cataneo BT" pitchFamily="66" charset="0"/>
                <a:hlinkClick r:id="rId6" action="ppaction://hlinksldjump"/>
              </a:rPr>
              <a:t>2</a:t>
            </a:r>
            <a:endParaRPr lang="ru-RU" sz="5400" dirty="0">
              <a:latin typeface="Cataneo BT" pitchFamily="66" charset="0"/>
            </a:endParaRPr>
          </a:p>
        </p:txBody>
      </p:sp>
      <p:sp>
        <p:nvSpPr>
          <p:cNvPr id="69661" name="AutoShape 29"/>
          <p:cNvSpPr>
            <a:spLocks noChangeArrowheads="1"/>
          </p:cNvSpPr>
          <p:nvPr/>
        </p:nvSpPr>
        <p:spPr bwMode="auto">
          <a:xfrm rot="-648823">
            <a:off x="5508625" y="3860800"/>
            <a:ext cx="2087563" cy="2109788"/>
          </a:xfrm>
          <a:prstGeom prst="verticalScroll">
            <a:avLst>
              <a:gd name="adj" fmla="val 1937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9020"/>
                  <a:invGamma/>
                </a:schemeClr>
              </a:gs>
            </a:gsLst>
            <a:lin ang="5400000" scaled="1"/>
          </a:gradFill>
          <a:ln w="158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225" name="Picture 30" descr="j033673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4365625"/>
            <a:ext cx="72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34" descr="70978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6013" y="3644900"/>
            <a:ext cx="129698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68" name="Text Box 36"/>
          <p:cNvSpPr txBox="1">
            <a:spLocks noChangeArrowheads="1"/>
          </p:cNvSpPr>
          <p:nvPr/>
        </p:nvSpPr>
        <p:spPr bwMode="auto">
          <a:xfrm>
            <a:off x="3348038" y="273050"/>
            <a:ext cx="319563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АВТОР</a:t>
            </a:r>
          </a:p>
        </p:txBody>
      </p:sp>
      <p:sp>
        <p:nvSpPr>
          <p:cNvPr id="69669" name="Text Box 37"/>
          <p:cNvSpPr txBox="1">
            <a:spLocks noChangeArrowheads="1"/>
          </p:cNvSpPr>
          <p:nvPr/>
        </p:nvSpPr>
        <p:spPr bwMode="auto">
          <a:xfrm rot="-830966">
            <a:off x="5951617" y="4268090"/>
            <a:ext cx="11541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Иван </a:t>
            </a:r>
            <a:r>
              <a:rPr lang="ru-RU" dirty="0" err="1" smtClean="0">
                <a:latin typeface="Monotype Corsiva" pitchFamily="66" charset="0"/>
              </a:rPr>
              <a:t>АндреевичКрылов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4" name="Picture 2" descr="C:\Documents and Settings\Владелец\Рабочий стол\g_048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357166"/>
            <a:ext cx="257176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d0101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85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90000" sy="9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9058" y="1571612"/>
            <a:ext cx="1364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АВТОР</a:t>
            </a:r>
            <a:endParaRPr lang="ru-RU" sz="2800" i="1" kern="10" dirty="0">
              <a:ln w="9525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Georgia" pitchFamily="18" charset="0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2428868"/>
            <a:ext cx="53232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Какие собственные пороки часто </a:t>
            </a:r>
          </a:p>
          <a:p>
            <a:r>
              <a:rPr lang="ru-RU" sz="2800" dirty="0" smtClean="0"/>
              <a:t>высмеивал великий баснописец?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928794" y="4500570"/>
            <a:ext cx="54901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Лень, чревоугодие, неряшливость,</a:t>
            </a:r>
          </a:p>
          <a:p>
            <a:r>
              <a:rPr lang="ru-RU" sz="2800" dirty="0" smtClean="0"/>
              <a:t>увлечённость картами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25"/>
          <p:cNvSpPr>
            <a:spLocks noChangeArrowheads="1"/>
          </p:cNvSpPr>
          <p:nvPr/>
        </p:nvSpPr>
        <p:spPr bwMode="auto">
          <a:xfrm>
            <a:off x="142844" y="357166"/>
            <a:ext cx="8713787" cy="6192838"/>
          </a:xfrm>
          <a:prstGeom prst="flowChartAlternateProcess">
            <a:avLst/>
          </a:prstGeom>
          <a:solidFill>
            <a:srgbClr val="FFE9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i="1" dirty="0"/>
          </a:p>
        </p:txBody>
      </p:sp>
      <p:sp>
        <p:nvSpPr>
          <p:cNvPr id="7174" name="WordArt 12"/>
          <p:cNvSpPr>
            <a:spLocks noChangeArrowheads="1" noChangeShapeType="1" noTextEdit="1"/>
          </p:cNvSpPr>
          <p:nvPr/>
        </p:nvSpPr>
        <p:spPr bwMode="auto">
          <a:xfrm>
            <a:off x="1357290" y="3286124"/>
            <a:ext cx="1584325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АВТОР</a:t>
            </a:r>
          </a:p>
        </p:txBody>
      </p:sp>
      <p:pic>
        <p:nvPicPr>
          <p:cNvPr id="7175" name="Picture 1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86190"/>
            <a:ext cx="20161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30"/>
          <p:cNvSpPr txBox="1">
            <a:spLocks noChangeArrowheads="1"/>
          </p:cNvSpPr>
          <p:nvPr/>
        </p:nvSpPr>
        <p:spPr bwMode="auto">
          <a:xfrm>
            <a:off x="4929190" y="5072074"/>
            <a:ext cx="28552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Крылатые </a:t>
            </a:r>
          </a:p>
          <a:p>
            <a:r>
              <a:rPr lang="ru-RU" sz="3200" b="1" i="1" dirty="0" smtClean="0">
                <a:latin typeface="Georgia" pitchFamily="18" charset="0"/>
              </a:rPr>
              <a:t>выражения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7179" name="Picture 131" descr="j0336739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3857628"/>
            <a:ext cx="72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Владелец\Рабочий стол\g_048i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642918"/>
            <a:ext cx="214314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Таня\Мои документы\Фото\Картинки\картинки\cabg06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642918"/>
            <a:ext cx="4929222" cy="24288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0430" y="2428868"/>
            <a:ext cx="493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Басни глазами художника</a:t>
            </a:r>
            <a:endParaRPr lang="ru-RU" sz="3200" b="1" i="1" dirty="0"/>
          </a:p>
        </p:txBody>
      </p:sp>
      <p:pic>
        <p:nvPicPr>
          <p:cNvPr id="1027" name="Picture 3" descr="C:\Documents and Settings\Таня\Мои документы\Фото\картинки(2)\Коллекция картинок (Microsoft)\j0280389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3714752"/>
            <a:ext cx="2857520" cy="23574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71538" y="5857892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Мораль</a:t>
            </a:r>
            <a:endParaRPr lang="ru-RU" sz="3200" b="1" i="1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3" name="AutoShape 21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46356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7308850" y="9810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>
                <a:latin typeface="Cataneo BT" pitchFamily="66" charset="0"/>
                <a:hlinkClick r:id="rId2" action="ppaction://hlinksldjump"/>
              </a:rPr>
              <a:t>5</a:t>
            </a:r>
            <a:endParaRPr lang="ru-RU" sz="5400" dirty="0">
              <a:latin typeface="Cataneo BT" pitchFamily="66" charset="0"/>
            </a:endParaRPr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1547813" y="47244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>
                <a:latin typeface="Cataneo BT" pitchFamily="66" charset="0"/>
                <a:hlinkClick r:id="rId3" action="ppaction://hlinksldjump"/>
              </a:rPr>
              <a:t>1</a:t>
            </a:r>
            <a:endParaRPr lang="ru-RU" sz="5400" dirty="0">
              <a:latin typeface="Cataneo BT" pitchFamily="66" charset="0"/>
            </a:endParaRP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4500563" y="2852738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>
                <a:latin typeface="Cataneo BT" pitchFamily="66" charset="0"/>
                <a:hlinkClick r:id="rId4" action="ppaction://hlinksldjump"/>
              </a:rPr>
              <a:t>3</a:t>
            </a:r>
            <a:endParaRPr lang="ru-RU" sz="5400" dirty="0">
              <a:latin typeface="Cataneo BT" pitchFamily="66" charset="0"/>
            </a:endParaRP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6011863" y="20605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>
                <a:latin typeface="Cataneo BT" pitchFamily="66" charset="0"/>
                <a:hlinkClick r:id="rId5" action="ppaction://hlinksldjump"/>
              </a:rPr>
              <a:t>4</a:t>
            </a:r>
            <a:endParaRPr lang="ru-RU" sz="5400" dirty="0">
              <a:latin typeface="Cataneo BT" pitchFamily="66" charset="0"/>
            </a:endParaRPr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3059113" y="3716338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 smtClean="0">
                <a:latin typeface="Cataneo BT" pitchFamily="66" charset="0"/>
                <a:hlinkClick r:id="rId6" action="ppaction://hlinksldjump"/>
              </a:rPr>
              <a:t>2</a:t>
            </a:r>
            <a:endParaRPr lang="ru-RU" sz="5400" dirty="0">
              <a:latin typeface="Cataneo BT" pitchFamily="66" charset="0"/>
            </a:endParaRPr>
          </a:p>
        </p:txBody>
      </p:sp>
      <p:sp>
        <p:nvSpPr>
          <p:cNvPr id="69661" name="AutoShape 29"/>
          <p:cNvSpPr>
            <a:spLocks noChangeArrowheads="1"/>
          </p:cNvSpPr>
          <p:nvPr/>
        </p:nvSpPr>
        <p:spPr bwMode="auto">
          <a:xfrm rot="-648823">
            <a:off x="5508625" y="3860800"/>
            <a:ext cx="2087563" cy="2109788"/>
          </a:xfrm>
          <a:prstGeom prst="verticalScroll">
            <a:avLst>
              <a:gd name="adj" fmla="val 1937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9020"/>
                  <a:invGamma/>
                </a:schemeClr>
              </a:gs>
            </a:gsLst>
            <a:lin ang="5400000" scaled="1"/>
          </a:gradFill>
          <a:ln w="158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225" name="Picture 30" descr="j033673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4365625"/>
            <a:ext cx="72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34" descr="70978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6013" y="3644900"/>
            <a:ext cx="129698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68" name="Text Box 36"/>
          <p:cNvSpPr txBox="1">
            <a:spLocks noChangeArrowheads="1"/>
          </p:cNvSpPr>
          <p:nvPr/>
        </p:nvSpPr>
        <p:spPr bwMode="auto">
          <a:xfrm>
            <a:off x="3348038" y="273050"/>
            <a:ext cx="319563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АВТОР</a:t>
            </a:r>
          </a:p>
        </p:txBody>
      </p:sp>
      <p:sp>
        <p:nvSpPr>
          <p:cNvPr id="69669" name="Text Box 37"/>
          <p:cNvSpPr txBox="1">
            <a:spLocks noChangeArrowheads="1"/>
          </p:cNvSpPr>
          <p:nvPr/>
        </p:nvSpPr>
        <p:spPr bwMode="auto">
          <a:xfrm rot="-830966">
            <a:off x="5951617" y="4268090"/>
            <a:ext cx="11541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Иван </a:t>
            </a:r>
            <a:r>
              <a:rPr lang="ru-RU" dirty="0" err="1" smtClean="0">
                <a:latin typeface="Monotype Corsiva" pitchFamily="66" charset="0"/>
              </a:rPr>
              <a:t>АндреевичКрылов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4" name="Picture 2" descr="C:\Documents and Settings\Владелец\Рабочий стол\g_048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357166"/>
            <a:ext cx="257176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d0101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85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90000" sy="9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857620" y="1500174"/>
            <a:ext cx="1364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АВТОР</a:t>
            </a:r>
            <a:endParaRPr lang="ru-RU" sz="2800" i="1" kern="10" dirty="0">
              <a:ln w="9525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Georgia" pitchFamily="18" charset="0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2071678"/>
            <a:ext cx="6698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Мог ли встретиться И. А. Крылов с </a:t>
            </a:r>
          </a:p>
          <a:p>
            <a:r>
              <a:rPr lang="ru-RU" sz="2800" dirty="0" smtClean="0"/>
              <a:t>великим русским поэтом А. С. Пушкиным?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3214686"/>
            <a:ext cx="722858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                А. С. Пушкин (1799 – 1837)</a:t>
            </a:r>
          </a:p>
          <a:p>
            <a:r>
              <a:rPr lang="ru-RU" sz="2800" dirty="0" smtClean="0"/>
              <a:t>                 И. А. Крылов (1769 – 1844).</a:t>
            </a:r>
          </a:p>
          <a:p>
            <a:r>
              <a:rPr lang="ru-RU" sz="2800" dirty="0" smtClean="0"/>
              <a:t>По некоторым сведениям, Пушкин был у </a:t>
            </a:r>
          </a:p>
          <a:p>
            <a:r>
              <a:rPr lang="ru-RU" sz="2800" dirty="0" smtClean="0"/>
              <a:t>Крылова незадолго до дуэли. Также известно,</a:t>
            </a:r>
          </a:p>
          <a:p>
            <a:r>
              <a:rPr lang="ru-RU" sz="2800" dirty="0" smtClean="0"/>
              <a:t>что знаменитый баснописец был последним,</a:t>
            </a:r>
          </a:p>
          <a:p>
            <a:r>
              <a:rPr lang="ru-RU" sz="2800" dirty="0" smtClean="0"/>
              <a:t>кто простился с телом великого поэта.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25"/>
          <p:cNvSpPr>
            <a:spLocks noChangeArrowheads="1"/>
          </p:cNvSpPr>
          <p:nvPr/>
        </p:nvSpPr>
        <p:spPr bwMode="auto">
          <a:xfrm>
            <a:off x="142844" y="357166"/>
            <a:ext cx="8713787" cy="6192838"/>
          </a:xfrm>
          <a:prstGeom prst="flowChartAlternateProcess">
            <a:avLst/>
          </a:prstGeom>
          <a:solidFill>
            <a:srgbClr val="FFE9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i="1" dirty="0"/>
          </a:p>
        </p:txBody>
      </p:sp>
      <p:sp>
        <p:nvSpPr>
          <p:cNvPr id="7174" name="WordArt 12"/>
          <p:cNvSpPr>
            <a:spLocks noChangeArrowheads="1" noChangeShapeType="1" noTextEdit="1"/>
          </p:cNvSpPr>
          <p:nvPr/>
        </p:nvSpPr>
        <p:spPr bwMode="auto">
          <a:xfrm>
            <a:off x="1357290" y="3286124"/>
            <a:ext cx="1584325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АВТОР</a:t>
            </a:r>
          </a:p>
        </p:txBody>
      </p:sp>
      <p:pic>
        <p:nvPicPr>
          <p:cNvPr id="7175" name="Picture 1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86190"/>
            <a:ext cx="20161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30"/>
          <p:cNvSpPr txBox="1">
            <a:spLocks noChangeArrowheads="1"/>
          </p:cNvSpPr>
          <p:nvPr/>
        </p:nvSpPr>
        <p:spPr bwMode="auto">
          <a:xfrm>
            <a:off x="4929190" y="5072074"/>
            <a:ext cx="28552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Крылатые </a:t>
            </a:r>
          </a:p>
          <a:p>
            <a:r>
              <a:rPr lang="ru-RU" sz="3200" b="1" i="1" dirty="0" smtClean="0">
                <a:latin typeface="Georgia" pitchFamily="18" charset="0"/>
              </a:rPr>
              <a:t>выражения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7179" name="Picture 131" descr="j0336739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3857628"/>
            <a:ext cx="72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Владелец\Рабочий стол\g_048i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642918"/>
            <a:ext cx="214314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Таня\Мои документы\Фото\Картинки\картинки\cabg06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642918"/>
            <a:ext cx="4929222" cy="24288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0430" y="2428868"/>
            <a:ext cx="493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Басни глазами художника</a:t>
            </a:r>
            <a:endParaRPr lang="ru-RU" sz="3200" b="1" i="1" dirty="0"/>
          </a:p>
        </p:txBody>
      </p:sp>
      <p:pic>
        <p:nvPicPr>
          <p:cNvPr id="1027" name="Picture 3" descr="C:\Documents and Settings\Таня\Мои документы\Фото\картинки(2)\Коллекция картинок (Microsoft)\j0280389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3714752"/>
            <a:ext cx="2857520" cy="23574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71538" y="5857892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Мораль</a:t>
            </a:r>
            <a:endParaRPr lang="ru-RU" sz="3200" b="1" i="1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dd01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3929058" y="2357430"/>
            <a:ext cx="57150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Иван  Андреевич</a:t>
            </a:r>
          </a:p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Крылов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4214810" y="1000108"/>
            <a:ext cx="35719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8000" dirty="0">
              <a:latin typeface="Monotype Corsiva" pitchFamily="66" charset="0"/>
            </a:endParaRPr>
          </a:p>
        </p:txBody>
      </p:sp>
      <p:pic>
        <p:nvPicPr>
          <p:cNvPr id="112663" name="04-AudioTrack 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Владелец\Рабочий стол\g_048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1285860"/>
            <a:ext cx="4000528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7" descr="j0359579oipi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</a:blip>
          <a:srcRect/>
          <a:stretch>
            <a:fillRect/>
          </a:stretch>
        </p:blipFill>
        <p:spPr bwMode="auto">
          <a:xfrm rot="318873">
            <a:off x="5712986" y="4290220"/>
            <a:ext cx="2438300" cy="172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 descr="j033673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416927">
            <a:off x="7001519" y="4500570"/>
            <a:ext cx="99574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6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63"/>
                </p:tgtEl>
              </p:cMediaNode>
            </p:audio>
          </p:childTnLst>
        </p:cTn>
      </p:par>
    </p:tnLst>
    <p:bldLst>
      <p:bldP spid="112648" grpId="0"/>
      <p:bldP spid="1126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j021258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5913"/>
            <a:ext cx="9144000" cy="796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0" y="0"/>
            <a:ext cx="77139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Басни глазами художника</a:t>
            </a:r>
            <a:endParaRPr lang="ru-RU" sz="6000" dirty="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 rot="-2014340">
            <a:off x="2339975" y="4868863"/>
            <a:ext cx="363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Monotype Corsiva" pitchFamily="66" charset="0"/>
                <a:hlinkClick r:id="rId3" action="ppaction://hlinksldjump"/>
              </a:rPr>
              <a:t>1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 rot="-1575117">
            <a:off x="3184525" y="2887663"/>
            <a:ext cx="363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Monotype Corsiva" pitchFamily="66" charset="0"/>
                <a:hlinkClick r:id="rId4" action="ppaction://hlinksldjump"/>
              </a:rPr>
              <a:t>2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 rot="-1734987">
            <a:off x="5003800" y="2276475"/>
            <a:ext cx="363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Monotype Corsiva" pitchFamily="66" charset="0"/>
                <a:hlinkClick r:id="rId5" action="ppaction://hlinksldjump"/>
              </a:rPr>
              <a:t>3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 rot="-1976732">
            <a:off x="5508625" y="4149725"/>
            <a:ext cx="363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Monotype Corsiva" pitchFamily="66" charset="0"/>
                <a:hlinkClick r:id="rId6" action="ppaction://hlinksldjump"/>
              </a:rPr>
              <a:t>4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0253" name="Text Box 16"/>
          <p:cNvSpPr txBox="1">
            <a:spLocks noChangeArrowheads="1"/>
          </p:cNvSpPr>
          <p:nvPr/>
        </p:nvSpPr>
        <p:spPr bwMode="auto">
          <a:xfrm rot="-1919421">
            <a:off x="6732588" y="3357563"/>
            <a:ext cx="3635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Monotype Corsiva" pitchFamily="66" charset="0"/>
                <a:hlinkClick r:id="rId7" action="ppaction://hlinksldjump"/>
              </a:rPr>
              <a:t>5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7170" name="Picture 2" descr="C:\Documents and Settings\Таня\Мои документы\Фото\Личности\И. А. Крылов\[LI5RK_15-02]_[IL_06]-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38437">
            <a:off x="1599733" y="3184590"/>
            <a:ext cx="1198562" cy="1646237"/>
          </a:xfrm>
          <a:prstGeom prst="rect">
            <a:avLst/>
          </a:prstGeom>
          <a:noFill/>
        </p:spPr>
      </p:pic>
      <p:pic>
        <p:nvPicPr>
          <p:cNvPr id="7171" name="Picture 3" descr="C:\Documents and Settings\Таня\Мои документы\Фото\Личности\И. А. Крылов\[LI5RK_15-02]_[IL_08]-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871359">
            <a:off x="3266904" y="3277357"/>
            <a:ext cx="1182753" cy="1616929"/>
          </a:xfrm>
          <a:prstGeom prst="rect">
            <a:avLst/>
          </a:prstGeom>
          <a:noFill/>
        </p:spPr>
      </p:pic>
      <p:pic>
        <p:nvPicPr>
          <p:cNvPr id="7172" name="Picture 4" descr="C:\Documents and Settings\Таня\Мои документы\Фото\Личности\И. А. Крылов\2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9604842">
            <a:off x="5180418" y="823275"/>
            <a:ext cx="1108085" cy="1507787"/>
          </a:xfrm>
          <a:prstGeom prst="rect">
            <a:avLst/>
          </a:prstGeom>
          <a:noFill/>
        </p:spPr>
      </p:pic>
      <p:pic>
        <p:nvPicPr>
          <p:cNvPr id="7174" name="Picture 6" descr="C:\Documents and Settings\Таня\Мои документы\Фото\Личности\И. А. Крылов\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9823947">
            <a:off x="5522015" y="2865700"/>
            <a:ext cx="1044173" cy="1392230"/>
          </a:xfrm>
          <a:prstGeom prst="rect">
            <a:avLst/>
          </a:prstGeom>
          <a:noFill/>
        </p:spPr>
      </p:pic>
      <p:pic>
        <p:nvPicPr>
          <p:cNvPr id="7175" name="Picture 7" descr="C:\Documents and Settings\Таня\Мои документы\Фото\Личности\И. А. Крылов\poster-17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980736">
            <a:off x="6760984" y="2281210"/>
            <a:ext cx="937751" cy="1371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Таня\Мои документы\Фото\Картинки\картинки\MagicW0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 descr="C:\Documents and Settings\Таня\Мои документы\Фото\Личности\И. А. Крылов\[LI5RK_15-02]_[IL_06]-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857232"/>
            <a:ext cx="3724296" cy="51153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642939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214678" y="6143644"/>
            <a:ext cx="2349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«Квартет»</a:t>
            </a:r>
            <a:endParaRPr lang="ru-RU" sz="3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142852"/>
            <a:ext cx="5895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Какая басня здесь изображена?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25"/>
          <p:cNvSpPr>
            <a:spLocks noChangeArrowheads="1"/>
          </p:cNvSpPr>
          <p:nvPr/>
        </p:nvSpPr>
        <p:spPr bwMode="auto">
          <a:xfrm>
            <a:off x="142844" y="357166"/>
            <a:ext cx="8713787" cy="6192838"/>
          </a:xfrm>
          <a:prstGeom prst="flowChartAlternateProcess">
            <a:avLst/>
          </a:prstGeom>
          <a:solidFill>
            <a:srgbClr val="FFE9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i="1" dirty="0"/>
          </a:p>
        </p:txBody>
      </p:sp>
      <p:sp>
        <p:nvSpPr>
          <p:cNvPr id="7174" name="WordArt 12"/>
          <p:cNvSpPr>
            <a:spLocks noChangeArrowheads="1" noChangeShapeType="1" noTextEdit="1"/>
          </p:cNvSpPr>
          <p:nvPr/>
        </p:nvSpPr>
        <p:spPr bwMode="auto">
          <a:xfrm>
            <a:off x="1357290" y="3286124"/>
            <a:ext cx="1584325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АВТОР</a:t>
            </a:r>
          </a:p>
        </p:txBody>
      </p:sp>
      <p:pic>
        <p:nvPicPr>
          <p:cNvPr id="7175" name="Picture 1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86190"/>
            <a:ext cx="20161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30"/>
          <p:cNvSpPr txBox="1">
            <a:spLocks noChangeArrowheads="1"/>
          </p:cNvSpPr>
          <p:nvPr/>
        </p:nvSpPr>
        <p:spPr bwMode="auto">
          <a:xfrm>
            <a:off x="4929190" y="5072074"/>
            <a:ext cx="28552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Крылатые </a:t>
            </a:r>
          </a:p>
          <a:p>
            <a:r>
              <a:rPr lang="ru-RU" sz="3200" b="1" i="1" dirty="0" smtClean="0">
                <a:latin typeface="Georgia" pitchFamily="18" charset="0"/>
              </a:rPr>
              <a:t>выражения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7179" name="Picture 131" descr="j0336739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3857628"/>
            <a:ext cx="72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Владелец\Рабочий стол\g_048i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642918"/>
            <a:ext cx="214314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Таня\Мои документы\Фото\Картинки\картинки\cabg06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642918"/>
            <a:ext cx="4929222" cy="24288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0430" y="2428868"/>
            <a:ext cx="493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Басни глазами художника</a:t>
            </a:r>
            <a:endParaRPr lang="ru-RU" sz="3200" b="1" i="1" dirty="0"/>
          </a:p>
        </p:txBody>
      </p:sp>
      <p:pic>
        <p:nvPicPr>
          <p:cNvPr id="1027" name="Picture 3" descr="C:\Documents and Settings\Таня\Мои документы\Фото\картинки(2)\Коллекция картинок (Microsoft)\j0280389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3714752"/>
            <a:ext cx="2857520" cy="23574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71538" y="5857892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Мораль</a:t>
            </a:r>
            <a:endParaRPr lang="ru-RU" sz="3200" b="1" i="1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j021258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5913"/>
            <a:ext cx="9144000" cy="796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0" y="0"/>
            <a:ext cx="77139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Басни глазами художника</a:t>
            </a:r>
            <a:endParaRPr lang="ru-RU" sz="6000" dirty="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 rot="-2014340">
            <a:off x="2339975" y="4868863"/>
            <a:ext cx="363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Monotype Corsiva" pitchFamily="66" charset="0"/>
                <a:hlinkClick r:id="rId3" action="ppaction://hlinksldjump"/>
              </a:rPr>
              <a:t>1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 rot="-1575117">
            <a:off x="3184525" y="2887663"/>
            <a:ext cx="363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Monotype Corsiva" pitchFamily="66" charset="0"/>
                <a:hlinkClick r:id="rId4" action="ppaction://hlinksldjump"/>
              </a:rPr>
              <a:t>2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 rot="-1734987">
            <a:off x="5003800" y="2276475"/>
            <a:ext cx="363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Monotype Corsiva" pitchFamily="66" charset="0"/>
                <a:hlinkClick r:id="rId5" action="ppaction://hlinksldjump"/>
              </a:rPr>
              <a:t>3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 rot="-1976732">
            <a:off x="5508625" y="4149725"/>
            <a:ext cx="363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Monotype Corsiva" pitchFamily="66" charset="0"/>
                <a:hlinkClick r:id="rId6" action="ppaction://hlinksldjump"/>
              </a:rPr>
              <a:t>4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0253" name="Text Box 16"/>
          <p:cNvSpPr txBox="1">
            <a:spLocks noChangeArrowheads="1"/>
          </p:cNvSpPr>
          <p:nvPr/>
        </p:nvSpPr>
        <p:spPr bwMode="auto">
          <a:xfrm rot="-1919421">
            <a:off x="6732588" y="3357563"/>
            <a:ext cx="3635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Monotype Corsiva" pitchFamily="66" charset="0"/>
                <a:hlinkClick r:id="rId7" action="ppaction://hlinksldjump"/>
              </a:rPr>
              <a:t>5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7170" name="Picture 2" descr="C:\Documents and Settings\Таня\Мои документы\Фото\Личности\И. А. Крылов\[LI5RK_15-02]_[IL_06]-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38437">
            <a:off x="1599733" y="3184590"/>
            <a:ext cx="1198562" cy="1646237"/>
          </a:xfrm>
          <a:prstGeom prst="rect">
            <a:avLst/>
          </a:prstGeom>
          <a:noFill/>
        </p:spPr>
      </p:pic>
      <p:pic>
        <p:nvPicPr>
          <p:cNvPr id="7171" name="Picture 3" descr="C:\Documents and Settings\Таня\Мои документы\Фото\Личности\И. А. Крылов\[LI5RK_15-02]_[IL_08]-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871359">
            <a:off x="3266904" y="3277357"/>
            <a:ext cx="1182753" cy="1616929"/>
          </a:xfrm>
          <a:prstGeom prst="rect">
            <a:avLst/>
          </a:prstGeom>
          <a:noFill/>
        </p:spPr>
      </p:pic>
      <p:pic>
        <p:nvPicPr>
          <p:cNvPr id="7172" name="Picture 4" descr="C:\Documents and Settings\Таня\Мои документы\Фото\Личности\И. А. Крылов\2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9604842">
            <a:off x="5180418" y="823275"/>
            <a:ext cx="1108085" cy="1507787"/>
          </a:xfrm>
          <a:prstGeom prst="rect">
            <a:avLst/>
          </a:prstGeom>
          <a:noFill/>
        </p:spPr>
      </p:pic>
      <p:pic>
        <p:nvPicPr>
          <p:cNvPr id="7174" name="Picture 6" descr="C:\Documents and Settings\Таня\Мои документы\Фото\Личности\И. А. Крылов\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9823947">
            <a:off x="5522015" y="2865700"/>
            <a:ext cx="1044173" cy="1392230"/>
          </a:xfrm>
          <a:prstGeom prst="rect">
            <a:avLst/>
          </a:prstGeom>
          <a:noFill/>
        </p:spPr>
      </p:pic>
      <p:pic>
        <p:nvPicPr>
          <p:cNvPr id="7175" name="Picture 7" descr="C:\Documents and Settings\Таня\Мои документы\Фото\Личности\И. А. Крылов\poster-17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980736">
            <a:off x="6760984" y="2281210"/>
            <a:ext cx="937751" cy="1371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Таня\Мои документы\Фото\Картинки\картинки\MagicW0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142852"/>
            <a:ext cx="5895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Какая басня здесь изображена?</a:t>
            </a:r>
            <a:endParaRPr lang="ru-RU" sz="3200" b="1" i="1" dirty="0"/>
          </a:p>
        </p:txBody>
      </p:sp>
      <p:pic>
        <p:nvPicPr>
          <p:cNvPr id="3074" name="Picture 2" descr="C:\Documents and Settings\Таня\Мои документы\Фото\Личности\И. А. Крылов\[LI5RK_15-02]_[IL_08]-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785794"/>
            <a:ext cx="3762375" cy="5143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71736" y="6072206"/>
            <a:ext cx="3335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«Волк и ягненок»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25"/>
          <p:cNvSpPr>
            <a:spLocks noChangeArrowheads="1"/>
          </p:cNvSpPr>
          <p:nvPr/>
        </p:nvSpPr>
        <p:spPr bwMode="auto">
          <a:xfrm>
            <a:off x="142844" y="357166"/>
            <a:ext cx="8713787" cy="6192838"/>
          </a:xfrm>
          <a:prstGeom prst="flowChartAlternateProcess">
            <a:avLst/>
          </a:prstGeom>
          <a:solidFill>
            <a:srgbClr val="FFE9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i="1" dirty="0"/>
          </a:p>
        </p:txBody>
      </p:sp>
      <p:sp>
        <p:nvSpPr>
          <p:cNvPr id="7174" name="WordArt 12"/>
          <p:cNvSpPr>
            <a:spLocks noChangeArrowheads="1" noChangeShapeType="1" noTextEdit="1"/>
          </p:cNvSpPr>
          <p:nvPr/>
        </p:nvSpPr>
        <p:spPr bwMode="auto">
          <a:xfrm>
            <a:off x="1357290" y="3286124"/>
            <a:ext cx="1584325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АВТОР</a:t>
            </a:r>
          </a:p>
        </p:txBody>
      </p:sp>
      <p:pic>
        <p:nvPicPr>
          <p:cNvPr id="7175" name="Picture 1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86190"/>
            <a:ext cx="20161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30"/>
          <p:cNvSpPr txBox="1">
            <a:spLocks noChangeArrowheads="1"/>
          </p:cNvSpPr>
          <p:nvPr/>
        </p:nvSpPr>
        <p:spPr bwMode="auto">
          <a:xfrm>
            <a:off x="4929190" y="5072074"/>
            <a:ext cx="28552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Крылатые </a:t>
            </a:r>
          </a:p>
          <a:p>
            <a:r>
              <a:rPr lang="ru-RU" sz="3200" b="1" i="1" dirty="0" smtClean="0">
                <a:latin typeface="Georgia" pitchFamily="18" charset="0"/>
              </a:rPr>
              <a:t>выражения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7179" name="Picture 131" descr="j0336739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3857628"/>
            <a:ext cx="72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Владелец\Рабочий стол\g_048i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642918"/>
            <a:ext cx="214314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Таня\Мои документы\Фото\Картинки\картинки\cabg06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642918"/>
            <a:ext cx="4929222" cy="24288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0430" y="2428868"/>
            <a:ext cx="493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Басни глазами художника</a:t>
            </a:r>
            <a:endParaRPr lang="ru-RU" sz="3200" b="1" i="1" dirty="0"/>
          </a:p>
        </p:txBody>
      </p:sp>
      <p:pic>
        <p:nvPicPr>
          <p:cNvPr id="1027" name="Picture 3" descr="C:\Documents and Settings\Таня\Мои документы\Фото\картинки(2)\Коллекция картинок (Microsoft)\j0280389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3714752"/>
            <a:ext cx="2857520" cy="23574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71538" y="5857892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Мораль</a:t>
            </a:r>
            <a:endParaRPr lang="ru-RU" sz="3200" b="1" i="1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j021258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5913"/>
            <a:ext cx="9144000" cy="796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0" y="0"/>
            <a:ext cx="77139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Басни глазами художника</a:t>
            </a:r>
            <a:endParaRPr lang="ru-RU" sz="6000" dirty="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 rot="-2014340">
            <a:off x="2339975" y="4868863"/>
            <a:ext cx="363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Monotype Corsiva" pitchFamily="66" charset="0"/>
                <a:hlinkClick r:id="rId3" action="ppaction://hlinksldjump"/>
              </a:rPr>
              <a:t>1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 rot="-1575117">
            <a:off x="3184525" y="2887663"/>
            <a:ext cx="363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Monotype Corsiva" pitchFamily="66" charset="0"/>
                <a:hlinkClick r:id="rId4" action="ppaction://hlinksldjump"/>
              </a:rPr>
              <a:t>2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 rot="-1734987">
            <a:off x="5003800" y="2276475"/>
            <a:ext cx="363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Monotype Corsiva" pitchFamily="66" charset="0"/>
                <a:hlinkClick r:id="rId5" action="ppaction://hlinksldjump"/>
              </a:rPr>
              <a:t>3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 rot="-1976732">
            <a:off x="5508625" y="4149725"/>
            <a:ext cx="363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Monotype Corsiva" pitchFamily="66" charset="0"/>
                <a:hlinkClick r:id="rId6" action="ppaction://hlinksldjump"/>
              </a:rPr>
              <a:t>4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0253" name="Text Box 16"/>
          <p:cNvSpPr txBox="1">
            <a:spLocks noChangeArrowheads="1"/>
          </p:cNvSpPr>
          <p:nvPr/>
        </p:nvSpPr>
        <p:spPr bwMode="auto">
          <a:xfrm rot="-1919421">
            <a:off x="6732588" y="3357563"/>
            <a:ext cx="3635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Monotype Corsiva" pitchFamily="66" charset="0"/>
                <a:hlinkClick r:id="rId7" action="ppaction://hlinksldjump"/>
              </a:rPr>
              <a:t>5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7170" name="Picture 2" descr="C:\Documents and Settings\Таня\Мои документы\Фото\Личности\И. А. Крылов\[LI5RK_15-02]_[IL_06]-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38437">
            <a:off x="1599733" y="3184590"/>
            <a:ext cx="1198562" cy="1646237"/>
          </a:xfrm>
          <a:prstGeom prst="rect">
            <a:avLst/>
          </a:prstGeom>
          <a:noFill/>
        </p:spPr>
      </p:pic>
      <p:pic>
        <p:nvPicPr>
          <p:cNvPr id="7171" name="Picture 3" descr="C:\Documents and Settings\Таня\Мои документы\Фото\Личности\И. А. Крылов\[LI5RK_15-02]_[IL_08]-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871359">
            <a:off x="3266904" y="3277357"/>
            <a:ext cx="1182753" cy="1616929"/>
          </a:xfrm>
          <a:prstGeom prst="rect">
            <a:avLst/>
          </a:prstGeom>
          <a:noFill/>
        </p:spPr>
      </p:pic>
      <p:pic>
        <p:nvPicPr>
          <p:cNvPr id="7172" name="Picture 4" descr="C:\Documents and Settings\Таня\Мои документы\Фото\Личности\И. А. Крылов\2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9604842">
            <a:off x="5180418" y="823275"/>
            <a:ext cx="1108085" cy="1507787"/>
          </a:xfrm>
          <a:prstGeom prst="rect">
            <a:avLst/>
          </a:prstGeom>
          <a:noFill/>
        </p:spPr>
      </p:pic>
      <p:pic>
        <p:nvPicPr>
          <p:cNvPr id="7174" name="Picture 6" descr="C:\Documents and Settings\Таня\Мои документы\Фото\Личности\И. А. Крылов\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9823947">
            <a:off x="5522015" y="2865700"/>
            <a:ext cx="1044173" cy="1392230"/>
          </a:xfrm>
          <a:prstGeom prst="rect">
            <a:avLst/>
          </a:prstGeom>
          <a:noFill/>
        </p:spPr>
      </p:pic>
      <p:pic>
        <p:nvPicPr>
          <p:cNvPr id="7175" name="Picture 7" descr="C:\Documents and Settings\Таня\Мои документы\Фото\Личности\И. А. Крылов\poster-17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980736">
            <a:off x="6760984" y="2281210"/>
            <a:ext cx="937751" cy="1371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Таня\Мои документы\Фото\Картинки\картинки\MagicW0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142852"/>
            <a:ext cx="5895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Какая басня здесь изображена?</a:t>
            </a:r>
            <a:endParaRPr lang="ru-RU" sz="3200" b="1" i="1" dirty="0"/>
          </a:p>
        </p:txBody>
      </p:sp>
      <p:pic>
        <p:nvPicPr>
          <p:cNvPr id="4098" name="Picture 2" descr="C:\Documents and Settings\Таня\Мои документы\Фото\Личности\И. А. Крылов\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714356"/>
            <a:ext cx="3780026" cy="51435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14546" y="6000768"/>
            <a:ext cx="4292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«Стрекоза и муравей»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25"/>
          <p:cNvSpPr>
            <a:spLocks noChangeArrowheads="1"/>
          </p:cNvSpPr>
          <p:nvPr/>
        </p:nvSpPr>
        <p:spPr bwMode="auto">
          <a:xfrm>
            <a:off x="142844" y="357166"/>
            <a:ext cx="8713787" cy="6192838"/>
          </a:xfrm>
          <a:prstGeom prst="flowChartAlternateProcess">
            <a:avLst/>
          </a:prstGeom>
          <a:solidFill>
            <a:srgbClr val="FFE9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i="1" dirty="0"/>
          </a:p>
        </p:txBody>
      </p:sp>
      <p:sp>
        <p:nvSpPr>
          <p:cNvPr id="7174" name="WordArt 12"/>
          <p:cNvSpPr>
            <a:spLocks noChangeArrowheads="1" noChangeShapeType="1" noTextEdit="1"/>
          </p:cNvSpPr>
          <p:nvPr/>
        </p:nvSpPr>
        <p:spPr bwMode="auto">
          <a:xfrm>
            <a:off x="1357290" y="3286124"/>
            <a:ext cx="1584325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АВТОР</a:t>
            </a:r>
          </a:p>
        </p:txBody>
      </p:sp>
      <p:pic>
        <p:nvPicPr>
          <p:cNvPr id="7175" name="Picture 1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86190"/>
            <a:ext cx="20161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30"/>
          <p:cNvSpPr txBox="1">
            <a:spLocks noChangeArrowheads="1"/>
          </p:cNvSpPr>
          <p:nvPr/>
        </p:nvSpPr>
        <p:spPr bwMode="auto">
          <a:xfrm>
            <a:off x="4929190" y="5072074"/>
            <a:ext cx="28552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Крылатые </a:t>
            </a:r>
          </a:p>
          <a:p>
            <a:r>
              <a:rPr lang="ru-RU" sz="3200" b="1" i="1" dirty="0" smtClean="0">
                <a:latin typeface="Georgia" pitchFamily="18" charset="0"/>
              </a:rPr>
              <a:t>выражения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7179" name="Picture 131" descr="j0336739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3857628"/>
            <a:ext cx="72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Владелец\Рабочий стол\g_048i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642918"/>
            <a:ext cx="214314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Таня\Мои документы\Фото\Картинки\картинки\cabg06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642918"/>
            <a:ext cx="4929222" cy="24288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0430" y="2428868"/>
            <a:ext cx="493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Басни глазами художника</a:t>
            </a:r>
            <a:endParaRPr lang="ru-RU" sz="3200" b="1" i="1" dirty="0"/>
          </a:p>
        </p:txBody>
      </p:sp>
      <p:pic>
        <p:nvPicPr>
          <p:cNvPr id="1027" name="Picture 3" descr="C:\Documents and Settings\Таня\Мои документы\Фото\картинки(2)\Коллекция картинок (Microsoft)\j0280389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3714752"/>
            <a:ext cx="2857520" cy="23574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71538" y="5857892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Мораль</a:t>
            </a:r>
            <a:endParaRPr lang="ru-RU" sz="3200" b="1" i="1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j021258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5913"/>
            <a:ext cx="9144000" cy="796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0" y="0"/>
            <a:ext cx="77139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Басни глазами художника</a:t>
            </a:r>
            <a:endParaRPr lang="ru-RU" sz="6000" dirty="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 rot="-2014340">
            <a:off x="2339975" y="4868863"/>
            <a:ext cx="363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Monotype Corsiva" pitchFamily="66" charset="0"/>
                <a:hlinkClick r:id="rId3" action="ppaction://hlinksldjump"/>
              </a:rPr>
              <a:t>1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 rot="-1575117">
            <a:off x="3184525" y="2887663"/>
            <a:ext cx="363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Monotype Corsiva" pitchFamily="66" charset="0"/>
                <a:hlinkClick r:id="rId4" action="ppaction://hlinksldjump"/>
              </a:rPr>
              <a:t>2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 rot="-1734987">
            <a:off x="5003800" y="2276475"/>
            <a:ext cx="363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Monotype Corsiva" pitchFamily="66" charset="0"/>
                <a:hlinkClick r:id="rId5" action="ppaction://hlinksldjump"/>
              </a:rPr>
              <a:t>3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 rot="-1976732">
            <a:off x="5508625" y="4149725"/>
            <a:ext cx="363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Monotype Corsiva" pitchFamily="66" charset="0"/>
                <a:hlinkClick r:id="rId6" action="ppaction://hlinksldjump"/>
              </a:rPr>
              <a:t>4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0253" name="Text Box 16"/>
          <p:cNvSpPr txBox="1">
            <a:spLocks noChangeArrowheads="1"/>
          </p:cNvSpPr>
          <p:nvPr/>
        </p:nvSpPr>
        <p:spPr bwMode="auto">
          <a:xfrm rot="-1919421">
            <a:off x="6732588" y="3357563"/>
            <a:ext cx="3635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Monotype Corsiva" pitchFamily="66" charset="0"/>
                <a:hlinkClick r:id="rId7" action="ppaction://hlinksldjump"/>
              </a:rPr>
              <a:t>5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7170" name="Picture 2" descr="C:\Documents and Settings\Таня\Мои документы\Фото\Личности\И. А. Крылов\[LI5RK_15-02]_[IL_06]-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38437">
            <a:off x="1599733" y="3184590"/>
            <a:ext cx="1198562" cy="1646237"/>
          </a:xfrm>
          <a:prstGeom prst="rect">
            <a:avLst/>
          </a:prstGeom>
          <a:noFill/>
        </p:spPr>
      </p:pic>
      <p:pic>
        <p:nvPicPr>
          <p:cNvPr id="7171" name="Picture 3" descr="C:\Documents and Settings\Таня\Мои документы\Фото\Личности\И. А. Крылов\[LI5RK_15-02]_[IL_08]-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871359">
            <a:off x="3266904" y="3277357"/>
            <a:ext cx="1182753" cy="1616929"/>
          </a:xfrm>
          <a:prstGeom prst="rect">
            <a:avLst/>
          </a:prstGeom>
          <a:noFill/>
        </p:spPr>
      </p:pic>
      <p:pic>
        <p:nvPicPr>
          <p:cNvPr id="7172" name="Picture 4" descr="C:\Documents and Settings\Таня\Мои документы\Фото\Личности\И. А. Крылов\2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9604842">
            <a:off x="5180418" y="823275"/>
            <a:ext cx="1108085" cy="1507787"/>
          </a:xfrm>
          <a:prstGeom prst="rect">
            <a:avLst/>
          </a:prstGeom>
          <a:noFill/>
        </p:spPr>
      </p:pic>
      <p:pic>
        <p:nvPicPr>
          <p:cNvPr id="7174" name="Picture 6" descr="C:\Documents and Settings\Таня\Мои документы\Фото\Личности\И. А. Крылов\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9823947">
            <a:off x="5522015" y="2865700"/>
            <a:ext cx="1044173" cy="1392230"/>
          </a:xfrm>
          <a:prstGeom prst="rect">
            <a:avLst/>
          </a:prstGeom>
          <a:noFill/>
        </p:spPr>
      </p:pic>
      <p:pic>
        <p:nvPicPr>
          <p:cNvPr id="7175" name="Picture 7" descr="C:\Documents and Settings\Таня\Мои документы\Фото\Личности\И. А. Крылов\poster-17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980736">
            <a:off x="6760984" y="2281210"/>
            <a:ext cx="937751" cy="1371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d0102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10" y="2357430"/>
            <a:ext cx="81291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Интеллектуальная игра </a:t>
            </a: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«Случай есть, пороки пощипать»</a:t>
            </a: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по басням И. С. Крылова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Таня\Мои документы\Фото\Картинки\картинки\MagicW0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142852"/>
            <a:ext cx="5895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Какая басня здесь изображена?</a:t>
            </a:r>
            <a:endParaRPr lang="ru-RU" sz="3200" b="1" i="1" dirty="0"/>
          </a:p>
        </p:txBody>
      </p:sp>
      <p:pic>
        <p:nvPicPr>
          <p:cNvPr id="5122" name="Picture 2" descr="C:\Documents and Settings\Таня\Мои документы\Фото\Личности\И. А. Крылов\26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714356"/>
            <a:ext cx="4400550" cy="50006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14612" y="6072206"/>
            <a:ext cx="3571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«Лиса и виноград»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25"/>
          <p:cNvSpPr>
            <a:spLocks noChangeArrowheads="1"/>
          </p:cNvSpPr>
          <p:nvPr/>
        </p:nvSpPr>
        <p:spPr bwMode="auto">
          <a:xfrm>
            <a:off x="142844" y="357166"/>
            <a:ext cx="8713787" cy="6192838"/>
          </a:xfrm>
          <a:prstGeom prst="flowChartAlternateProcess">
            <a:avLst/>
          </a:prstGeom>
          <a:solidFill>
            <a:srgbClr val="FFE9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i="1" dirty="0"/>
          </a:p>
        </p:txBody>
      </p:sp>
      <p:sp>
        <p:nvSpPr>
          <p:cNvPr id="7174" name="WordArt 12"/>
          <p:cNvSpPr>
            <a:spLocks noChangeArrowheads="1" noChangeShapeType="1" noTextEdit="1"/>
          </p:cNvSpPr>
          <p:nvPr/>
        </p:nvSpPr>
        <p:spPr bwMode="auto">
          <a:xfrm>
            <a:off x="1357290" y="3286124"/>
            <a:ext cx="1584325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АВТОР</a:t>
            </a:r>
          </a:p>
        </p:txBody>
      </p:sp>
      <p:pic>
        <p:nvPicPr>
          <p:cNvPr id="7175" name="Picture 1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86190"/>
            <a:ext cx="20161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30"/>
          <p:cNvSpPr txBox="1">
            <a:spLocks noChangeArrowheads="1"/>
          </p:cNvSpPr>
          <p:nvPr/>
        </p:nvSpPr>
        <p:spPr bwMode="auto">
          <a:xfrm>
            <a:off x="4929190" y="5072074"/>
            <a:ext cx="28552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Крылатые </a:t>
            </a:r>
          </a:p>
          <a:p>
            <a:r>
              <a:rPr lang="ru-RU" sz="3200" b="1" i="1" dirty="0" smtClean="0">
                <a:latin typeface="Georgia" pitchFamily="18" charset="0"/>
              </a:rPr>
              <a:t>выражения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7179" name="Picture 131" descr="j0336739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3857628"/>
            <a:ext cx="72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Владелец\Рабочий стол\g_048i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642918"/>
            <a:ext cx="214314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Таня\Мои документы\Фото\Картинки\картинки\cabg06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642918"/>
            <a:ext cx="4929222" cy="24288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0430" y="2428868"/>
            <a:ext cx="493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Басни глазами художника</a:t>
            </a:r>
            <a:endParaRPr lang="ru-RU" sz="3200" b="1" i="1" dirty="0"/>
          </a:p>
        </p:txBody>
      </p:sp>
      <p:pic>
        <p:nvPicPr>
          <p:cNvPr id="1027" name="Picture 3" descr="C:\Documents and Settings\Таня\Мои документы\Фото\картинки(2)\Коллекция картинок (Microsoft)\j0280389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3714752"/>
            <a:ext cx="2857520" cy="23574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71538" y="5857892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Мораль</a:t>
            </a:r>
            <a:endParaRPr lang="ru-RU" sz="3200" b="1" i="1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j021258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5913"/>
            <a:ext cx="9144000" cy="796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0" y="0"/>
            <a:ext cx="77139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Басни глазами художника</a:t>
            </a:r>
            <a:endParaRPr lang="ru-RU" sz="6000" dirty="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 rot="-2014340">
            <a:off x="2339975" y="4868863"/>
            <a:ext cx="363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Monotype Corsiva" pitchFamily="66" charset="0"/>
                <a:hlinkClick r:id="rId3" action="ppaction://hlinksldjump"/>
              </a:rPr>
              <a:t>1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 rot="-1575117">
            <a:off x="3184525" y="2887663"/>
            <a:ext cx="363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Monotype Corsiva" pitchFamily="66" charset="0"/>
                <a:hlinkClick r:id="rId4" action="ppaction://hlinksldjump"/>
              </a:rPr>
              <a:t>2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 rot="-1734987">
            <a:off x="5003800" y="2276475"/>
            <a:ext cx="363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Monotype Corsiva" pitchFamily="66" charset="0"/>
                <a:hlinkClick r:id="rId5" action="ppaction://hlinksldjump"/>
              </a:rPr>
              <a:t>3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 rot="-1976732">
            <a:off x="5508625" y="4149725"/>
            <a:ext cx="363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Monotype Corsiva" pitchFamily="66" charset="0"/>
                <a:hlinkClick r:id="rId6" action="ppaction://hlinksldjump"/>
              </a:rPr>
              <a:t>4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0253" name="Text Box 16"/>
          <p:cNvSpPr txBox="1">
            <a:spLocks noChangeArrowheads="1"/>
          </p:cNvSpPr>
          <p:nvPr/>
        </p:nvSpPr>
        <p:spPr bwMode="auto">
          <a:xfrm rot="-1919421">
            <a:off x="6732588" y="3357563"/>
            <a:ext cx="3635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Monotype Corsiva" pitchFamily="66" charset="0"/>
                <a:hlinkClick r:id="rId7" action="ppaction://hlinksldjump"/>
              </a:rPr>
              <a:t>5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7170" name="Picture 2" descr="C:\Documents and Settings\Таня\Мои документы\Фото\Личности\И. А. Крылов\[LI5RK_15-02]_[IL_06]-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38437">
            <a:off x="1599733" y="3184590"/>
            <a:ext cx="1198562" cy="1646237"/>
          </a:xfrm>
          <a:prstGeom prst="rect">
            <a:avLst/>
          </a:prstGeom>
          <a:noFill/>
        </p:spPr>
      </p:pic>
      <p:pic>
        <p:nvPicPr>
          <p:cNvPr id="7171" name="Picture 3" descr="C:\Documents and Settings\Таня\Мои документы\Фото\Личности\И. А. Крылов\[LI5RK_15-02]_[IL_08]-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871359">
            <a:off x="3266904" y="3277357"/>
            <a:ext cx="1182753" cy="1616929"/>
          </a:xfrm>
          <a:prstGeom prst="rect">
            <a:avLst/>
          </a:prstGeom>
          <a:noFill/>
        </p:spPr>
      </p:pic>
      <p:pic>
        <p:nvPicPr>
          <p:cNvPr id="7172" name="Picture 4" descr="C:\Documents and Settings\Таня\Мои документы\Фото\Личности\И. А. Крылов\2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9604842">
            <a:off x="5180418" y="823275"/>
            <a:ext cx="1108085" cy="1507787"/>
          </a:xfrm>
          <a:prstGeom prst="rect">
            <a:avLst/>
          </a:prstGeom>
          <a:noFill/>
        </p:spPr>
      </p:pic>
      <p:pic>
        <p:nvPicPr>
          <p:cNvPr id="7174" name="Picture 6" descr="C:\Documents and Settings\Таня\Мои документы\Фото\Личности\И. А. Крылов\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9823947">
            <a:off x="5522015" y="2865700"/>
            <a:ext cx="1044173" cy="1392230"/>
          </a:xfrm>
          <a:prstGeom prst="rect">
            <a:avLst/>
          </a:prstGeom>
          <a:noFill/>
        </p:spPr>
      </p:pic>
      <p:pic>
        <p:nvPicPr>
          <p:cNvPr id="7175" name="Picture 7" descr="C:\Documents and Settings\Таня\Мои документы\Фото\Личности\И. А. Крылов\poster-17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980736">
            <a:off x="6760984" y="2281210"/>
            <a:ext cx="937751" cy="1371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Таня\Мои документы\Фото\Картинки\картинки\MagicW0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142852"/>
            <a:ext cx="5895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Какая басня здесь изображена?</a:t>
            </a:r>
            <a:endParaRPr lang="ru-RU" sz="3200" b="1" i="1" dirty="0"/>
          </a:p>
        </p:txBody>
      </p:sp>
      <p:pic>
        <p:nvPicPr>
          <p:cNvPr id="6146" name="Picture 2" descr="C:\Documents and Settings\Таня\Мои документы\Фото\Личности\И. А. Крылов\33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714356"/>
            <a:ext cx="4214842" cy="52358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00364" y="6143644"/>
            <a:ext cx="2872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«Кот и повар»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25"/>
          <p:cNvSpPr>
            <a:spLocks noChangeArrowheads="1"/>
          </p:cNvSpPr>
          <p:nvPr/>
        </p:nvSpPr>
        <p:spPr bwMode="auto">
          <a:xfrm>
            <a:off x="142844" y="357166"/>
            <a:ext cx="8713787" cy="6192838"/>
          </a:xfrm>
          <a:prstGeom prst="flowChartAlternateProcess">
            <a:avLst/>
          </a:prstGeom>
          <a:solidFill>
            <a:srgbClr val="FFE9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i="1" dirty="0"/>
          </a:p>
        </p:txBody>
      </p:sp>
      <p:sp>
        <p:nvSpPr>
          <p:cNvPr id="7174" name="WordArt 12"/>
          <p:cNvSpPr>
            <a:spLocks noChangeArrowheads="1" noChangeShapeType="1" noTextEdit="1"/>
          </p:cNvSpPr>
          <p:nvPr/>
        </p:nvSpPr>
        <p:spPr bwMode="auto">
          <a:xfrm>
            <a:off x="1357290" y="3286124"/>
            <a:ext cx="1584325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АВТОР</a:t>
            </a:r>
          </a:p>
        </p:txBody>
      </p:sp>
      <p:pic>
        <p:nvPicPr>
          <p:cNvPr id="7175" name="Picture 1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86190"/>
            <a:ext cx="20161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30"/>
          <p:cNvSpPr txBox="1">
            <a:spLocks noChangeArrowheads="1"/>
          </p:cNvSpPr>
          <p:nvPr/>
        </p:nvSpPr>
        <p:spPr bwMode="auto">
          <a:xfrm>
            <a:off x="4929190" y="5072074"/>
            <a:ext cx="28552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Крылатые </a:t>
            </a:r>
          </a:p>
          <a:p>
            <a:r>
              <a:rPr lang="ru-RU" sz="3200" b="1" i="1" dirty="0" smtClean="0">
                <a:latin typeface="Georgia" pitchFamily="18" charset="0"/>
              </a:rPr>
              <a:t>выражения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7179" name="Picture 131" descr="j0336739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3857628"/>
            <a:ext cx="72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Владелец\Рабочий стол\g_048i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642918"/>
            <a:ext cx="214314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Таня\Мои документы\Фото\Картинки\картинки\cabg06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642918"/>
            <a:ext cx="4929222" cy="24288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0430" y="2428868"/>
            <a:ext cx="493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Басни глазами художника</a:t>
            </a:r>
            <a:endParaRPr lang="ru-RU" sz="3200" b="1" i="1" dirty="0"/>
          </a:p>
        </p:txBody>
      </p:sp>
      <p:pic>
        <p:nvPicPr>
          <p:cNvPr id="1027" name="Picture 3" descr="C:\Documents and Settings\Таня\Мои документы\Фото\картинки(2)\Коллекция картинок (Microsoft)\j0280389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3714752"/>
            <a:ext cx="2857520" cy="23574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71538" y="5857892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Мораль</a:t>
            </a:r>
            <a:endParaRPr lang="ru-RU" sz="3200" b="1" i="1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35" descr="j01044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46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250825" y="2708275"/>
            <a:ext cx="5381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Arial Black" pitchFamily="34" charset="0"/>
                <a:hlinkClick r:id="rId3" action="ppaction://hlinksldjump"/>
              </a:rPr>
              <a:t>1</a:t>
            </a:r>
            <a:endParaRPr lang="ru-RU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199" name="Text Box 29"/>
          <p:cNvSpPr txBox="1">
            <a:spLocks noChangeArrowheads="1"/>
          </p:cNvSpPr>
          <p:nvPr/>
        </p:nvSpPr>
        <p:spPr bwMode="auto">
          <a:xfrm>
            <a:off x="684213" y="3644900"/>
            <a:ext cx="641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Arial Black" pitchFamily="34" charset="0"/>
                <a:hlinkClick r:id="rId4" action="ppaction://hlinksldjump"/>
              </a:rPr>
              <a:t>4</a:t>
            </a:r>
            <a:endParaRPr lang="ru-RU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200" name="Text Box 45"/>
          <p:cNvSpPr txBox="1">
            <a:spLocks noChangeArrowheads="1"/>
          </p:cNvSpPr>
          <p:nvPr/>
        </p:nvSpPr>
        <p:spPr bwMode="auto">
          <a:xfrm>
            <a:off x="4932363" y="3644900"/>
            <a:ext cx="641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 Black" pitchFamily="34" charset="0"/>
                <a:hlinkClick r:id="rId5" action="ppaction://hlinksldjump"/>
              </a:rPr>
              <a:t>5</a:t>
            </a:r>
            <a:endParaRPr lang="ru-RU" sz="5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7632" name="Text Box 48"/>
          <p:cNvSpPr txBox="1">
            <a:spLocks noChangeArrowheads="1"/>
          </p:cNvSpPr>
          <p:nvPr/>
        </p:nvSpPr>
        <p:spPr bwMode="auto">
          <a:xfrm>
            <a:off x="3276600" y="404813"/>
            <a:ext cx="2438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 smtClean="0">
                <a:latin typeface="Monotype Corsiva" pitchFamily="66" charset="0"/>
              </a:rPr>
              <a:t>Мораль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8204" name="Text Box 18"/>
          <p:cNvSpPr txBox="1">
            <a:spLocks noChangeArrowheads="1"/>
          </p:cNvSpPr>
          <p:nvPr/>
        </p:nvSpPr>
        <p:spPr bwMode="auto">
          <a:xfrm>
            <a:off x="5724525" y="981075"/>
            <a:ext cx="6619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  <a:hlinkClick r:id="rId6" action="ppaction://hlinksldjump"/>
              </a:rPr>
              <a:t>2</a:t>
            </a:r>
            <a:endParaRPr lang="ru-RU" sz="5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205" name="Text Box 19"/>
          <p:cNvSpPr txBox="1">
            <a:spLocks noChangeArrowheads="1"/>
          </p:cNvSpPr>
          <p:nvPr/>
        </p:nvSpPr>
        <p:spPr bwMode="auto">
          <a:xfrm>
            <a:off x="8172450" y="2924175"/>
            <a:ext cx="64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Arial Black" pitchFamily="34" charset="0"/>
                <a:hlinkClick r:id="rId7" action="ppaction://hlinksldjump"/>
              </a:rPr>
              <a:t>3</a:t>
            </a:r>
            <a:endParaRPr lang="ru-RU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8194" name="Picture 2" descr="C:\Documents and Settings\Таня\Мои документы\Фото\картинки(2)\Коллекция картинок (Microsoft)\2m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4286256"/>
            <a:ext cx="2143108" cy="2286016"/>
          </a:xfrm>
          <a:prstGeom prst="rect">
            <a:avLst/>
          </a:prstGeom>
          <a:noFill/>
        </p:spPr>
      </p:pic>
      <p:pic>
        <p:nvPicPr>
          <p:cNvPr id="8195" name="Picture 3" descr="C:\Documents and Settings\Таня\Мои документы\Фото\картинки(2)\Коллекция картинок (Microsoft)\2m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1000108"/>
            <a:ext cx="1785950" cy="2428892"/>
          </a:xfrm>
          <a:prstGeom prst="rect">
            <a:avLst/>
          </a:prstGeom>
          <a:noFill/>
        </p:spPr>
      </p:pic>
      <p:pic>
        <p:nvPicPr>
          <p:cNvPr id="8196" name="Picture 4" descr="C:\Documents and Settings\Таня\Мои документы\Фото\картинки(2)\Коллекция картинок (Microsoft)\25m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4" y="4429132"/>
            <a:ext cx="2214578" cy="2143140"/>
          </a:xfrm>
          <a:prstGeom prst="rect">
            <a:avLst/>
          </a:prstGeom>
          <a:noFill/>
        </p:spPr>
      </p:pic>
      <p:pic>
        <p:nvPicPr>
          <p:cNvPr id="2" name="Picture 5" descr="C:\Documents and Settings\Таня\Мои документы\Фото\картинки(2)\Коллекция картинок (Microsoft)\25m6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1000108"/>
            <a:ext cx="2428893" cy="2276475"/>
          </a:xfrm>
          <a:prstGeom prst="rect">
            <a:avLst/>
          </a:prstGeom>
          <a:noFill/>
        </p:spPr>
      </p:pic>
      <p:pic>
        <p:nvPicPr>
          <p:cNvPr id="3" name="Picture 6" descr="C:\Documents and Settings\Таня\Мои документы\Фото\картинки(2)\Коллекция картинок (Microsoft)\31m2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14744" y="1142984"/>
            <a:ext cx="178595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1" descr="dd0102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3276600" y="404813"/>
            <a:ext cx="2438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 smtClean="0">
                <a:latin typeface="Monotype Corsiva" pitchFamily="66" charset="0"/>
              </a:rPr>
              <a:t>Мораль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1643050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 лучше ли на себя, кума оборотиться? – ей Мишка отвечал. (Зеркало и Мартышка).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3143248"/>
            <a:ext cx="799276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Наше представление о себе не всегда совпадает </a:t>
            </a:r>
          </a:p>
          <a:p>
            <a:r>
              <a:rPr lang="ru-RU" sz="2800" dirty="0" smtClean="0"/>
              <a:t> со взглядом со стороны. Стоит ли обезьяне пенять</a:t>
            </a:r>
          </a:p>
          <a:p>
            <a:r>
              <a:rPr lang="ru-RU" sz="2800" dirty="0" smtClean="0"/>
              <a:t> на зеркало вместо того, чтобы «на себя </a:t>
            </a:r>
          </a:p>
          <a:p>
            <a:r>
              <a:rPr lang="ru-RU" sz="2800" dirty="0" smtClean="0"/>
              <a:t>    оборотиться»? К сожалению, подобные советы </a:t>
            </a:r>
          </a:p>
          <a:p>
            <a:r>
              <a:rPr lang="ru-RU" sz="2800" dirty="0" smtClean="0"/>
              <a:t>  часто пропадают даром.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25"/>
          <p:cNvSpPr>
            <a:spLocks noChangeArrowheads="1"/>
          </p:cNvSpPr>
          <p:nvPr/>
        </p:nvSpPr>
        <p:spPr bwMode="auto">
          <a:xfrm>
            <a:off x="142844" y="357166"/>
            <a:ext cx="8713787" cy="6192838"/>
          </a:xfrm>
          <a:prstGeom prst="flowChartAlternateProcess">
            <a:avLst/>
          </a:prstGeom>
          <a:solidFill>
            <a:srgbClr val="FFE9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i="1" dirty="0"/>
          </a:p>
        </p:txBody>
      </p:sp>
      <p:sp>
        <p:nvSpPr>
          <p:cNvPr id="7174" name="WordArt 12"/>
          <p:cNvSpPr>
            <a:spLocks noChangeArrowheads="1" noChangeShapeType="1" noTextEdit="1"/>
          </p:cNvSpPr>
          <p:nvPr/>
        </p:nvSpPr>
        <p:spPr bwMode="auto">
          <a:xfrm>
            <a:off x="1357290" y="3286124"/>
            <a:ext cx="1584325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АВТОР</a:t>
            </a:r>
          </a:p>
        </p:txBody>
      </p:sp>
      <p:pic>
        <p:nvPicPr>
          <p:cNvPr id="7175" name="Picture 1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86190"/>
            <a:ext cx="20161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30"/>
          <p:cNvSpPr txBox="1">
            <a:spLocks noChangeArrowheads="1"/>
          </p:cNvSpPr>
          <p:nvPr/>
        </p:nvSpPr>
        <p:spPr bwMode="auto">
          <a:xfrm>
            <a:off x="4929190" y="5072074"/>
            <a:ext cx="28552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Крылатые </a:t>
            </a:r>
          </a:p>
          <a:p>
            <a:r>
              <a:rPr lang="ru-RU" sz="3200" b="1" i="1" dirty="0" smtClean="0">
                <a:latin typeface="Georgia" pitchFamily="18" charset="0"/>
              </a:rPr>
              <a:t>выражения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7179" name="Picture 131" descr="j0336739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3857628"/>
            <a:ext cx="72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Владелец\Рабочий стол\g_048i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642918"/>
            <a:ext cx="214314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Таня\Мои документы\Фото\Картинки\картинки\cabg06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642918"/>
            <a:ext cx="4929222" cy="24288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0430" y="2428868"/>
            <a:ext cx="493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Басни глазами художника</a:t>
            </a:r>
            <a:endParaRPr lang="ru-RU" sz="3200" b="1" i="1" dirty="0"/>
          </a:p>
        </p:txBody>
      </p:sp>
      <p:pic>
        <p:nvPicPr>
          <p:cNvPr id="1027" name="Picture 3" descr="C:\Documents and Settings\Таня\Мои документы\Фото\картинки(2)\Коллекция картинок (Microsoft)\j0280389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3714752"/>
            <a:ext cx="2857520" cy="23574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71538" y="5857892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Мораль</a:t>
            </a:r>
            <a:endParaRPr lang="ru-RU" sz="3200" b="1" i="1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35" descr="j01044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46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250825" y="2708275"/>
            <a:ext cx="5381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Arial Black" pitchFamily="34" charset="0"/>
                <a:hlinkClick r:id="rId3" action="ppaction://hlinksldjump"/>
              </a:rPr>
              <a:t>1</a:t>
            </a:r>
            <a:endParaRPr lang="ru-RU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199" name="Text Box 29"/>
          <p:cNvSpPr txBox="1">
            <a:spLocks noChangeArrowheads="1"/>
          </p:cNvSpPr>
          <p:nvPr/>
        </p:nvSpPr>
        <p:spPr bwMode="auto">
          <a:xfrm>
            <a:off x="684213" y="3644900"/>
            <a:ext cx="641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Arial Black" pitchFamily="34" charset="0"/>
                <a:hlinkClick r:id="rId4" action="ppaction://hlinksldjump"/>
              </a:rPr>
              <a:t>4</a:t>
            </a:r>
            <a:endParaRPr lang="ru-RU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200" name="Text Box 45"/>
          <p:cNvSpPr txBox="1">
            <a:spLocks noChangeArrowheads="1"/>
          </p:cNvSpPr>
          <p:nvPr/>
        </p:nvSpPr>
        <p:spPr bwMode="auto">
          <a:xfrm>
            <a:off x="4932363" y="3644900"/>
            <a:ext cx="641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 Black" pitchFamily="34" charset="0"/>
                <a:hlinkClick r:id="rId5" action="ppaction://hlinksldjump"/>
              </a:rPr>
              <a:t>5</a:t>
            </a:r>
            <a:endParaRPr lang="ru-RU" sz="5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7632" name="Text Box 48"/>
          <p:cNvSpPr txBox="1">
            <a:spLocks noChangeArrowheads="1"/>
          </p:cNvSpPr>
          <p:nvPr/>
        </p:nvSpPr>
        <p:spPr bwMode="auto">
          <a:xfrm>
            <a:off x="3276600" y="404813"/>
            <a:ext cx="2438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 smtClean="0">
                <a:latin typeface="Monotype Corsiva" pitchFamily="66" charset="0"/>
              </a:rPr>
              <a:t>Мораль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8204" name="Text Box 18"/>
          <p:cNvSpPr txBox="1">
            <a:spLocks noChangeArrowheads="1"/>
          </p:cNvSpPr>
          <p:nvPr/>
        </p:nvSpPr>
        <p:spPr bwMode="auto">
          <a:xfrm>
            <a:off x="5724525" y="981075"/>
            <a:ext cx="6619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  <a:hlinkClick r:id="rId6" action="ppaction://hlinksldjump"/>
              </a:rPr>
              <a:t>2</a:t>
            </a:r>
            <a:endParaRPr lang="ru-RU" sz="5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205" name="Text Box 19"/>
          <p:cNvSpPr txBox="1">
            <a:spLocks noChangeArrowheads="1"/>
          </p:cNvSpPr>
          <p:nvPr/>
        </p:nvSpPr>
        <p:spPr bwMode="auto">
          <a:xfrm>
            <a:off x="8172450" y="2924175"/>
            <a:ext cx="64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Arial Black" pitchFamily="34" charset="0"/>
                <a:hlinkClick r:id="rId7" action="ppaction://hlinksldjump"/>
              </a:rPr>
              <a:t>3</a:t>
            </a:r>
            <a:endParaRPr lang="ru-RU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8194" name="Picture 2" descr="C:\Documents and Settings\Таня\Мои документы\Фото\картинки(2)\Коллекция картинок (Microsoft)\2m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4286256"/>
            <a:ext cx="2143108" cy="2286016"/>
          </a:xfrm>
          <a:prstGeom prst="rect">
            <a:avLst/>
          </a:prstGeom>
          <a:noFill/>
        </p:spPr>
      </p:pic>
      <p:pic>
        <p:nvPicPr>
          <p:cNvPr id="8195" name="Picture 3" descr="C:\Documents and Settings\Таня\Мои документы\Фото\картинки(2)\Коллекция картинок (Microsoft)\2m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1000108"/>
            <a:ext cx="1785950" cy="2428892"/>
          </a:xfrm>
          <a:prstGeom prst="rect">
            <a:avLst/>
          </a:prstGeom>
          <a:noFill/>
        </p:spPr>
      </p:pic>
      <p:pic>
        <p:nvPicPr>
          <p:cNvPr id="8196" name="Picture 4" descr="C:\Documents and Settings\Таня\Мои документы\Фото\картинки(2)\Коллекция картинок (Microsoft)\25m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4" y="4429132"/>
            <a:ext cx="2214578" cy="2143140"/>
          </a:xfrm>
          <a:prstGeom prst="rect">
            <a:avLst/>
          </a:prstGeom>
          <a:noFill/>
        </p:spPr>
      </p:pic>
      <p:pic>
        <p:nvPicPr>
          <p:cNvPr id="2" name="Picture 5" descr="C:\Documents and Settings\Таня\Мои документы\Фото\картинки(2)\Коллекция картинок (Microsoft)\25m6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1000108"/>
            <a:ext cx="2428893" cy="2276475"/>
          </a:xfrm>
          <a:prstGeom prst="rect">
            <a:avLst/>
          </a:prstGeom>
          <a:noFill/>
        </p:spPr>
      </p:pic>
      <p:pic>
        <p:nvPicPr>
          <p:cNvPr id="3" name="Picture 6" descr="C:\Documents and Settings\Таня\Мои документы\Фото\картинки(2)\Коллекция картинок (Microsoft)\31m2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14744" y="1142984"/>
            <a:ext cx="178595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1" descr="dd0102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3276600" y="404813"/>
            <a:ext cx="2438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 smtClean="0">
                <a:latin typeface="Monotype Corsiva" pitchFamily="66" charset="0"/>
              </a:rPr>
              <a:t>Мораль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1357298"/>
            <a:ext cx="647048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Уж сколько раз твердили миру, </a:t>
            </a:r>
          </a:p>
          <a:p>
            <a:r>
              <a:rPr lang="ru-RU" sz="2800" dirty="0" smtClean="0"/>
              <a:t>Что лесть гнусна, вредна; </a:t>
            </a:r>
          </a:p>
          <a:p>
            <a:r>
              <a:rPr lang="ru-RU" sz="2800" dirty="0" smtClean="0"/>
              <a:t>но только все не в прок, </a:t>
            </a:r>
          </a:p>
          <a:p>
            <a:r>
              <a:rPr lang="ru-RU" sz="2800" dirty="0" smtClean="0"/>
              <a:t>И в сердце льстец всегда отыщет уголок. </a:t>
            </a:r>
          </a:p>
          <a:p>
            <a:r>
              <a:rPr lang="ru-RU" sz="2800" dirty="0" smtClean="0"/>
              <a:t>                                    (Ворона и лисица).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3857628"/>
            <a:ext cx="73046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Изобличение любви к лести. Ожидающий </a:t>
            </a:r>
          </a:p>
          <a:p>
            <a:r>
              <a:rPr lang="ru-RU" sz="2800" dirty="0" smtClean="0"/>
              <a:t> неоправданных похвал (ворона) неизбежно </a:t>
            </a:r>
          </a:p>
          <a:p>
            <a:r>
              <a:rPr lang="ru-RU" sz="2800" dirty="0" smtClean="0"/>
              <a:t>встретит на своем пути того (лиса), кто </a:t>
            </a:r>
          </a:p>
          <a:p>
            <a:r>
              <a:rPr lang="ru-RU" sz="2800" dirty="0" smtClean="0"/>
              <a:t>Воспользуется страстишкой в своих интересах.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25"/>
          <p:cNvSpPr>
            <a:spLocks noChangeArrowheads="1"/>
          </p:cNvSpPr>
          <p:nvPr/>
        </p:nvSpPr>
        <p:spPr bwMode="auto">
          <a:xfrm>
            <a:off x="142844" y="357166"/>
            <a:ext cx="8713787" cy="6192838"/>
          </a:xfrm>
          <a:prstGeom prst="flowChartAlternateProcess">
            <a:avLst/>
          </a:prstGeom>
          <a:solidFill>
            <a:srgbClr val="FFE9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i="1" dirty="0"/>
          </a:p>
        </p:txBody>
      </p:sp>
      <p:sp>
        <p:nvSpPr>
          <p:cNvPr id="7174" name="WordArt 12"/>
          <p:cNvSpPr>
            <a:spLocks noChangeArrowheads="1" noChangeShapeType="1" noTextEdit="1"/>
          </p:cNvSpPr>
          <p:nvPr/>
        </p:nvSpPr>
        <p:spPr bwMode="auto">
          <a:xfrm>
            <a:off x="1357290" y="3286124"/>
            <a:ext cx="1584325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АВТОР</a:t>
            </a:r>
          </a:p>
        </p:txBody>
      </p:sp>
      <p:pic>
        <p:nvPicPr>
          <p:cNvPr id="7175" name="Picture 1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86190"/>
            <a:ext cx="20161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30"/>
          <p:cNvSpPr txBox="1">
            <a:spLocks noChangeArrowheads="1"/>
          </p:cNvSpPr>
          <p:nvPr/>
        </p:nvSpPr>
        <p:spPr bwMode="auto">
          <a:xfrm>
            <a:off x="4929190" y="5072074"/>
            <a:ext cx="28552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Крылатые </a:t>
            </a:r>
          </a:p>
          <a:p>
            <a:r>
              <a:rPr lang="ru-RU" sz="3200" b="1" i="1" dirty="0" smtClean="0">
                <a:latin typeface="Georgia" pitchFamily="18" charset="0"/>
              </a:rPr>
              <a:t>выражения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7179" name="Picture 131" descr="j0336739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3857628"/>
            <a:ext cx="72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Владелец\Рабочий стол\g_048i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642918"/>
            <a:ext cx="214314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Таня\Мои документы\Фото\Картинки\картинки\cabg06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642918"/>
            <a:ext cx="4929222" cy="24288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0430" y="2428868"/>
            <a:ext cx="493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Басни глазами художника</a:t>
            </a:r>
            <a:endParaRPr lang="ru-RU" sz="3200" b="1" i="1" dirty="0"/>
          </a:p>
        </p:txBody>
      </p:sp>
      <p:pic>
        <p:nvPicPr>
          <p:cNvPr id="1027" name="Picture 3" descr="C:\Documents and Settings\Таня\Мои документы\Фото\картинки(2)\Коллекция картинок (Microsoft)\j0280389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3714752"/>
            <a:ext cx="2857520" cy="23574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71538" y="5857892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Мораль</a:t>
            </a:r>
            <a:endParaRPr lang="ru-RU" sz="3200" b="1" i="1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25"/>
          <p:cNvSpPr>
            <a:spLocks noChangeArrowheads="1"/>
          </p:cNvSpPr>
          <p:nvPr/>
        </p:nvSpPr>
        <p:spPr bwMode="auto">
          <a:xfrm>
            <a:off x="142844" y="357166"/>
            <a:ext cx="8713787" cy="6192838"/>
          </a:xfrm>
          <a:prstGeom prst="flowChartAlternateProcess">
            <a:avLst/>
          </a:prstGeom>
          <a:solidFill>
            <a:srgbClr val="FFE9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i="1" dirty="0"/>
          </a:p>
        </p:txBody>
      </p:sp>
      <p:sp>
        <p:nvSpPr>
          <p:cNvPr id="7174" name="WordArt 12"/>
          <p:cNvSpPr>
            <a:spLocks noChangeArrowheads="1" noChangeShapeType="1" noTextEdit="1"/>
          </p:cNvSpPr>
          <p:nvPr/>
        </p:nvSpPr>
        <p:spPr bwMode="auto">
          <a:xfrm>
            <a:off x="1357290" y="3286124"/>
            <a:ext cx="1584325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АВТОР</a:t>
            </a:r>
          </a:p>
        </p:txBody>
      </p:sp>
      <p:pic>
        <p:nvPicPr>
          <p:cNvPr id="7175" name="Picture 1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86190"/>
            <a:ext cx="20161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30"/>
          <p:cNvSpPr txBox="1">
            <a:spLocks noChangeArrowheads="1"/>
          </p:cNvSpPr>
          <p:nvPr/>
        </p:nvSpPr>
        <p:spPr bwMode="auto">
          <a:xfrm>
            <a:off x="4929190" y="5072074"/>
            <a:ext cx="28552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Крылатые </a:t>
            </a:r>
          </a:p>
          <a:p>
            <a:r>
              <a:rPr lang="ru-RU" sz="3200" b="1" i="1" dirty="0" smtClean="0">
                <a:latin typeface="Georgia" pitchFamily="18" charset="0"/>
              </a:rPr>
              <a:t>выражения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7179" name="Picture 131" descr="j0336739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3857628"/>
            <a:ext cx="72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Владелец\Рабочий стол\g_048i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642918"/>
            <a:ext cx="214314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Таня\Мои документы\Фото\Картинки\картинки\cabg06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642918"/>
            <a:ext cx="4929222" cy="24288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0430" y="2428868"/>
            <a:ext cx="493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Басни глазами художника</a:t>
            </a:r>
            <a:endParaRPr lang="ru-RU" sz="3200" b="1" i="1" dirty="0"/>
          </a:p>
        </p:txBody>
      </p:sp>
      <p:pic>
        <p:nvPicPr>
          <p:cNvPr id="1027" name="Picture 3" descr="C:\Documents and Settings\Таня\Мои документы\Фото\картинки(2)\Коллекция картинок (Microsoft)\j0280389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3714752"/>
            <a:ext cx="2857520" cy="23574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71538" y="5857892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Мораль</a:t>
            </a:r>
            <a:endParaRPr lang="ru-RU" sz="3200" b="1" i="1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35" descr="j01044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46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250825" y="2708275"/>
            <a:ext cx="5381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Arial Black" pitchFamily="34" charset="0"/>
                <a:hlinkClick r:id="rId3" action="ppaction://hlinksldjump"/>
              </a:rPr>
              <a:t>1</a:t>
            </a:r>
            <a:endParaRPr lang="ru-RU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199" name="Text Box 29"/>
          <p:cNvSpPr txBox="1">
            <a:spLocks noChangeArrowheads="1"/>
          </p:cNvSpPr>
          <p:nvPr/>
        </p:nvSpPr>
        <p:spPr bwMode="auto">
          <a:xfrm>
            <a:off x="684213" y="3644900"/>
            <a:ext cx="641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Arial Black" pitchFamily="34" charset="0"/>
                <a:hlinkClick r:id="rId4" action="ppaction://hlinksldjump"/>
              </a:rPr>
              <a:t>4</a:t>
            </a:r>
            <a:endParaRPr lang="ru-RU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200" name="Text Box 45"/>
          <p:cNvSpPr txBox="1">
            <a:spLocks noChangeArrowheads="1"/>
          </p:cNvSpPr>
          <p:nvPr/>
        </p:nvSpPr>
        <p:spPr bwMode="auto">
          <a:xfrm>
            <a:off x="4932363" y="3644900"/>
            <a:ext cx="641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 Black" pitchFamily="34" charset="0"/>
                <a:hlinkClick r:id="rId5" action="ppaction://hlinksldjump"/>
              </a:rPr>
              <a:t>5</a:t>
            </a:r>
            <a:endParaRPr lang="ru-RU" sz="5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7632" name="Text Box 48"/>
          <p:cNvSpPr txBox="1">
            <a:spLocks noChangeArrowheads="1"/>
          </p:cNvSpPr>
          <p:nvPr/>
        </p:nvSpPr>
        <p:spPr bwMode="auto">
          <a:xfrm>
            <a:off x="3276600" y="404813"/>
            <a:ext cx="2438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 smtClean="0">
                <a:latin typeface="Monotype Corsiva" pitchFamily="66" charset="0"/>
              </a:rPr>
              <a:t>Мораль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8204" name="Text Box 18"/>
          <p:cNvSpPr txBox="1">
            <a:spLocks noChangeArrowheads="1"/>
          </p:cNvSpPr>
          <p:nvPr/>
        </p:nvSpPr>
        <p:spPr bwMode="auto">
          <a:xfrm>
            <a:off x="5724525" y="981075"/>
            <a:ext cx="6619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  <a:hlinkClick r:id="rId6" action="ppaction://hlinksldjump"/>
              </a:rPr>
              <a:t>2</a:t>
            </a:r>
            <a:endParaRPr lang="ru-RU" sz="5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205" name="Text Box 19"/>
          <p:cNvSpPr txBox="1">
            <a:spLocks noChangeArrowheads="1"/>
          </p:cNvSpPr>
          <p:nvPr/>
        </p:nvSpPr>
        <p:spPr bwMode="auto">
          <a:xfrm>
            <a:off x="8172450" y="2924175"/>
            <a:ext cx="64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Arial Black" pitchFamily="34" charset="0"/>
                <a:hlinkClick r:id="rId7" action="ppaction://hlinksldjump"/>
              </a:rPr>
              <a:t>3</a:t>
            </a:r>
            <a:endParaRPr lang="ru-RU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8194" name="Picture 2" descr="C:\Documents and Settings\Таня\Мои документы\Фото\картинки(2)\Коллекция картинок (Microsoft)\2m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4286256"/>
            <a:ext cx="2143108" cy="2286016"/>
          </a:xfrm>
          <a:prstGeom prst="rect">
            <a:avLst/>
          </a:prstGeom>
          <a:noFill/>
        </p:spPr>
      </p:pic>
      <p:pic>
        <p:nvPicPr>
          <p:cNvPr id="8195" name="Picture 3" descr="C:\Documents and Settings\Таня\Мои документы\Фото\картинки(2)\Коллекция картинок (Microsoft)\2m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1000108"/>
            <a:ext cx="1785950" cy="2428892"/>
          </a:xfrm>
          <a:prstGeom prst="rect">
            <a:avLst/>
          </a:prstGeom>
          <a:noFill/>
        </p:spPr>
      </p:pic>
      <p:pic>
        <p:nvPicPr>
          <p:cNvPr id="8196" name="Picture 4" descr="C:\Documents and Settings\Таня\Мои документы\Фото\картинки(2)\Коллекция картинок (Microsoft)\25m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4" y="4429132"/>
            <a:ext cx="2214578" cy="2143140"/>
          </a:xfrm>
          <a:prstGeom prst="rect">
            <a:avLst/>
          </a:prstGeom>
          <a:noFill/>
        </p:spPr>
      </p:pic>
      <p:pic>
        <p:nvPicPr>
          <p:cNvPr id="2" name="Picture 5" descr="C:\Documents and Settings\Таня\Мои документы\Фото\картинки(2)\Коллекция картинок (Microsoft)\25m6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1000108"/>
            <a:ext cx="2428893" cy="2276475"/>
          </a:xfrm>
          <a:prstGeom prst="rect">
            <a:avLst/>
          </a:prstGeom>
          <a:noFill/>
        </p:spPr>
      </p:pic>
      <p:pic>
        <p:nvPicPr>
          <p:cNvPr id="3" name="Picture 6" descr="C:\Documents and Settings\Таня\Мои документы\Фото\картинки(2)\Коллекция картинок (Microsoft)\31m2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14744" y="1142984"/>
            <a:ext cx="178595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1" descr="dd0102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3276600" y="404813"/>
            <a:ext cx="2438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 smtClean="0">
                <a:latin typeface="Monotype Corsiva" pitchFamily="66" charset="0"/>
              </a:rPr>
              <a:t>Мораль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1571612"/>
            <a:ext cx="66041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Беда, коль пироги начнет печь сапожник, </a:t>
            </a:r>
          </a:p>
          <a:p>
            <a:r>
              <a:rPr lang="ru-RU" sz="2800" dirty="0" smtClean="0"/>
              <a:t>А сапоги </a:t>
            </a:r>
            <a:r>
              <a:rPr lang="ru-RU" sz="2800" dirty="0" err="1" smtClean="0"/>
              <a:t>точать</a:t>
            </a:r>
            <a:r>
              <a:rPr lang="ru-RU" sz="2800" dirty="0" smtClean="0"/>
              <a:t> пирожник…</a:t>
            </a:r>
          </a:p>
          <a:p>
            <a:r>
              <a:rPr lang="ru-RU" sz="2800" dirty="0" smtClean="0"/>
              <a:t>                                          (Кот и щука).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000504"/>
            <a:ext cx="80840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Занятие не своим делом, сколь бы простым оно не </a:t>
            </a:r>
          </a:p>
          <a:p>
            <a:r>
              <a:rPr lang="ru-RU" sz="2800" dirty="0" smtClean="0"/>
              <a:t> казалось с виду, ни к чему хорошему не приведет.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25"/>
          <p:cNvSpPr>
            <a:spLocks noChangeArrowheads="1"/>
          </p:cNvSpPr>
          <p:nvPr/>
        </p:nvSpPr>
        <p:spPr bwMode="auto">
          <a:xfrm>
            <a:off x="142844" y="357166"/>
            <a:ext cx="8713787" cy="6192838"/>
          </a:xfrm>
          <a:prstGeom prst="flowChartAlternateProcess">
            <a:avLst/>
          </a:prstGeom>
          <a:solidFill>
            <a:srgbClr val="FFE9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i="1" dirty="0"/>
          </a:p>
        </p:txBody>
      </p:sp>
      <p:sp>
        <p:nvSpPr>
          <p:cNvPr id="7174" name="WordArt 12"/>
          <p:cNvSpPr>
            <a:spLocks noChangeArrowheads="1" noChangeShapeType="1" noTextEdit="1"/>
          </p:cNvSpPr>
          <p:nvPr/>
        </p:nvSpPr>
        <p:spPr bwMode="auto">
          <a:xfrm>
            <a:off x="1357290" y="3286124"/>
            <a:ext cx="1584325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АВТОР</a:t>
            </a:r>
          </a:p>
        </p:txBody>
      </p:sp>
      <p:pic>
        <p:nvPicPr>
          <p:cNvPr id="7175" name="Picture 1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86190"/>
            <a:ext cx="20161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30"/>
          <p:cNvSpPr txBox="1">
            <a:spLocks noChangeArrowheads="1"/>
          </p:cNvSpPr>
          <p:nvPr/>
        </p:nvSpPr>
        <p:spPr bwMode="auto">
          <a:xfrm>
            <a:off x="4929190" y="5072074"/>
            <a:ext cx="28552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Крылатые </a:t>
            </a:r>
          </a:p>
          <a:p>
            <a:r>
              <a:rPr lang="ru-RU" sz="3200" b="1" i="1" dirty="0" smtClean="0">
                <a:latin typeface="Georgia" pitchFamily="18" charset="0"/>
              </a:rPr>
              <a:t>выражения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7179" name="Picture 131" descr="j0336739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3857628"/>
            <a:ext cx="72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Владелец\Рабочий стол\g_048i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642918"/>
            <a:ext cx="214314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Таня\Мои документы\Фото\Картинки\картинки\cabg06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642918"/>
            <a:ext cx="4929222" cy="24288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0430" y="2428868"/>
            <a:ext cx="493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Басни глазами художника</a:t>
            </a:r>
            <a:endParaRPr lang="ru-RU" sz="3200" b="1" i="1" dirty="0"/>
          </a:p>
        </p:txBody>
      </p:sp>
      <p:pic>
        <p:nvPicPr>
          <p:cNvPr id="1027" name="Picture 3" descr="C:\Documents and Settings\Таня\Мои документы\Фото\картинки(2)\Коллекция картинок (Microsoft)\j0280389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3714752"/>
            <a:ext cx="2857520" cy="23574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71538" y="5857892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Мораль</a:t>
            </a:r>
            <a:endParaRPr lang="ru-RU" sz="3200" b="1" i="1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35" descr="j01044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46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250825" y="2708275"/>
            <a:ext cx="5381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Arial Black" pitchFamily="34" charset="0"/>
                <a:hlinkClick r:id="rId3" action="ppaction://hlinksldjump"/>
              </a:rPr>
              <a:t>1</a:t>
            </a:r>
            <a:endParaRPr lang="ru-RU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199" name="Text Box 29"/>
          <p:cNvSpPr txBox="1">
            <a:spLocks noChangeArrowheads="1"/>
          </p:cNvSpPr>
          <p:nvPr/>
        </p:nvSpPr>
        <p:spPr bwMode="auto">
          <a:xfrm>
            <a:off x="684213" y="3644900"/>
            <a:ext cx="641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Arial Black" pitchFamily="34" charset="0"/>
                <a:hlinkClick r:id="rId4" action="ppaction://hlinksldjump"/>
              </a:rPr>
              <a:t>4</a:t>
            </a:r>
            <a:endParaRPr lang="ru-RU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200" name="Text Box 45"/>
          <p:cNvSpPr txBox="1">
            <a:spLocks noChangeArrowheads="1"/>
          </p:cNvSpPr>
          <p:nvPr/>
        </p:nvSpPr>
        <p:spPr bwMode="auto">
          <a:xfrm>
            <a:off x="4932363" y="3644900"/>
            <a:ext cx="641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 Black" pitchFamily="34" charset="0"/>
                <a:hlinkClick r:id="rId5" action="ppaction://hlinksldjump"/>
              </a:rPr>
              <a:t>5</a:t>
            </a:r>
            <a:endParaRPr lang="ru-RU" sz="5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7632" name="Text Box 48"/>
          <p:cNvSpPr txBox="1">
            <a:spLocks noChangeArrowheads="1"/>
          </p:cNvSpPr>
          <p:nvPr/>
        </p:nvSpPr>
        <p:spPr bwMode="auto">
          <a:xfrm>
            <a:off x="3276600" y="404813"/>
            <a:ext cx="2438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 smtClean="0">
                <a:latin typeface="Monotype Corsiva" pitchFamily="66" charset="0"/>
              </a:rPr>
              <a:t>Мораль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8204" name="Text Box 18"/>
          <p:cNvSpPr txBox="1">
            <a:spLocks noChangeArrowheads="1"/>
          </p:cNvSpPr>
          <p:nvPr/>
        </p:nvSpPr>
        <p:spPr bwMode="auto">
          <a:xfrm>
            <a:off x="5724525" y="981075"/>
            <a:ext cx="6619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  <a:hlinkClick r:id="rId6" action="ppaction://hlinksldjump"/>
              </a:rPr>
              <a:t>2</a:t>
            </a:r>
            <a:endParaRPr lang="ru-RU" sz="5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205" name="Text Box 19"/>
          <p:cNvSpPr txBox="1">
            <a:spLocks noChangeArrowheads="1"/>
          </p:cNvSpPr>
          <p:nvPr/>
        </p:nvSpPr>
        <p:spPr bwMode="auto">
          <a:xfrm>
            <a:off x="8172450" y="2924175"/>
            <a:ext cx="64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Arial Black" pitchFamily="34" charset="0"/>
                <a:hlinkClick r:id="rId7" action="ppaction://hlinksldjump"/>
              </a:rPr>
              <a:t>3</a:t>
            </a:r>
            <a:endParaRPr lang="ru-RU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8194" name="Picture 2" descr="C:\Documents and Settings\Таня\Мои документы\Фото\картинки(2)\Коллекция картинок (Microsoft)\2m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4286256"/>
            <a:ext cx="2143108" cy="2286016"/>
          </a:xfrm>
          <a:prstGeom prst="rect">
            <a:avLst/>
          </a:prstGeom>
          <a:noFill/>
        </p:spPr>
      </p:pic>
      <p:pic>
        <p:nvPicPr>
          <p:cNvPr id="8195" name="Picture 3" descr="C:\Documents and Settings\Таня\Мои документы\Фото\картинки(2)\Коллекция картинок (Microsoft)\2m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1000108"/>
            <a:ext cx="1785950" cy="2428892"/>
          </a:xfrm>
          <a:prstGeom prst="rect">
            <a:avLst/>
          </a:prstGeom>
          <a:noFill/>
        </p:spPr>
      </p:pic>
      <p:pic>
        <p:nvPicPr>
          <p:cNvPr id="8196" name="Picture 4" descr="C:\Documents and Settings\Таня\Мои документы\Фото\картинки(2)\Коллекция картинок (Microsoft)\25m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4" y="4429132"/>
            <a:ext cx="2214578" cy="2143140"/>
          </a:xfrm>
          <a:prstGeom prst="rect">
            <a:avLst/>
          </a:prstGeom>
          <a:noFill/>
        </p:spPr>
      </p:pic>
      <p:pic>
        <p:nvPicPr>
          <p:cNvPr id="2" name="Picture 5" descr="C:\Documents and Settings\Таня\Мои документы\Фото\картинки(2)\Коллекция картинок (Microsoft)\25m6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1000108"/>
            <a:ext cx="2428893" cy="2276475"/>
          </a:xfrm>
          <a:prstGeom prst="rect">
            <a:avLst/>
          </a:prstGeom>
          <a:noFill/>
        </p:spPr>
      </p:pic>
      <p:pic>
        <p:nvPicPr>
          <p:cNvPr id="3" name="Picture 6" descr="C:\Documents and Settings\Таня\Мои документы\Фото\картинки(2)\Коллекция картинок (Microsoft)\31m2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14744" y="1142984"/>
            <a:ext cx="178595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1" descr="dd0102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3276600" y="404813"/>
            <a:ext cx="2438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 smtClean="0">
                <a:latin typeface="Monotype Corsiva" pitchFamily="66" charset="0"/>
              </a:rPr>
              <a:t>Мораль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1571612"/>
            <a:ext cx="59263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 волками иначе не делать мировой,</a:t>
            </a:r>
          </a:p>
          <a:p>
            <a:r>
              <a:rPr lang="ru-RU" sz="2800" dirty="0" smtClean="0"/>
              <a:t>Как снявши шкуру с них долой</a:t>
            </a:r>
          </a:p>
          <a:p>
            <a:r>
              <a:rPr lang="ru-RU" sz="2800" dirty="0" smtClean="0"/>
              <a:t>                                      (Волк на псарне).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3286124"/>
            <a:ext cx="817377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Басня посвящена событиям Отечественной войны </a:t>
            </a:r>
          </a:p>
          <a:p>
            <a:r>
              <a:rPr lang="ru-RU" sz="2800" dirty="0" smtClean="0"/>
              <a:t>1812 года. В образе волка выведен не кто иной, как </a:t>
            </a:r>
          </a:p>
          <a:p>
            <a:r>
              <a:rPr lang="ru-RU" sz="2800" dirty="0" smtClean="0"/>
              <a:t>         Наполеон, для которого поход на Москву, </a:t>
            </a:r>
          </a:p>
          <a:p>
            <a:r>
              <a:rPr lang="ru-RU" sz="2800" dirty="0" smtClean="0"/>
              <a:t>  представлявшийся легкой прогулкой, обернулся </a:t>
            </a:r>
          </a:p>
          <a:p>
            <a:r>
              <a:rPr lang="ru-RU" sz="2800" dirty="0" smtClean="0"/>
              <a:t>                      смертельным испытанием.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25"/>
          <p:cNvSpPr>
            <a:spLocks noChangeArrowheads="1"/>
          </p:cNvSpPr>
          <p:nvPr/>
        </p:nvSpPr>
        <p:spPr bwMode="auto">
          <a:xfrm>
            <a:off x="142844" y="357166"/>
            <a:ext cx="8713787" cy="6192838"/>
          </a:xfrm>
          <a:prstGeom prst="flowChartAlternateProcess">
            <a:avLst/>
          </a:prstGeom>
          <a:solidFill>
            <a:srgbClr val="FFE9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i="1" dirty="0"/>
          </a:p>
        </p:txBody>
      </p:sp>
      <p:sp>
        <p:nvSpPr>
          <p:cNvPr id="7174" name="WordArt 12"/>
          <p:cNvSpPr>
            <a:spLocks noChangeArrowheads="1" noChangeShapeType="1" noTextEdit="1"/>
          </p:cNvSpPr>
          <p:nvPr/>
        </p:nvSpPr>
        <p:spPr bwMode="auto">
          <a:xfrm>
            <a:off x="1357290" y="3286124"/>
            <a:ext cx="1584325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АВТОР</a:t>
            </a:r>
          </a:p>
        </p:txBody>
      </p:sp>
      <p:pic>
        <p:nvPicPr>
          <p:cNvPr id="7175" name="Picture 1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86190"/>
            <a:ext cx="20161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30"/>
          <p:cNvSpPr txBox="1">
            <a:spLocks noChangeArrowheads="1"/>
          </p:cNvSpPr>
          <p:nvPr/>
        </p:nvSpPr>
        <p:spPr bwMode="auto">
          <a:xfrm>
            <a:off x="4929190" y="5072074"/>
            <a:ext cx="28552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Крылатые </a:t>
            </a:r>
          </a:p>
          <a:p>
            <a:r>
              <a:rPr lang="ru-RU" sz="3200" b="1" i="1" dirty="0" smtClean="0">
                <a:latin typeface="Georgia" pitchFamily="18" charset="0"/>
              </a:rPr>
              <a:t>выражения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7179" name="Picture 131" descr="j0336739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3857628"/>
            <a:ext cx="72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Владелец\Рабочий стол\g_048i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642918"/>
            <a:ext cx="214314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Таня\Мои документы\Фото\Картинки\картинки\cabg06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642918"/>
            <a:ext cx="4929222" cy="24288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0430" y="2428868"/>
            <a:ext cx="493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Басни глазами художника</a:t>
            </a:r>
            <a:endParaRPr lang="ru-RU" sz="3200" b="1" i="1" dirty="0"/>
          </a:p>
        </p:txBody>
      </p:sp>
      <p:pic>
        <p:nvPicPr>
          <p:cNvPr id="1027" name="Picture 3" descr="C:\Documents and Settings\Таня\Мои документы\Фото\картинки(2)\Коллекция картинок (Microsoft)\j0280389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3714752"/>
            <a:ext cx="2857520" cy="23574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71538" y="5857892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Мораль</a:t>
            </a:r>
            <a:endParaRPr lang="ru-RU" sz="3200" b="1" i="1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35" descr="j01044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46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250825" y="2708275"/>
            <a:ext cx="5381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Arial Black" pitchFamily="34" charset="0"/>
                <a:hlinkClick r:id="rId3" action="ppaction://hlinksldjump"/>
              </a:rPr>
              <a:t>1</a:t>
            </a:r>
            <a:endParaRPr lang="ru-RU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199" name="Text Box 29"/>
          <p:cNvSpPr txBox="1">
            <a:spLocks noChangeArrowheads="1"/>
          </p:cNvSpPr>
          <p:nvPr/>
        </p:nvSpPr>
        <p:spPr bwMode="auto">
          <a:xfrm>
            <a:off x="684213" y="3644900"/>
            <a:ext cx="641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Arial Black" pitchFamily="34" charset="0"/>
                <a:hlinkClick r:id="rId4" action="ppaction://hlinksldjump"/>
              </a:rPr>
              <a:t>4</a:t>
            </a:r>
            <a:endParaRPr lang="ru-RU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200" name="Text Box 45"/>
          <p:cNvSpPr txBox="1">
            <a:spLocks noChangeArrowheads="1"/>
          </p:cNvSpPr>
          <p:nvPr/>
        </p:nvSpPr>
        <p:spPr bwMode="auto">
          <a:xfrm>
            <a:off x="4932363" y="3644900"/>
            <a:ext cx="641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 Black" pitchFamily="34" charset="0"/>
                <a:hlinkClick r:id="rId5" action="ppaction://hlinksldjump"/>
              </a:rPr>
              <a:t>5</a:t>
            </a:r>
            <a:endParaRPr lang="ru-RU" sz="5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7632" name="Text Box 48"/>
          <p:cNvSpPr txBox="1">
            <a:spLocks noChangeArrowheads="1"/>
          </p:cNvSpPr>
          <p:nvPr/>
        </p:nvSpPr>
        <p:spPr bwMode="auto">
          <a:xfrm>
            <a:off x="3276600" y="404813"/>
            <a:ext cx="2438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 smtClean="0">
                <a:latin typeface="Monotype Corsiva" pitchFamily="66" charset="0"/>
              </a:rPr>
              <a:t>Мораль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8204" name="Text Box 18"/>
          <p:cNvSpPr txBox="1">
            <a:spLocks noChangeArrowheads="1"/>
          </p:cNvSpPr>
          <p:nvPr/>
        </p:nvSpPr>
        <p:spPr bwMode="auto">
          <a:xfrm>
            <a:off x="5724525" y="981075"/>
            <a:ext cx="6619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  <a:hlinkClick r:id="rId6" action="ppaction://hlinksldjump"/>
              </a:rPr>
              <a:t>2</a:t>
            </a:r>
            <a:endParaRPr lang="ru-RU" sz="5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205" name="Text Box 19"/>
          <p:cNvSpPr txBox="1">
            <a:spLocks noChangeArrowheads="1"/>
          </p:cNvSpPr>
          <p:nvPr/>
        </p:nvSpPr>
        <p:spPr bwMode="auto">
          <a:xfrm>
            <a:off x="8172450" y="2924175"/>
            <a:ext cx="64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Arial Black" pitchFamily="34" charset="0"/>
                <a:hlinkClick r:id="rId7" action="ppaction://hlinksldjump"/>
              </a:rPr>
              <a:t>3</a:t>
            </a:r>
            <a:endParaRPr lang="ru-RU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8194" name="Picture 2" descr="C:\Documents and Settings\Таня\Мои документы\Фото\картинки(2)\Коллекция картинок (Microsoft)\2m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4286256"/>
            <a:ext cx="2143108" cy="2286016"/>
          </a:xfrm>
          <a:prstGeom prst="rect">
            <a:avLst/>
          </a:prstGeom>
          <a:noFill/>
        </p:spPr>
      </p:pic>
      <p:pic>
        <p:nvPicPr>
          <p:cNvPr id="8195" name="Picture 3" descr="C:\Documents and Settings\Таня\Мои документы\Фото\картинки(2)\Коллекция картинок (Microsoft)\2m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1000108"/>
            <a:ext cx="1785950" cy="2428892"/>
          </a:xfrm>
          <a:prstGeom prst="rect">
            <a:avLst/>
          </a:prstGeom>
          <a:noFill/>
        </p:spPr>
      </p:pic>
      <p:pic>
        <p:nvPicPr>
          <p:cNvPr id="8196" name="Picture 4" descr="C:\Documents and Settings\Таня\Мои документы\Фото\картинки(2)\Коллекция картинок (Microsoft)\25m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4" y="4429132"/>
            <a:ext cx="2214578" cy="2143140"/>
          </a:xfrm>
          <a:prstGeom prst="rect">
            <a:avLst/>
          </a:prstGeom>
          <a:noFill/>
        </p:spPr>
      </p:pic>
      <p:pic>
        <p:nvPicPr>
          <p:cNvPr id="2" name="Picture 5" descr="C:\Documents and Settings\Таня\Мои документы\Фото\картинки(2)\Коллекция картинок (Microsoft)\25m6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1000108"/>
            <a:ext cx="2428893" cy="2276475"/>
          </a:xfrm>
          <a:prstGeom prst="rect">
            <a:avLst/>
          </a:prstGeom>
          <a:noFill/>
        </p:spPr>
      </p:pic>
      <p:pic>
        <p:nvPicPr>
          <p:cNvPr id="3" name="Picture 6" descr="C:\Documents and Settings\Таня\Мои документы\Фото\картинки(2)\Коллекция картинок (Microsoft)\31m2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14744" y="1142984"/>
            <a:ext cx="178595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1" descr="dd0102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3276600" y="404813"/>
            <a:ext cx="2438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 smtClean="0">
                <a:latin typeface="Monotype Corsiva" pitchFamily="66" charset="0"/>
              </a:rPr>
              <a:t>Мораль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1500174"/>
            <a:ext cx="50723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«Ай, Моська! знать, она сильна,</a:t>
            </a:r>
          </a:p>
          <a:p>
            <a:r>
              <a:rPr lang="ru-RU" sz="2800" dirty="0" smtClean="0"/>
              <a:t>Что лает на Слона!»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3643314"/>
            <a:ext cx="82445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Моська может лаять на слона и «попасть в большие </a:t>
            </a:r>
          </a:p>
          <a:p>
            <a:r>
              <a:rPr lang="ru-RU" sz="2800" dirty="0" smtClean="0"/>
              <a:t>   забияки» (среди </a:t>
            </a:r>
            <a:r>
              <a:rPr lang="ru-RU" sz="2800" dirty="0" err="1" smtClean="0"/>
              <a:t>шавок</a:t>
            </a:r>
            <a:r>
              <a:rPr lang="ru-RU" sz="2800" dirty="0" smtClean="0"/>
              <a:t>) только потому, что слон </a:t>
            </a:r>
          </a:p>
          <a:p>
            <a:r>
              <a:rPr lang="ru-RU" sz="2800" dirty="0" smtClean="0"/>
              <a:t>       не обращает на нее никакого внимания.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25"/>
          <p:cNvSpPr>
            <a:spLocks noChangeArrowheads="1"/>
          </p:cNvSpPr>
          <p:nvPr/>
        </p:nvSpPr>
        <p:spPr bwMode="auto">
          <a:xfrm>
            <a:off x="142844" y="357166"/>
            <a:ext cx="8713787" cy="6192838"/>
          </a:xfrm>
          <a:prstGeom prst="flowChartAlternateProcess">
            <a:avLst/>
          </a:prstGeom>
          <a:solidFill>
            <a:srgbClr val="FFE9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i="1" dirty="0"/>
          </a:p>
        </p:txBody>
      </p:sp>
      <p:sp>
        <p:nvSpPr>
          <p:cNvPr id="7174" name="WordArt 12"/>
          <p:cNvSpPr>
            <a:spLocks noChangeArrowheads="1" noChangeShapeType="1" noTextEdit="1"/>
          </p:cNvSpPr>
          <p:nvPr/>
        </p:nvSpPr>
        <p:spPr bwMode="auto">
          <a:xfrm>
            <a:off x="1357290" y="3286124"/>
            <a:ext cx="1584325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АВТОР</a:t>
            </a:r>
          </a:p>
        </p:txBody>
      </p:sp>
      <p:pic>
        <p:nvPicPr>
          <p:cNvPr id="7175" name="Picture 1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86190"/>
            <a:ext cx="20161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30"/>
          <p:cNvSpPr txBox="1">
            <a:spLocks noChangeArrowheads="1"/>
          </p:cNvSpPr>
          <p:nvPr/>
        </p:nvSpPr>
        <p:spPr bwMode="auto">
          <a:xfrm>
            <a:off x="4929190" y="5072074"/>
            <a:ext cx="28552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Крылатые </a:t>
            </a:r>
          </a:p>
          <a:p>
            <a:r>
              <a:rPr lang="ru-RU" sz="3200" b="1" i="1" dirty="0" smtClean="0">
                <a:latin typeface="Georgia" pitchFamily="18" charset="0"/>
              </a:rPr>
              <a:t>выражения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7179" name="Picture 131" descr="j0336739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3857628"/>
            <a:ext cx="72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Владелец\Рабочий стол\g_048i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642918"/>
            <a:ext cx="214314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Таня\Мои документы\Фото\Картинки\картинки\cabg06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642918"/>
            <a:ext cx="4929222" cy="24288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0430" y="2428868"/>
            <a:ext cx="493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Басни глазами художника</a:t>
            </a:r>
            <a:endParaRPr lang="ru-RU" sz="3200" b="1" i="1" dirty="0"/>
          </a:p>
        </p:txBody>
      </p:sp>
      <p:pic>
        <p:nvPicPr>
          <p:cNvPr id="1027" name="Picture 3" descr="C:\Documents and Settings\Таня\Мои документы\Фото\картинки(2)\Коллекция картинок (Microsoft)\j0280389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3714752"/>
            <a:ext cx="2857520" cy="23574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71538" y="5857892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Мораль</a:t>
            </a:r>
            <a:endParaRPr lang="ru-RU" sz="3200" b="1" i="1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3" name="AutoShape 21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46356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7308850" y="9810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>
                <a:latin typeface="Cataneo BT" pitchFamily="66" charset="0"/>
                <a:hlinkClick r:id="rId2" action="ppaction://hlinksldjump"/>
              </a:rPr>
              <a:t>5</a:t>
            </a:r>
            <a:endParaRPr lang="ru-RU" sz="5400" dirty="0">
              <a:latin typeface="Cataneo BT" pitchFamily="66" charset="0"/>
            </a:endParaRPr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1547813" y="47244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>
                <a:latin typeface="Cataneo BT" pitchFamily="66" charset="0"/>
                <a:hlinkClick r:id="rId3" action="ppaction://hlinksldjump"/>
              </a:rPr>
              <a:t>1</a:t>
            </a:r>
            <a:endParaRPr lang="ru-RU" sz="5400" dirty="0">
              <a:latin typeface="Cataneo BT" pitchFamily="66" charset="0"/>
            </a:endParaRP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4500563" y="2852738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>
                <a:latin typeface="Cataneo BT" pitchFamily="66" charset="0"/>
                <a:hlinkClick r:id="rId4" action="ppaction://hlinksldjump"/>
              </a:rPr>
              <a:t>3</a:t>
            </a:r>
            <a:endParaRPr lang="ru-RU" sz="5400" dirty="0">
              <a:latin typeface="Cataneo BT" pitchFamily="66" charset="0"/>
            </a:endParaRP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6011863" y="20605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>
                <a:latin typeface="Cataneo BT" pitchFamily="66" charset="0"/>
                <a:hlinkClick r:id="rId5" action="ppaction://hlinksldjump"/>
              </a:rPr>
              <a:t>4</a:t>
            </a:r>
            <a:endParaRPr lang="ru-RU" sz="5400" dirty="0">
              <a:latin typeface="Cataneo BT" pitchFamily="66" charset="0"/>
            </a:endParaRPr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3059113" y="3716338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 smtClean="0">
                <a:latin typeface="Cataneo BT" pitchFamily="66" charset="0"/>
                <a:hlinkClick r:id="rId6" action="ppaction://hlinksldjump"/>
              </a:rPr>
              <a:t>2</a:t>
            </a:r>
            <a:endParaRPr lang="ru-RU" sz="5400" dirty="0">
              <a:latin typeface="Cataneo BT" pitchFamily="66" charset="0"/>
            </a:endParaRPr>
          </a:p>
        </p:txBody>
      </p:sp>
      <p:sp>
        <p:nvSpPr>
          <p:cNvPr id="69661" name="AutoShape 29"/>
          <p:cNvSpPr>
            <a:spLocks noChangeArrowheads="1"/>
          </p:cNvSpPr>
          <p:nvPr/>
        </p:nvSpPr>
        <p:spPr bwMode="auto">
          <a:xfrm rot="-648823">
            <a:off x="5508625" y="3860800"/>
            <a:ext cx="2087563" cy="2109788"/>
          </a:xfrm>
          <a:prstGeom prst="verticalScroll">
            <a:avLst>
              <a:gd name="adj" fmla="val 1937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9020"/>
                  <a:invGamma/>
                </a:schemeClr>
              </a:gs>
            </a:gsLst>
            <a:lin ang="5400000" scaled="1"/>
          </a:gradFill>
          <a:ln w="158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225" name="Picture 30" descr="j033673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4365625"/>
            <a:ext cx="72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34" descr="70978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6013" y="3644900"/>
            <a:ext cx="129698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68" name="Text Box 36"/>
          <p:cNvSpPr txBox="1">
            <a:spLocks noChangeArrowheads="1"/>
          </p:cNvSpPr>
          <p:nvPr/>
        </p:nvSpPr>
        <p:spPr bwMode="auto">
          <a:xfrm>
            <a:off x="3348038" y="273050"/>
            <a:ext cx="319563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АВТОР</a:t>
            </a:r>
          </a:p>
        </p:txBody>
      </p:sp>
      <p:sp>
        <p:nvSpPr>
          <p:cNvPr id="69669" name="Text Box 37"/>
          <p:cNvSpPr txBox="1">
            <a:spLocks noChangeArrowheads="1"/>
          </p:cNvSpPr>
          <p:nvPr/>
        </p:nvSpPr>
        <p:spPr bwMode="auto">
          <a:xfrm rot="-830966">
            <a:off x="5951617" y="4268090"/>
            <a:ext cx="11541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Иван </a:t>
            </a:r>
            <a:r>
              <a:rPr lang="ru-RU" dirty="0" err="1" smtClean="0">
                <a:latin typeface="Monotype Corsiva" pitchFamily="66" charset="0"/>
              </a:rPr>
              <a:t>АндреевичКрылов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4" name="Picture 2" descr="C:\Documents and Settings\Владелец\Рабочий стол\g_048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357166"/>
            <a:ext cx="257176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24975" cy="6858000"/>
          </a:xfrm>
          <a:noFill/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971550" y="411163"/>
            <a:ext cx="74430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Крылатые выражения</a:t>
            </a:r>
            <a:endParaRPr lang="ru-RU" sz="6000" b="1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4211638" y="1844675"/>
            <a:ext cx="519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hlinkClick r:id="rId3" action="ppaction://hlinksldjump"/>
              </a:rPr>
              <a:t>1</a:t>
            </a:r>
            <a:endParaRPr lang="ru-RU" sz="6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4859338" y="1844675"/>
            <a:ext cx="519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hlinkClick r:id="rId4" action="ppaction://hlinksldjump"/>
              </a:rPr>
              <a:t>2</a:t>
            </a:r>
            <a:endParaRPr lang="ru-RU" sz="6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5435600" y="1844675"/>
            <a:ext cx="519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hlinkClick r:id="rId5" action="ppaction://hlinksldjump"/>
              </a:rPr>
              <a:t>3</a:t>
            </a:r>
            <a:endParaRPr lang="ru-RU" sz="6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5940425" y="1847850"/>
            <a:ext cx="519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hlinkClick r:id="rId6" action="ppaction://hlinksldjump"/>
              </a:rPr>
              <a:t>4</a:t>
            </a:r>
            <a:endParaRPr lang="ru-RU" sz="6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6443663" y="1844675"/>
            <a:ext cx="519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hlinkClick r:id="rId7" action="ppaction://hlinksldjump"/>
              </a:rPr>
              <a:t>5</a:t>
            </a:r>
            <a:endParaRPr lang="ru-RU" sz="6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539750" y="333375"/>
            <a:ext cx="8064500" cy="6119813"/>
          </a:xfrm>
          <a:prstGeom prst="foldedCorner">
            <a:avLst>
              <a:gd name="adj" fmla="val 20611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28860" y="785794"/>
            <a:ext cx="4411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Крылатые выражения</a:t>
            </a:r>
            <a:endParaRPr lang="ru-RU" sz="2800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2428868"/>
            <a:ext cx="37519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«Оглянуться не успела,</a:t>
            </a:r>
          </a:p>
          <a:p>
            <a:r>
              <a:rPr lang="ru-RU" sz="2800" dirty="0" smtClean="0"/>
              <a:t>Как зима катит в глаза»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71802" y="5572140"/>
            <a:ext cx="3588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«Стрекоза и муравей»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25"/>
          <p:cNvSpPr>
            <a:spLocks noChangeArrowheads="1"/>
          </p:cNvSpPr>
          <p:nvPr/>
        </p:nvSpPr>
        <p:spPr bwMode="auto">
          <a:xfrm>
            <a:off x="142844" y="357166"/>
            <a:ext cx="8713787" cy="6192838"/>
          </a:xfrm>
          <a:prstGeom prst="flowChartAlternateProcess">
            <a:avLst/>
          </a:prstGeom>
          <a:solidFill>
            <a:srgbClr val="FFE9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i="1" dirty="0"/>
          </a:p>
        </p:txBody>
      </p:sp>
      <p:sp>
        <p:nvSpPr>
          <p:cNvPr id="7174" name="WordArt 12"/>
          <p:cNvSpPr>
            <a:spLocks noChangeArrowheads="1" noChangeShapeType="1" noTextEdit="1"/>
          </p:cNvSpPr>
          <p:nvPr/>
        </p:nvSpPr>
        <p:spPr bwMode="auto">
          <a:xfrm>
            <a:off x="1357290" y="3286124"/>
            <a:ext cx="1584325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АВТОР</a:t>
            </a:r>
          </a:p>
        </p:txBody>
      </p:sp>
      <p:pic>
        <p:nvPicPr>
          <p:cNvPr id="7175" name="Picture 1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86190"/>
            <a:ext cx="20161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30"/>
          <p:cNvSpPr txBox="1">
            <a:spLocks noChangeArrowheads="1"/>
          </p:cNvSpPr>
          <p:nvPr/>
        </p:nvSpPr>
        <p:spPr bwMode="auto">
          <a:xfrm>
            <a:off x="4929190" y="5072074"/>
            <a:ext cx="28552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Крылатые </a:t>
            </a:r>
          </a:p>
          <a:p>
            <a:r>
              <a:rPr lang="ru-RU" sz="3200" b="1" i="1" dirty="0" smtClean="0">
                <a:latin typeface="Georgia" pitchFamily="18" charset="0"/>
              </a:rPr>
              <a:t>выражения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7179" name="Picture 131" descr="j0336739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3857628"/>
            <a:ext cx="72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Владелец\Рабочий стол\g_048i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642918"/>
            <a:ext cx="214314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Таня\Мои документы\Фото\Картинки\картинки\cabg06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642918"/>
            <a:ext cx="4929222" cy="24288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0430" y="2428868"/>
            <a:ext cx="493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Басни глазами художника</a:t>
            </a:r>
            <a:endParaRPr lang="ru-RU" sz="3200" b="1" i="1" dirty="0"/>
          </a:p>
        </p:txBody>
      </p:sp>
      <p:pic>
        <p:nvPicPr>
          <p:cNvPr id="1027" name="Picture 3" descr="C:\Documents and Settings\Таня\Мои документы\Фото\картинки(2)\Коллекция картинок (Microsoft)\j0280389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3714752"/>
            <a:ext cx="2857520" cy="23574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71538" y="5857892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Мораль</a:t>
            </a:r>
            <a:endParaRPr lang="ru-RU" sz="3200" b="1" i="1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24975" cy="6858000"/>
          </a:xfrm>
          <a:noFill/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971550" y="411163"/>
            <a:ext cx="74430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Крылатые выражения</a:t>
            </a:r>
            <a:endParaRPr lang="ru-RU" sz="6000" b="1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4211638" y="1844675"/>
            <a:ext cx="519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hlinkClick r:id="rId3" action="ppaction://hlinksldjump"/>
              </a:rPr>
              <a:t>1</a:t>
            </a:r>
            <a:endParaRPr lang="ru-RU" sz="6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4859338" y="1844675"/>
            <a:ext cx="519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hlinkClick r:id="rId4" action="ppaction://hlinksldjump"/>
              </a:rPr>
              <a:t>2</a:t>
            </a:r>
            <a:endParaRPr lang="ru-RU" sz="6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5435600" y="1844675"/>
            <a:ext cx="519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hlinkClick r:id="rId5" action="ppaction://hlinksldjump"/>
              </a:rPr>
              <a:t>3</a:t>
            </a:r>
            <a:endParaRPr lang="ru-RU" sz="6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5940425" y="1847850"/>
            <a:ext cx="519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hlinkClick r:id="rId6" action="ppaction://hlinksldjump"/>
              </a:rPr>
              <a:t>4</a:t>
            </a:r>
            <a:endParaRPr lang="ru-RU" sz="6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6443663" y="1844675"/>
            <a:ext cx="519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hlinkClick r:id="rId7" action="ppaction://hlinksldjump"/>
              </a:rPr>
              <a:t>5</a:t>
            </a:r>
            <a:endParaRPr lang="ru-RU" sz="6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539750" y="333375"/>
            <a:ext cx="8064500" cy="6119813"/>
          </a:xfrm>
          <a:prstGeom prst="foldedCorner">
            <a:avLst>
              <a:gd name="adj" fmla="val 20611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28860" y="785794"/>
            <a:ext cx="4411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Крылатые выражения</a:t>
            </a:r>
            <a:endParaRPr lang="ru-RU" sz="2800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643050"/>
            <a:ext cx="708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Чтоб музыкантом быть, так надобно уменье»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5500702"/>
            <a:ext cx="1733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«Квартет»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25"/>
          <p:cNvSpPr>
            <a:spLocks noChangeArrowheads="1"/>
          </p:cNvSpPr>
          <p:nvPr/>
        </p:nvSpPr>
        <p:spPr bwMode="auto">
          <a:xfrm>
            <a:off x="142844" y="357166"/>
            <a:ext cx="8713787" cy="6192838"/>
          </a:xfrm>
          <a:prstGeom prst="flowChartAlternateProcess">
            <a:avLst/>
          </a:prstGeom>
          <a:solidFill>
            <a:srgbClr val="FFE9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i="1" dirty="0"/>
          </a:p>
        </p:txBody>
      </p:sp>
      <p:sp>
        <p:nvSpPr>
          <p:cNvPr id="7174" name="WordArt 12"/>
          <p:cNvSpPr>
            <a:spLocks noChangeArrowheads="1" noChangeShapeType="1" noTextEdit="1"/>
          </p:cNvSpPr>
          <p:nvPr/>
        </p:nvSpPr>
        <p:spPr bwMode="auto">
          <a:xfrm>
            <a:off x="1357290" y="3286124"/>
            <a:ext cx="1584325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АВТОР</a:t>
            </a:r>
          </a:p>
        </p:txBody>
      </p:sp>
      <p:pic>
        <p:nvPicPr>
          <p:cNvPr id="7175" name="Picture 1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86190"/>
            <a:ext cx="20161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30"/>
          <p:cNvSpPr txBox="1">
            <a:spLocks noChangeArrowheads="1"/>
          </p:cNvSpPr>
          <p:nvPr/>
        </p:nvSpPr>
        <p:spPr bwMode="auto">
          <a:xfrm>
            <a:off x="4929190" y="5072074"/>
            <a:ext cx="28552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Крылатые </a:t>
            </a:r>
          </a:p>
          <a:p>
            <a:r>
              <a:rPr lang="ru-RU" sz="3200" b="1" i="1" dirty="0" smtClean="0">
                <a:latin typeface="Georgia" pitchFamily="18" charset="0"/>
              </a:rPr>
              <a:t>выражения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7179" name="Picture 131" descr="j0336739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3857628"/>
            <a:ext cx="72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Владелец\Рабочий стол\g_048i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642918"/>
            <a:ext cx="214314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Таня\Мои документы\Фото\Картинки\картинки\cabg06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642918"/>
            <a:ext cx="4929222" cy="24288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0430" y="2428868"/>
            <a:ext cx="493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Басни глазами художника</a:t>
            </a:r>
            <a:endParaRPr lang="ru-RU" sz="3200" b="1" i="1" dirty="0"/>
          </a:p>
        </p:txBody>
      </p:sp>
      <p:pic>
        <p:nvPicPr>
          <p:cNvPr id="1027" name="Picture 3" descr="C:\Documents and Settings\Таня\Мои документы\Фото\картинки(2)\Коллекция картинок (Microsoft)\j0280389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3714752"/>
            <a:ext cx="2857520" cy="23574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71538" y="5857892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Мораль</a:t>
            </a:r>
            <a:endParaRPr lang="ru-RU" sz="3200" b="1" i="1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24975" cy="6858000"/>
          </a:xfrm>
          <a:noFill/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971550" y="411163"/>
            <a:ext cx="74430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Крылатые выражения</a:t>
            </a:r>
            <a:endParaRPr lang="ru-RU" sz="6000" b="1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4211638" y="1844675"/>
            <a:ext cx="519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hlinkClick r:id="rId3" action="ppaction://hlinksldjump"/>
              </a:rPr>
              <a:t>1</a:t>
            </a:r>
            <a:endParaRPr lang="ru-RU" sz="6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4859338" y="1844675"/>
            <a:ext cx="519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hlinkClick r:id="rId4" action="ppaction://hlinksldjump"/>
              </a:rPr>
              <a:t>2</a:t>
            </a:r>
            <a:endParaRPr lang="ru-RU" sz="6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5435600" y="1844675"/>
            <a:ext cx="519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hlinkClick r:id="rId5" action="ppaction://hlinksldjump"/>
              </a:rPr>
              <a:t>3</a:t>
            </a:r>
            <a:endParaRPr lang="ru-RU" sz="6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5940425" y="1847850"/>
            <a:ext cx="519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hlinkClick r:id="rId6" action="ppaction://hlinksldjump"/>
              </a:rPr>
              <a:t>4</a:t>
            </a:r>
            <a:endParaRPr lang="ru-RU" sz="6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6443663" y="1844675"/>
            <a:ext cx="519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hlinkClick r:id="rId7" action="ppaction://hlinksldjump"/>
              </a:rPr>
              <a:t>5</a:t>
            </a:r>
            <a:endParaRPr lang="ru-RU" sz="6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539750" y="333375"/>
            <a:ext cx="8064500" cy="6119813"/>
          </a:xfrm>
          <a:prstGeom prst="foldedCorner">
            <a:avLst>
              <a:gd name="adj" fmla="val 20611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28860" y="785794"/>
            <a:ext cx="4411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Крылатые выражения</a:t>
            </a:r>
            <a:endParaRPr lang="ru-RU" sz="2800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643050"/>
            <a:ext cx="66141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«Чем кумушек считать трудиться,</a:t>
            </a:r>
          </a:p>
          <a:p>
            <a:r>
              <a:rPr lang="ru-RU" sz="2800" dirty="0" smtClean="0"/>
              <a:t>Не лучше ль на себя, кума, оборотиться?»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786182" y="5572140"/>
            <a:ext cx="3564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«Зеркало и обезьяна»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25"/>
          <p:cNvSpPr>
            <a:spLocks noChangeArrowheads="1"/>
          </p:cNvSpPr>
          <p:nvPr/>
        </p:nvSpPr>
        <p:spPr bwMode="auto">
          <a:xfrm>
            <a:off x="142844" y="357166"/>
            <a:ext cx="8713787" cy="6192838"/>
          </a:xfrm>
          <a:prstGeom prst="flowChartAlternateProcess">
            <a:avLst/>
          </a:prstGeom>
          <a:solidFill>
            <a:srgbClr val="FFE9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i="1" dirty="0"/>
          </a:p>
        </p:txBody>
      </p:sp>
      <p:sp>
        <p:nvSpPr>
          <p:cNvPr id="7174" name="WordArt 12"/>
          <p:cNvSpPr>
            <a:spLocks noChangeArrowheads="1" noChangeShapeType="1" noTextEdit="1"/>
          </p:cNvSpPr>
          <p:nvPr/>
        </p:nvSpPr>
        <p:spPr bwMode="auto">
          <a:xfrm>
            <a:off x="1357290" y="3286124"/>
            <a:ext cx="1584325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АВТОР</a:t>
            </a:r>
          </a:p>
        </p:txBody>
      </p:sp>
      <p:pic>
        <p:nvPicPr>
          <p:cNvPr id="7175" name="Picture 1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86190"/>
            <a:ext cx="20161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30"/>
          <p:cNvSpPr txBox="1">
            <a:spLocks noChangeArrowheads="1"/>
          </p:cNvSpPr>
          <p:nvPr/>
        </p:nvSpPr>
        <p:spPr bwMode="auto">
          <a:xfrm>
            <a:off x="4929190" y="5072074"/>
            <a:ext cx="28552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Крылатые </a:t>
            </a:r>
          </a:p>
          <a:p>
            <a:r>
              <a:rPr lang="ru-RU" sz="3200" b="1" i="1" dirty="0" smtClean="0">
                <a:latin typeface="Georgia" pitchFamily="18" charset="0"/>
              </a:rPr>
              <a:t>выражения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7179" name="Picture 131" descr="j0336739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3857628"/>
            <a:ext cx="72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Владелец\Рабочий стол\g_048i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642918"/>
            <a:ext cx="214314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Таня\Мои документы\Фото\Картинки\картинки\cabg06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642918"/>
            <a:ext cx="4929222" cy="24288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0430" y="2428868"/>
            <a:ext cx="493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Басни глазами художника</a:t>
            </a:r>
            <a:endParaRPr lang="ru-RU" sz="3200" b="1" i="1" dirty="0"/>
          </a:p>
        </p:txBody>
      </p:sp>
      <p:pic>
        <p:nvPicPr>
          <p:cNvPr id="1027" name="Picture 3" descr="C:\Documents and Settings\Таня\Мои документы\Фото\картинки(2)\Коллекция картинок (Microsoft)\j0280389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3714752"/>
            <a:ext cx="2857520" cy="23574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71538" y="5857892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Мораль</a:t>
            </a:r>
            <a:endParaRPr lang="ru-RU" sz="3200" b="1" i="1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24975" cy="6858000"/>
          </a:xfrm>
          <a:noFill/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971550" y="411163"/>
            <a:ext cx="74430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Крылатые выражения</a:t>
            </a:r>
            <a:endParaRPr lang="ru-RU" sz="6000" b="1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4211638" y="1844675"/>
            <a:ext cx="519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hlinkClick r:id="rId3" action="ppaction://hlinksldjump"/>
              </a:rPr>
              <a:t>1</a:t>
            </a:r>
            <a:endParaRPr lang="ru-RU" sz="6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4859338" y="1844675"/>
            <a:ext cx="519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hlinkClick r:id="rId4" action="ppaction://hlinksldjump"/>
              </a:rPr>
              <a:t>2</a:t>
            </a:r>
            <a:endParaRPr lang="ru-RU" sz="6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5435600" y="1844675"/>
            <a:ext cx="519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hlinkClick r:id="rId5" action="ppaction://hlinksldjump"/>
              </a:rPr>
              <a:t>3</a:t>
            </a:r>
            <a:endParaRPr lang="ru-RU" sz="6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5940425" y="1847850"/>
            <a:ext cx="519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hlinkClick r:id="rId6" action="ppaction://hlinksldjump"/>
              </a:rPr>
              <a:t>4</a:t>
            </a:r>
            <a:endParaRPr lang="ru-RU" sz="6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6443663" y="1844675"/>
            <a:ext cx="519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hlinkClick r:id="rId7" action="ppaction://hlinksldjump"/>
              </a:rPr>
              <a:t>5</a:t>
            </a:r>
            <a:endParaRPr lang="ru-RU" sz="6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d01018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-285776"/>
            <a:ext cx="9144000" cy="792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90000" sy="9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4" name="Picture 7" descr="dd01018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571528"/>
            <a:ext cx="9144000" cy="785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90000" sy="9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85852" y="2214554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</a:t>
            </a:r>
            <a:r>
              <a:rPr lang="ru-RU" sz="3200" i="1" dirty="0" smtClean="0"/>
              <a:t>Где и когда родился А. И. Крылов?</a:t>
            </a:r>
            <a:endParaRPr lang="ru-RU" sz="3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714744" y="1500174"/>
            <a:ext cx="153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АВТОР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5000636"/>
            <a:ext cx="5636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Москва, 2 (13) февраля 1769 (или 1768) г.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539750" y="333375"/>
            <a:ext cx="8064500" cy="6119813"/>
          </a:xfrm>
          <a:prstGeom prst="foldedCorner">
            <a:avLst>
              <a:gd name="adj" fmla="val 20611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28860" y="785794"/>
            <a:ext cx="4411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Крылатые выражения</a:t>
            </a:r>
            <a:endParaRPr lang="ru-RU" sz="2800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1714488"/>
            <a:ext cx="46903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«За что же, не боясь греха,</a:t>
            </a:r>
          </a:p>
          <a:p>
            <a:r>
              <a:rPr lang="ru-RU" sz="2800" dirty="0" smtClean="0"/>
              <a:t>Кукушка хвалит Петуха?</a:t>
            </a:r>
          </a:p>
          <a:p>
            <a:r>
              <a:rPr lang="ru-RU" sz="2800" dirty="0" smtClean="0"/>
              <a:t>За то, что хвалит он Кукушку»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86248" y="5572140"/>
            <a:ext cx="30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«Кукушка и Петух»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25"/>
          <p:cNvSpPr>
            <a:spLocks noChangeArrowheads="1"/>
          </p:cNvSpPr>
          <p:nvPr/>
        </p:nvSpPr>
        <p:spPr bwMode="auto">
          <a:xfrm>
            <a:off x="142844" y="357166"/>
            <a:ext cx="8713787" cy="6192838"/>
          </a:xfrm>
          <a:prstGeom prst="flowChartAlternateProcess">
            <a:avLst/>
          </a:prstGeom>
          <a:solidFill>
            <a:srgbClr val="FFE9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i="1" dirty="0"/>
          </a:p>
        </p:txBody>
      </p:sp>
      <p:sp>
        <p:nvSpPr>
          <p:cNvPr id="7174" name="WordArt 12"/>
          <p:cNvSpPr>
            <a:spLocks noChangeArrowheads="1" noChangeShapeType="1" noTextEdit="1"/>
          </p:cNvSpPr>
          <p:nvPr/>
        </p:nvSpPr>
        <p:spPr bwMode="auto">
          <a:xfrm>
            <a:off x="1357290" y="3286124"/>
            <a:ext cx="1584325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АВТОР</a:t>
            </a:r>
          </a:p>
        </p:txBody>
      </p:sp>
      <p:pic>
        <p:nvPicPr>
          <p:cNvPr id="7175" name="Picture 1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86190"/>
            <a:ext cx="20161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30"/>
          <p:cNvSpPr txBox="1">
            <a:spLocks noChangeArrowheads="1"/>
          </p:cNvSpPr>
          <p:nvPr/>
        </p:nvSpPr>
        <p:spPr bwMode="auto">
          <a:xfrm>
            <a:off x="4929190" y="5072074"/>
            <a:ext cx="28552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Крылатые </a:t>
            </a:r>
          </a:p>
          <a:p>
            <a:r>
              <a:rPr lang="ru-RU" sz="3200" b="1" i="1" dirty="0" smtClean="0">
                <a:latin typeface="Georgia" pitchFamily="18" charset="0"/>
              </a:rPr>
              <a:t>выражения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7179" name="Picture 131" descr="j0336739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3857628"/>
            <a:ext cx="72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Владелец\Рабочий стол\g_048i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642918"/>
            <a:ext cx="214314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Таня\Мои документы\Фото\Картинки\картинки\cabg06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642918"/>
            <a:ext cx="4929222" cy="24288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0430" y="2428868"/>
            <a:ext cx="493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Басни глазами художника</a:t>
            </a:r>
            <a:endParaRPr lang="ru-RU" sz="3200" b="1" i="1" dirty="0"/>
          </a:p>
        </p:txBody>
      </p:sp>
      <p:pic>
        <p:nvPicPr>
          <p:cNvPr id="1027" name="Picture 3" descr="C:\Documents and Settings\Таня\Мои документы\Фото\картинки(2)\Коллекция картинок (Microsoft)\j0280389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3714752"/>
            <a:ext cx="2857520" cy="23574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71538" y="5857892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Мораль</a:t>
            </a:r>
            <a:endParaRPr lang="ru-RU" sz="3200" b="1" i="1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24975" cy="6858000"/>
          </a:xfrm>
          <a:noFill/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971550" y="411163"/>
            <a:ext cx="74430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Крылатые выражения</a:t>
            </a:r>
            <a:endParaRPr lang="ru-RU" sz="6000" b="1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4211638" y="1844675"/>
            <a:ext cx="519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hlinkClick r:id="rId3" action="ppaction://hlinksldjump"/>
              </a:rPr>
              <a:t>1</a:t>
            </a:r>
            <a:endParaRPr lang="ru-RU" sz="6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4859338" y="1844675"/>
            <a:ext cx="519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hlinkClick r:id="rId4" action="ppaction://hlinksldjump"/>
              </a:rPr>
              <a:t>2</a:t>
            </a:r>
            <a:endParaRPr lang="ru-RU" sz="6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5435600" y="1844675"/>
            <a:ext cx="519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hlinkClick r:id="rId5" action="ppaction://hlinksldjump"/>
              </a:rPr>
              <a:t>3</a:t>
            </a:r>
            <a:endParaRPr lang="ru-RU" sz="6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5940425" y="1847850"/>
            <a:ext cx="519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hlinkClick r:id="rId6" action="ppaction://hlinksldjump"/>
              </a:rPr>
              <a:t>4</a:t>
            </a:r>
            <a:endParaRPr lang="ru-RU" sz="6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6443663" y="1844675"/>
            <a:ext cx="519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hlinkClick r:id="rId7" action="ppaction://hlinksldjump"/>
              </a:rPr>
              <a:t>5</a:t>
            </a:r>
            <a:endParaRPr lang="ru-RU" sz="6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539750" y="333375"/>
            <a:ext cx="8064500" cy="6119813"/>
          </a:xfrm>
          <a:prstGeom prst="foldedCorner">
            <a:avLst>
              <a:gd name="adj" fmla="val 20611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28860" y="785794"/>
            <a:ext cx="4411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Крылатые выражения</a:t>
            </a:r>
            <a:endParaRPr lang="ru-RU" sz="2800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1857364"/>
            <a:ext cx="41492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«Наделала Синица славы,</a:t>
            </a:r>
          </a:p>
          <a:p>
            <a:r>
              <a:rPr lang="ru-RU" sz="2800" dirty="0" smtClean="0"/>
              <a:t>А море не зажгла»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14942" y="5572140"/>
            <a:ext cx="168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«Синица»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25"/>
          <p:cNvSpPr>
            <a:spLocks noChangeArrowheads="1"/>
          </p:cNvSpPr>
          <p:nvPr/>
        </p:nvSpPr>
        <p:spPr bwMode="auto">
          <a:xfrm>
            <a:off x="142844" y="357166"/>
            <a:ext cx="8713787" cy="6192838"/>
          </a:xfrm>
          <a:prstGeom prst="flowChartAlternateProcess">
            <a:avLst/>
          </a:prstGeom>
          <a:solidFill>
            <a:srgbClr val="FFE9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i="1" dirty="0"/>
          </a:p>
        </p:txBody>
      </p:sp>
      <p:sp>
        <p:nvSpPr>
          <p:cNvPr id="7174" name="WordArt 12"/>
          <p:cNvSpPr>
            <a:spLocks noChangeArrowheads="1" noChangeShapeType="1" noTextEdit="1"/>
          </p:cNvSpPr>
          <p:nvPr/>
        </p:nvSpPr>
        <p:spPr bwMode="auto">
          <a:xfrm>
            <a:off x="1357290" y="3286124"/>
            <a:ext cx="1584325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АВТОР</a:t>
            </a:r>
          </a:p>
        </p:txBody>
      </p:sp>
      <p:pic>
        <p:nvPicPr>
          <p:cNvPr id="7175" name="Picture 1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86190"/>
            <a:ext cx="20161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30"/>
          <p:cNvSpPr txBox="1">
            <a:spLocks noChangeArrowheads="1"/>
          </p:cNvSpPr>
          <p:nvPr/>
        </p:nvSpPr>
        <p:spPr bwMode="auto">
          <a:xfrm>
            <a:off x="4929190" y="5072074"/>
            <a:ext cx="28552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Крылатые </a:t>
            </a:r>
          </a:p>
          <a:p>
            <a:r>
              <a:rPr lang="ru-RU" sz="3200" b="1" i="1" dirty="0" smtClean="0">
                <a:latin typeface="Georgia" pitchFamily="18" charset="0"/>
              </a:rPr>
              <a:t>выражения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7179" name="Picture 131" descr="j0336739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3857628"/>
            <a:ext cx="72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Владелец\Рабочий стол\g_048i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642918"/>
            <a:ext cx="214314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Таня\Мои документы\Фото\Картинки\картинки\cabg06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642918"/>
            <a:ext cx="4929222" cy="24288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0430" y="2428868"/>
            <a:ext cx="493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Басни глазами художника</a:t>
            </a:r>
            <a:endParaRPr lang="ru-RU" sz="3200" b="1" i="1" dirty="0"/>
          </a:p>
        </p:txBody>
      </p:sp>
      <p:pic>
        <p:nvPicPr>
          <p:cNvPr id="1027" name="Picture 3" descr="C:\Documents and Settings\Таня\Мои документы\Фото\картинки(2)\Коллекция картинок (Microsoft)\j0280389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786" y="3786190"/>
            <a:ext cx="2857520" cy="23574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71538" y="5857892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Мораль</a:t>
            </a:r>
            <a:endParaRPr lang="ru-RU" sz="3200" b="1" i="1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25"/>
          <p:cNvSpPr>
            <a:spLocks noChangeArrowheads="1"/>
          </p:cNvSpPr>
          <p:nvPr/>
        </p:nvSpPr>
        <p:spPr bwMode="auto">
          <a:xfrm>
            <a:off x="142844" y="357166"/>
            <a:ext cx="8713787" cy="6192838"/>
          </a:xfrm>
          <a:prstGeom prst="flowChartAlternateProcess">
            <a:avLst/>
          </a:prstGeom>
          <a:solidFill>
            <a:srgbClr val="FFE9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i="1" dirty="0"/>
          </a:p>
        </p:txBody>
      </p:sp>
      <p:sp>
        <p:nvSpPr>
          <p:cNvPr id="7174" name="WordArt 12"/>
          <p:cNvSpPr>
            <a:spLocks noChangeArrowheads="1" noChangeShapeType="1" noTextEdit="1"/>
          </p:cNvSpPr>
          <p:nvPr/>
        </p:nvSpPr>
        <p:spPr bwMode="auto">
          <a:xfrm>
            <a:off x="1357290" y="3286124"/>
            <a:ext cx="1584325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АВТОР</a:t>
            </a:r>
          </a:p>
        </p:txBody>
      </p:sp>
      <p:pic>
        <p:nvPicPr>
          <p:cNvPr id="7175" name="Picture 1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86190"/>
            <a:ext cx="20161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30"/>
          <p:cNvSpPr txBox="1">
            <a:spLocks noChangeArrowheads="1"/>
          </p:cNvSpPr>
          <p:nvPr/>
        </p:nvSpPr>
        <p:spPr bwMode="auto">
          <a:xfrm>
            <a:off x="4929190" y="5072074"/>
            <a:ext cx="28552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Крылатые </a:t>
            </a:r>
          </a:p>
          <a:p>
            <a:r>
              <a:rPr lang="ru-RU" sz="3200" b="1" i="1" dirty="0" smtClean="0">
                <a:latin typeface="Georgia" pitchFamily="18" charset="0"/>
              </a:rPr>
              <a:t>выражения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7179" name="Picture 131" descr="j0336739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3857628"/>
            <a:ext cx="72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Владелец\Рабочий стол\g_048i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642918"/>
            <a:ext cx="214314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Таня\Мои документы\Фото\Картинки\картинки\cabg06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642918"/>
            <a:ext cx="4929222" cy="24288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0430" y="2428868"/>
            <a:ext cx="493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Басни глазами художника</a:t>
            </a:r>
            <a:endParaRPr lang="ru-RU" sz="3200" b="1" i="1" dirty="0"/>
          </a:p>
        </p:txBody>
      </p:sp>
      <p:pic>
        <p:nvPicPr>
          <p:cNvPr id="1027" name="Picture 3" descr="C:\Documents and Settings\Таня\Мои документы\Фото\картинки(2)\Коллекция картинок (Microsoft)\j0280389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3714752"/>
            <a:ext cx="2857520" cy="23574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71538" y="5857892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Мораль</a:t>
            </a:r>
            <a:endParaRPr lang="ru-RU" sz="3200" b="1" i="1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3" name="AutoShape 21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46356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7308850" y="9810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>
                <a:latin typeface="Cataneo BT" pitchFamily="66" charset="0"/>
                <a:hlinkClick r:id="rId2" action="ppaction://hlinksldjump"/>
              </a:rPr>
              <a:t>5</a:t>
            </a:r>
            <a:endParaRPr lang="ru-RU" sz="5400" dirty="0">
              <a:latin typeface="Cataneo BT" pitchFamily="66" charset="0"/>
            </a:endParaRPr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1547813" y="47244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>
                <a:latin typeface="Cataneo BT" pitchFamily="66" charset="0"/>
                <a:hlinkClick r:id="rId3" action="ppaction://hlinksldjump"/>
              </a:rPr>
              <a:t>1</a:t>
            </a:r>
            <a:endParaRPr lang="ru-RU" sz="5400" dirty="0">
              <a:latin typeface="Cataneo BT" pitchFamily="66" charset="0"/>
            </a:endParaRP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4500563" y="2852738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>
                <a:latin typeface="Cataneo BT" pitchFamily="66" charset="0"/>
                <a:hlinkClick r:id="rId4" action="ppaction://hlinksldjump"/>
              </a:rPr>
              <a:t>3</a:t>
            </a:r>
            <a:endParaRPr lang="ru-RU" sz="5400" dirty="0">
              <a:latin typeface="Cataneo BT" pitchFamily="66" charset="0"/>
            </a:endParaRP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6011863" y="20605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>
                <a:latin typeface="Cataneo BT" pitchFamily="66" charset="0"/>
                <a:hlinkClick r:id="rId5" action="ppaction://hlinksldjump"/>
              </a:rPr>
              <a:t>4</a:t>
            </a:r>
            <a:endParaRPr lang="ru-RU" sz="5400" dirty="0">
              <a:latin typeface="Cataneo BT" pitchFamily="66" charset="0"/>
            </a:endParaRPr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3059113" y="3716338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 smtClean="0">
                <a:latin typeface="Cataneo BT" pitchFamily="66" charset="0"/>
                <a:hlinkClick r:id="rId6" action="ppaction://hlinksldjump"/>
              </a:rPr>
              <a:t>2</a:t>
            </a:r>
            <a:endParaRPr lang="ru-RU" sz="5400" dirty="0">
              <a:latin typeface="Cataneo BT" pitchFamily="66" charset="0"/>
            </a:endParaRPr>
          </a:p>
        </p:txBody>
      </p:sp>
      <p:sp>
        <p:nvSpPr>
          <p:cNvPr id="69661" name="AutoShape 29"/>
          <p:cNvSpPr>
            <a:spLocks noChangeArrowheads="1"/>
          </p:cNvSpPr>
          <p:nvPr/>
        </p:nvSpPr>
        <p:spPr bwMode="auto">
          <a:xfrm rot="-648823">
            <a:off x="5508625" y="3860800"/>
            <a:ext cx="2087563" cy="2109788"/>
          </a:xfrm>
          <a:prstGeom prst="verticalScroll">
            <a:avLst>
              <a:gd name="adj" fmla="val 1937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9020"/>
                  <a:invGamma/>
                </a:schemeClr>
              </a:gs>
            </a:gsLst>
            <a:lin ang="5400000" scaled="1"/>
          </a:gradFill>
          <a:ln w="158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225" name="Picture 30" descr="j033673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4365625"/>
            <a:ext cx="72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34" descr="70978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6013" y="3644900"/>
            <a:ext cx="129698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68" name="Text Box 36"/>
          <p:cNvSpPr txBox="1">
            <a:spLocks noChangeArrowheads="1"/>
          </p:cNvSpPr>
          <p:nvPr/>
        </p:nvSpPr>
        <p:spPr bwMode="auto">
          <a:xfrm>
            <a:off x="3348038" y="273050"/>
            <a:ext cx="319563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АВТОР</a:t>
            </a:r>
          </a:p>
        </p:txBody>
      </p:sp>
      <p:sp>
        <p:nvSpPr>
          <p:cNvPr id="69669" name="Text Box 37"/>
          <p:cNvSpPr txBox="1">
            <a:spLocks noChangeArrowheads="1"/>
          </p:cNvSpPr>
          <p:nvPr/>
        </p:nvSpPr>
        <p:spPr bwMode="auto">
          <a:xfrm rot="-830966">
            <a:off x="5951617" y="4268090"/>
            <a:ext cx="11541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Иван </a:t>
            </a:r>
            <a:r>
              <a:rPr lang="ru-RU" dirty="0" err="1" smtClean="0">
                <a:latin typeface="Monotype Corsiva" pitchFamily="66" charset="0"/>
              </a:rPr>
              <a:t>АндреевичКрылов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4" name="Picture 2" descr="C:\Documents and Settings\Владелец\Рабочий стол\g_048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357166"/>
            <a:ext cx="257176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d0101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2" y="-419128"/>
            <a:ext cx="9144000" cy="785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90000" sy="9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786182" y="1357298"/>
            <a:ext cx="1364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itchFamily="18" charset="0"/>
                <a:cs typeface="Times New Roman"/>
              </a:rPr>
              <a:t>АВТОР</a:t>
            </a:r>
            <a:endParaRPr lang="ru-RU" sz="2800" i="1" kern="10" dirty="0">
              <a:ln w="9525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Georgia" pitchFamily="18" charset="0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2143116"/>
            <a:ext cx="6184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Какие таланты Крылова Вам известны?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57290" y="4929198"/>
            <a:ext cx="6509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Журналист, музыкант, писатель, философ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895</Words>
  <PresentationFormat>Экран (4:3)</PresentationFormat>
  <Paragraphs>333</Paragraphs>
  <Slides>64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46</cp:revision>
  <dcterms:modified xsi:type="dcterms:W3CDTF">2008-08-06T10:58:40Z</dcterms:modified>
</cp:coreProperties>
</file>