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789" r:id="rId2"/>
    <p:sldMasterId id="2147483813" r:id="rId3"/>
  </p:sldMasterIdLst>
  <p:sldIdLst>
    <p:sldId id="256" r:id="rId4"/>
    <p:sldId id="258" r:id="rId5"/>
    <p:sldId id="260" r:id="rId6"/>
    <p:sldId id="261" r:id="rId7"/>
    <p:sldId id="275" r:id="rId8"/>
    <p:sldId id="263" r:id="rId9"/>
    <p:sldId id="264" r:id="rId10"/>
    <p:sldId id="265" r:id="rId11"/>
    <p:sldId id="266" r:id="rId12"/>
    <p:sldId id="267" r:id="rId13"/>
    <p:sldId id="278" r:id="rId14"/>
    <p:sldId id="274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 autoAdjust="0"/>
    <p:restoredTop sz="94660"/>
  </p:normalViewPr>
  <p:slideViewPr>
    <p:cSldViewPr>
      <p:cViewPr varScale="1">
        <p:scale>
          <a:sx n="56" d="100"/>
          <a:sy n="56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8A9AA-AF64-45FD-9494-5C6EA87FA02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EA5E0-F179-4071-AA72-06AA001A830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3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B3CAE-1D9F-4BDC-A834-E10661640F2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1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96EF-BE50-4C76-A099-0D9299AC0C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FA20-5860-4901-B972-8803AE428E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22979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59C97-2A05-4E90-BD8A-E229C469F6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2135E-DD25-43E1-A377-100CE05C46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24657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229E-AEE8-4D42-B8DB-E57C5A9435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38180-AB23-405E-9EC5-ADDFC805B3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29865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53DB5-8B29-4118-870C-A8194C5946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1DF4-28F8-45AC-8931-5F9C9BBAA4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28243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02236-A966-4483-AC83-A97FE34C3A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B685-60FF-493C-84AD-A4B56E7673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01191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74368-EDC5-4C63-970B-2FB8A09EFA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B905-0ACE-4859-8149-2FA731791C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58372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C0D1-D612-4F9E-A5CA-0702BDFF2F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F3411-F403-48F4-9616-D4583B9195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74540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5EDBF-DEA4-4FE9-979A-3FBE8B4111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26B4-C9B7-4977-A32B-E83EB7457C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0870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B55AB-C902-4BEB-9D2F-21F65C40E54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80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77998-04C8-4181-B670-58ECB9F602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2334-FBF3-4657-8396-FD5F35C62A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36272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FA5B-9834-455B-9AB6-C78A0C4891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6F703-CB9A-4C5B-AFD4-CE5FD620EF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60404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AA9C-33E0-458C-AD29-1DE2DDC1F1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6FC4F-B5DA-4618-B035-983CE979CE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46579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8A9AA-AF64-45FD-9494-5C6EA87FA02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B55AB-C902-4BEB-9D2F-21F65C40E54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DC3E5-5234-4424-8249-B3B6DE3F5CC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53FCA-A054-4408-9AB2-F31648B904D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34361-77FD-4EF6-AC1D-5C4B70B8C2F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E869C-6920-4061-B681-9A779D2CF4C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11413-154E-4042-8207-391B79BEB77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DC3E5-5234-4424-8249-B3B6DE3F5CC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81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DB77B-A758-4A33-96E6-228A971D1DE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4C6EA-7B54-4874-93A8-03ED4CF44C8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EA5E0-F179-4071-AA72-06AA001A830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B3CAE-1D9F-4BDC-A834-E10661640F2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53FCA-A054-4408-9AB2-F31648B904D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2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34361-77FD-4EF6-AC1D-5C4B70B8C2F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8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E869C-6920-4061-B681-9A779D2CF4C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8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11413-154E-4042-8207-391B79BEB77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6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DB77B-A758-4A33-96E6-228A971D1DE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9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4C6EA-7B54-4874-93A8-03ED4CF44C8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3075" name="Line 1027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>
              <a:solidFill>
                <a:srgbClr val="000000"/>
              </a:solidFill>
              <a:latin typeface="Lucida Console" pitchFamily="49" charset="0"/>
            </a:endParaRPr>
          </a:p>
        </p:txBody>
      </p:sp>
      <p:pic>
        <p:nvPicPr>
          <p:cNvPr id="1028" name="Picture 1028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029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80" name="Rectangle 10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smtClean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 smtClean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082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 smtClean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698BF34-0D3E-4043-BC7E-FF0A3CF58226}" type="slidenum">
              <a:rPr lang="ru-RU" sz="1400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6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57721B54-48D0-47E7-93C2-DF6EF5F262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14.02.2014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723F581-02DA-4606-967F-5105A5AEE8C4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1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698BF34-0D3E-4043-BC7E-FF0A3CF58226}" type="slidenum">
              <a:rPr lang="ru-RU" sz="1400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88840"/>
            <a:ext cx="7117180" cy="1470025"/>
          </a:xfrm>
        </p:spPr>
        <p:txBody>
          <a:bodyPr>
            <a:normAutofit/>
          </a:bodyPr>
          <a:lstStyle/>
          <a:p>
            <a:r>
              <a:rPr lang="ru-RU" sz="8000" dirty="0">
                <a:solidFill>
                  <a:srgbClr val="002060"/>
                </a:solidFill>
              </a:rPr>
              <a:t>Н.В. </a:t>
            </a:r>
            <a:r>
              <a:rPr lang="ru-RU" sz="7300" dirty="0">
                <a:solidFill>
                  <a:srgbClr val="002060"/>
                </a:solidFill>
              </a:rPr>
              <a:t>ГОГОЛЬ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7117180" cy="861420"/>
          </a:xfrm>
        </p:spPr>
        <p:txBody>
          <a:bodyPr>
            <a:noAutofit/>
          </a:bodyPr>
          <a:lstStyle/>
          <a:p>
            <a:r>
              <a:rPr lang="ru-RU" sz="4400" b="1" i="1" dirty="0">
                <a:solidFill>
                  <a:srgbClr val="FF0000"/>
                </a:solidFill>
              </a:rPr>
              <a:t>ПОЭМА</a:t>
            </a:r>
          </a:p>
          <a:p>
            <a:r>
              <a:rPr lang="ru-RU" sz="4400" b="1" i="1" dirty="0">
                <a:solidFill>
                  <a:srgbClr val="FF0000"/>
                </a:solidFill>
              </a:rPr>
              <a:t>«МЕРТВЫЕ ДУШИ»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6216" y="6396418"/>
            <a:ext cx="291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Учитель Борисова Н.И. </a:t>
            </a:r>
            <a:endParaRPr lang="ru-RU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3562557" cy="924475"/>
          </a:xfrm>
        </p:spPr>
        <p:txBody>
          <a:bodyPr/>
          <a:lstStyle/>
          <a:p>
            <a:r>
              <a:rPr lang="ru-RU" sz="4400" b="1" i="1" dirty="0" smtClean="0"/>
              <a:t>Плюшкин</a:t>
            </a:r>
            <a:endParaRPr lang="ru-RU" sz="4400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5772" y="2780928"/>
            <a:ext cx="1195810" cy="14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07959" indent="-307959" defTabSz="822284">
              <a:lnSpc>
                <a:spcPct val="80000"/>
              </a:lnSpc>
              <a:buClr>
                <a:srgbClr val="999933"/>
              </a:buClr>
              <a:buNone/>
            </a:pPr>
            <a:r>
              <a:rPr lang="ru-RU" altLang="ru-RU" sz="2200" b="1" kern="0" dirty="0" smtClean="0">
                <a:solidFill>
                  <a:srgbClr val="333300"/>
                </a:solidFill>
                <a:latin typeface="Arial"/>
                <a:cs typeface="Arial"/>
              </a:rPr>
              <a:t>    Основные </a:t>
            </a:r>
            <a:r>
              <a:rPr lang="ru-RU" altLang="ru-RU" sz="2200" b="1" kern="0" dirty="0">
                <a:solidFill>
                  <a:srgbClr val="333300"/>
                </a:solidFill>
                <a:latin typeface="Arial"/>
                <a:cs typeface="Arial"/>
              </a:rPr>
              <a:t>черты Плюшкина – скупость, жадность, настороженность и подозрительность. Но его страсть к накопительству – следствие одиночества. Именно он должен был по замыслу </a:t>
            </a:r>
            <a:r>
              <a:rPr lang="ru-RU" altLang="ru-RU" sz="2200" b="1" kern="0" dirty="0" err="1">
                <a:solidFill>
                  <a:srgbClr val="333300"/>
                </a:solidFill>
                <a:latin typeface="Arial"/>
                <a:cs typeface="Arial"/>
              </a:rPr>
              <a:t>Н.В.Гоголя</a:t>
            </a:r>
            <a:r>
              <a:rPr lang="ru-RU" altLang="ru-RU" sz="2200" b="1" kern="0" dirty="0">
                <a:solidFill>
                  <a:srgbClr val="333300"/>
                </a:solidFill>
                <a:latin typeface="Arial"/>
                <a:cs typeface="Arial"/>
              </a:rPr>
              <a:t> появиться нравственно возрожденным.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0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6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266" y="4573370"/>
            <a:ext cx="888805" cy="105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bolevsky_manil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150" y="1198906"/>
            <a:ext cx="976465" cy="123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3_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30" y="1093795"/>
            <a:ext cx="1452272" cy="185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Line 15"/>
          <p:cNvSpPr>
            <a:spLocks noChangeShapeType="1"/>
          </p:cNvSpPr>
          <p:nvPr/>
        </p:nvSpPr>
        <p:spPr bwMode="auto">
          <a:xfrm flipH="1">
            <a:off x="3141500" y="1008425"/>
            <a:ext cx="7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5" tIns="50795" rIns="101595" bIns="5079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333300"/>
              </a:solidFill>
            </a:endParaRPr>
          </a:p>
        </p:txBody>
      </p:sp>
      <p:sp>
        <p:nvSpPr>
          <p:cNvPr id="27657" name="Line 16"/>
          <p:cNvSpPr>
            <a:spLocks noChangeShapeType="1"/>
          </p:cNvSpPr>
          <p:nvPr/>
        </p:nvSpPr>
        <p:spPr bwMode="auto">
          <a:xfrm>
            <a:off x="6400450" y="1008425"/>
            <a:ext cx="7205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5" tIns="50795" rIns="101595" bIns="5079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333300"/>
              </a:solidFill>
            </a:endParaRPr>
          </a:p>
        </p:txBody>
      </p:sp>
      <p:sp>
        <p:nvSpPr>
          <p:cNvPr id="27658" name="Line 17"/>
          <p:cNvSpPr>
            <a:spLocks noChangeShapeType="1"/>
          </p:cNvSpPr>
          <p:nvPr/>
        </p:nvSpPr>
        <p:spPr bwMode="auto">
          <a:xfrm flipH="1">
            <a:off x="3060863" y="2945241"/>
            <a:ext cx="720511" cy="6473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5" tIns="50795" rIns="101595" bIns="5079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333300"/>
              </a:solidFill>
            </a:endParaRPr>
          </a:p>
        </p:txBody>
      </p:sp>
      <p:sp>
        <p:nvSpPr>
          <p:cNvPr id="27659" name="Line 18"/>
          <p:cNvSpPr>
            <a:spLocks noChangeShapeType="1"/>
          </p:cNvSpPr>
          <p:nvPr/>
        </p:nvSpPr>
        <p:spPr bwMode="auto">
          <a:xfrm>
            <a:off x="5287252" y="3509034"/>
            <a:ext cx="0" cy="6473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5" tIns="50795" rIns="101595" bIns="5079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333300"/>
              </a:solidFill>
            </a:endParaRPr>
          </a:p>
        </p:txBody>
      </p:sp>
      <p:sp>
        <p:nvSpPr>
          <p:cNvPr id="27660" name="Line 19"/>
          <p:cNvSpPr>
            <a:spLocks noChangeShapeType="1"/>
          </p:cNvSpPr>
          <p:nvPr/>
        </p:nvSpPr>
        <p:spPr bwMode="auto">
          <a:xfrm>
            <a:off x="6321565" y="2863428"/>
            <a:ext cx="718758" cy="5762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5" tIns="50795" rIns="101595" bIns="5079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333300"/>
              </a:solidFill>
            </a:endParaRPr>
          </a:p>
        </p:txBody>
      </p:sp>
      <p:sp>
        <p:nvSpPr>
          <p:cNvPr id="27661" name="Text Box 21"/>
          <p:cNvSpPr txBox="1">
            <a:spLocks noChangeArrowheads="1"/>
          </p:cNvSpPr>
          <p:nvPr/>
        </p:nvSpPr>
        <p:spPr bwMode="auto">
          <a:xfrm>
            <a:off x="7275230" y="2621549"/>
            <a:ext cx="1460306" cy="65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20" rIns="91435" bIns="45720">
            <a:spAutoFit/>
          </a:bodyPr>
          <a:lstStyle>
            <a:lvl1pPr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1400" b="1">
                <a:solidFill>
                  <a:srgbClr val="333300"/>
                </a:solidFill>
                <a:latin typeface="Arial" charset="0"/>
              </a:rPr>
              <a:t>Деликатен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1400" b="1">
                <a:solidFill>
                  <a:srgbClr val="333300"/>
                </a:solidFill>
                <a:latin typeface="Arial" charset="0"/>
              </a:rPr>
              <a:t>как Манилов</a:t>
            </a:r>
          </a:p>
        </p:txBody>
      </p:sp>
      <p:sp>
        <p:nvSpPr>
          <p:cNvPr id="27662" name="Text Box 22"/>
          <p:cNvSpPr txBox="1">
            <a:spLocks noChangeArrowheads="1"/>
          </p:cNvSpPr>
          <p:nvPr/>
        </p:nvSpPr>
        <p:spPr bwMode="auto">
          <a:xfrm>
            <a:off x="1311294" y="2461484"/>
            <a:ext cx="1768846" cy="6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20" rIns="91435" bIns="45720">
            <a:spAutoFit/>
          </a:bodyPr>
          <a:lstStyle>
            <a:lvl1pPr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1400" b="1">
                <a:solidFill>
                  <a:srgbClr val="333300"/>
                </a:solidFill>
                <a:latin typeface="Arial" charset="0"/>
              </a:rPr>
              <a:t>Способен копить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1400" b="1">
                <a:solidFill>
                  <a:srgbClr val="333300"/>
                </a:solidFill>
                <a:latin typeface="Arial" charset="0"/>
              </a:rPr>
              <a:t> как Коробочка</a:t>
            </a:r>
          </a:p>
        </p:txBody>
      </p:sp>
      <p:sp>
        <p:nvSpPr>
          <p:cNvPr id="27663" name="Text Box 23"/>
          <p:cNvSpPr txBox="1">
            <a:spLocks noChangeArrowheads="1"/>
          </p:cNvSpPr>
          <p:nvPr/>
        </p:nvSpPr>
        <p:spPr bwMode="auto">
          <a:xfrm>
            <a:off x="2266717" y="120940"/>
            <a:ext cx="55449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20" rIns="91435" bIns="45720">
            <a:spAutoFit/>
          </a:bodyPr>
          <a:lstStyle>
            <a:lvl1pPr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>
                <a:solidFill>
                  <a:srgbClr val="333300"/>
                </a:solidFill>
                <a:latin typeface="Arial" charset="0"/>
              </a:rPr>
              <a:t>Чичиков соотносится со всеми героями поэмы</a:t>
            </a:r>
          </a:p>
        </p:txBody>
      </p:sp>
      <p:sp>
        <p:nvSpPr>
          <p:cNvPr id="27664" name="Text Box 24"/>
          <p:cNvSpPr txBox="1">
            <a:spLocks noChangeArrowheads="1"/>
          </p:cNvSpPr>
          <p:nvPr/>
        </p:nvSpPr>
        <p:spPr bwMode="auto">
          <a:xfrm>
            <a:off x="6877291" y="5849583"/>
            <a:ext cx="1987979" cy="8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20" rIns="91435" bIns="45720">
            <a:spAutoFit/>
          </a:bodyPr>
          <a:lstStyle>
            <a:lvl1pPr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1400" b="1">
                <a:solidFill>
                  <a:srgbClr val="333300"/>
                </a:solidFill>
                <a:latin typeface="Arial" charset="0"/>
              </a:rPr>
              <a:t>Может кутнуть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1400" b="1">
                <a:solidFill>
                  <a:srgbClr val="333300"/>
                </a:solidFill>
                <a:latin typeface="Arial" charset="0"/>
              </a:rPr>
              <a:t>и солгать не хуже Ноздрева</a:t>
            </a:r>
          </a:p>
        </p:txBody>
      </p:sp>
      <p:sp>
        <p:nvSpPr>
          <p:cNvPr id="27665" name="Text Box 25"/>
          <p:cNvSpPr txBox="1">
            <a:spLocks noChangeArrowheads="1"/>
          </p:cNvSpPr>
          <p:nvPr/>
        </p:nvSpPr>
        <p:spPr bwMode="auto">
          <a:xfrm>
            <a:off x="1549719" y="5607704"/>
            <a:ext cx="1539193" cy="8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20" rIns="91435" bIns="45720">
            <a:spAutoFit/>
          </a:bodyPr>
          <a:lstStyle>
            <a:lvl1pPr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1400" b="1">
                <a:solidFill>
                  <a:srgbClr val="333300"/>
                </a:solidFill>
                <a:latin typeface="Arial" charset="0"/>
              </a:rPr>
              <a:t>Прижимист и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1400" b="1">
                <a:solidFill>
                  <a:srgbClr val="333300"/>
                </a:solidFill>
                <a:latin typeface="Arial" charset="0"/>
              </a:rPr>
              <a:t>деловит как Собакевич</a:t>
            </a:r>
          </a:p>
        </p:txBody>
      </p:sp>
      <p:sp>
        <p:nvSpPr>
          <p:cNvPr id="27666" name="Text Box 26"/>
          <p:cNvSpPr txBox="1">
            <a:spLocks noChangeArrowheads="1"/>
          </p:cNvSpPr>
          <p:nvPr/>
        </p:nvSpPr>
        <p:spPr bwMode="auto">
          <a:xfrm>
            <a:off x="3141497" y="6253301"/>
            <a:ext cx="3744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20" rIns="91435" bIns="45720">
            <a:spAutoFit/>
          </a:bodyPr>
          <a:lstStyle>
            <a:lvl1pPr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22325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1400" b="1">
                <a:solidFill>
                  <a:srgbClr val="333300"/>
                </a:solidFill>
                <a:latin typeface="Arial" charset="0"/>
              </a:rPr>
              <a:t>В бережливости на уступит Плюшкину</a:t>
            </a:r>
            <a:r>
              <a:rPr kumimoji="0" lang="ru-RU" altLang="ru-RU">
                <a:solidFill>
                  <a:srgbClr val="333300"/>
                </a:solidFill>
                <a:latin typeface="Arial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30" y="4769205"/>
            <a:ext cx="1065886" cy="127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24" y="4413459"/>
            <a:ext cx="864186" cy="9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73" y="1198906"/>
            <a:ext cx="1066834" cy="114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6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31913" y="908050"/>
            <a:ext cx="6840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b="1">
                <a:solidFill>
                  <a:srgbClr val="9352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Персонажи поэмы.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87450" y="1978025"/>
            <a:ext cx="4752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800" i="1">
                <a:solidFill>
                  <a:srgbClr val="A50021"/>
                </a:solidFill>
                <a:latin typeface="Arial" charset="0"/>
              </a:rPr>
              <a:t>« </a:t>
            </a:r>
            <a:r>
              <a:rPr lang="ru-RU" altLang="ru-RU" sz="2000" i="1">
                <a:solidFill>
                  <a:srgbClr val="A50021"/>
                </a:solidFill>
                <a:latin typeface="Arial" charset="0"/>
              </a:rPr>
              <a:t>Один за другим следуют у меня герои, один пошлее другого»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932363" y="2852738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400">
                <a:solidFill>
                  <a:srgbClr val="3B2F97"/>
                </a:solidFill>
                <a:latin typeface="Times New Roman" pitchFamily="18" charset="0"/>
              </a:rPr>
              <a:t>Н. В. Гоголь.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71550" y="3573463"/>
            <a:ext cx="7488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660066"/>
                </a:solidFill>
                <a:latin typeface="Arial" charset="0"/>
              </a:rPr>
              <a:t>Последовательность в изображении</a:t>
            </a:r>
            <a:r>
              <a:rPr lang="ru-RU" altLang="ru-RU" sz="160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altLang="ru-RU" sz="1800" u="sng">
                <a:solidFill>
                  <a:srgbClr val="A50021"/>
                </a:solidFill>
                <a:latin typeface="Arial" charset="0"/>
              </a:rPr>
              <a:t>деградации</a:t>
            </a:r>
            <a:r>
              <a:rPr lang="ru-RU" altLang="ru-RU" sz="1800" u="sng">
                <a:solidFill>
                  <a:srgbClr val="D42035"/>
                </a:solidFill>
                <a:latin typeface="Arial" charset="0"/>
              </a:rPr>
              <a:t> </a:t>
            </a:r>
            <a:r>
              <a:rPr lang="ru-RU" altLang="ru-RU" sz="1600">
                <a:solidFill>
                  <a:srgbClr val="660066"/>
                </a:solidFill>
                <a:latin typeface="Arial" charset="0"/>
              </a:rPr>
              <a:t>помещиков в поэме.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140200" y="4724400"/>
            <a:ext cx="4103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u="sng">
                <a:solidFill>
                  <a:srgbClr val="A50021"/>
                </a:solidFill>
                <a:latin typeface="Times New Roman" pitchFamily="18" charset="0"/>
              </a:rPr>
              <a:t>Деградация!</a:t>
            </a: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800">
                <a:solidFill>
                  <a:srgbClr val="3B2F97"/>
                </a:solidFill>
                <a:latin typeface="Times New Roman" pitchFamily="18" charset="0"/>
              </a:rPr>
              <a:t>Постепенное ухудшение, приводящее к вырождению.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116013" y="4292600"/>
            <a:ext cx="38163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800">
                <a:solidFill>
                  <a:srgbClr val="A50021"/>
                </a:solidFill>
                <a:latin typeface="Arial" charset="0"/>
              </a:rPr>
              <a:t>Манилов.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800">
                <a:solidFill>
                  <a:srgbClr val="A50021"/>
                </a:solidFill>
                <a:latin typeface="Arial" charset="0"/>
              </a:rPr>
              <a:t>Коробочка.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800">
                <a:solidFill>
                  <a:srgbClr val="A50021"/>
                </a:solidFill>
                <a:latin typeface="Arial" charset="0"/>
              </a:rPr>
              <a:t>Ноздрев.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800">
                <a:solidFill>
                  <a:srgbClr val="A50021"/>
                </a:solidFill>
                <a:latin typeface="Arial" charset="0"/>
              </a:rPr>
              <a:t>Собакевич.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800">
                <a:solidFill>
                  <a:srgbClr val="A50021"/>
                </a:solidFill>
                <a:latin typeface="Arial" charset="0"/>
              </a:rPr>
              <a:t>Плюшкин</a:t>
            </a:r>
            <a:r>
              <a:rPr lang="ru-RU" altLang="ru-RU" sz="1800">
                <a:solidFill>
                  <a:srgbClr val="8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5435600" y="407670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rgbClr val="D42035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600" b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943519" cy="595763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5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7810130" cy="589443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596315" y="6520552"/>
            <a:ext cx="2547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21304">
                    <a:lumMod val="50000"/>
                    <a:lumOff val="50000"/>
                  </a:srgbClr>
                </a:solidFill>
              </a:rPr>
              <a:t>Учитель Борисова Н.И. </a:t>
            </a:r>
          </a:p>
        </p:txBody>
      </p:sp>
    </p:spTree>
    <p:extLst>
      <p:ext uri="{BB962C8B-B14F-4D97-AF65-F5344CB8AC3E}">
        <p14:creationId xmlns:p14="http://schemas.microsoft.com/office/powerpoint/2010/main" val="9540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0476656" y="1052736"/>
            <a:ext cx="2103040" cy="45719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764704"/>
            <a:ext cx="4040188" cy="63976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Развитие сюжета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600" y="2204864"/>
            <a:ext cx="4040188" cy="39512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1 глава. </a:t>
            </a:r>
            <a:r>
              <a:rPr lang="ru-RU" dirty="0" smtClean="0"/>
              <a:t>Приезд Чичикова в губернский город. Экспозиция. Завязка.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2 глава</a:t>
            </a:r>
            <a:r>
              <a:rPr lang="ru-RU" dirty="0" smtClean="0"/>
              <a:t>. Чичиков в усадьбе Манилова.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3 глава. </a:t>
            </a:r>
            <a:r>
              <a:rPr lang="ru-RU" dirty="0" smtClean="0"/>
              <a:t>Чичиков у Коробочки.</a:t>
            </a:r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002060"/>
                </a:solidFill>
              </a:rPr>
              <a:t>4 глава</a:t>
            </a:r>
            <a:r>
              <a:rPr lang="ru-RU" dirty="0" smtClean="0"/>
              <a:t>. Чичиков  на постоялом дворе и в доме </a:t>
            </a:r>
            <a:r>
              <a:rPr lang="ru-RU" dirty="0" err="1" smtClean="0"/>
              <a:t>Ноздрёва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97107" y="1268760"/>
            <a:ext cx="4041775" cy="63976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Лирические отступления,      вставные эпизоды и сцены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2225" y="2132856"/>
            <a:ext cx="4041775" cy="3951288"/>
          </a:xfrm>
        </p:spPr>
        <p:txBody>
          <a:bodyPr>
            <a:normAutofit/>
          </a:bodyPr>
          <a:lstStyle/>
          <a:p>
            <a:r>
              <a:rPr lang="ru-RU" dirty="0" smtClean="0"/>
              <a:t>Рассуждение о «тонких и толстых».</a:t>
            </a:r>
          </a:p>
          <a:p>
            <a:r>
              <a:rPr lang="ru-RU" dirty="0" smtClean="0"/>
              <a:t>Рассуждения о двух типах характеров.</a:t>
            </a:r>
          </a:p>
          <a:p>
            <a:r>
              <a:rPr lang="ru-RU" dirty="0" smtClean="0"/>
              <a:t>«Об оттенках и тонкостях обращения».</a:t>
            </a:r>
          </a:p>
          <a:p>
            <a:endParaRPr lang="ru-RU" dirty="0" smtClean="0"/>
          </a:p>
          <a:p>
            <a:r>
              <a:rPr lang="ru-RU" dirty="0" smtClean="0"/>
              <a:t>Мысль о живучести </a:t>
            </a:r>
            <a:r>
              <a:rPr lang="ru-RU" dirty="0" err="1" smtClean="0"/>
              <a:t>Ноздрёвых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6537625"/>
            <a:ext cx="2547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221304">
                    <a:lumMod val="50000"/>
                    <a:lumOff val="50000"/>
                  </a:srgbClr>
                </a:solidFill>
              </a:rPr>
              <a:t>Учитель Борисова Н.И. </a:t>
            </a:r>
          </a:p>
        </p:txBody>
      </p:sp>
    </p:spTree>
    <p:extLst>
      <p:ext uri="{BB962C8B-B14F-4D97-AF65-F5344CB8AC3E}">
        <p14:creationId xmlns:p14="http://schemas.microsoft.com/office/powerpoint/2010/main" val="7191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0404648" y="1772816"/>
            <a:ext cx="1368152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548680"/>
            <a:ext cx="4038600" cy="5976664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5 глава. </a:t>
            </a:r>
            <a:r>
              <a:rPr lang="ru-RU" sz="2400" dirty="0"/>
              <a:t>Чичиков в усадьбе Собакевича.</a:t>
            </a:r>
          </a:p>
          <a:p>
            <a:endParaRPr lang="ru-RU" sz="2400" dirty="0"/>
          </a:p>
          <a:p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6 глава. </a:t>
            </a:r>
            <a:r>
              <a:rPr lang="ru-RU" sz="2400" dirty="0"/>
              <a:t>Чичиков у Плюшкина.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7 глава. </a:t>
            </a:r>
            <a:r>
              <a:rPr lang="ru-RU" sz="2400" dirty="0"/>
              <a:t>Чичиков в городе. В гражданской палате.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b="1" i="1" dirty="0">
                <a:solidFill>
                  <a:srgbClr val="002060"/>
                </a:solidFill>
              </a:rPr>
              <a:t>8 глава. </a:t>
            </a:r>
            <a:r>
              <a:rPr lang="ru-RU" sz="2400" dirty="0"/>
              <a:t>Бал у губернатора. Кульминация. Чичиков – «</a:t>
            </a:r>
            <a:r>
              <a:rPr lang="ru-RU" sz="2400" dirty="0" err="1"/>
              <a:t>мильонщик</a:t>
            </a:r>
            <a:r>
              <a:rPr lang="ru-RU" sz="2400" dirty="0"/>
              <a:t>». Катастрофа.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9684" y="188640"/>
            <a:ext cx="4038600" cy="5904656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dirty="0" smtClean="0"/>
              <a:t>Чичиков «о славной бабешке».  Автор «о метком русском слове» и «бойком русском уме».</a:t>
            </a:r>
          </a:p>
          <a:p>
            <a:endParaRPr lang="ru-RU" sz="2400" dirty="0" smtClean="0"/>
          </a:p>
          <a:p>
            <a:r>
              <a:rPr lang="ru-RU" sz="2400" dirty="0" smtClean="0"/>
              <a:t>Воспоминания автора о юности. Размышления о человеке «И до какой ничтожности..»</a:t>
            </a:r>
          </a:p>
          <a:p>
            <a:endParaRPr lang="ru-RU" sz="2400" dirty="0" smtClean="0"/>
          </a:p>
          <a:p>
            <a:r>
              <a:rPr lang="ru-RU" sz="2400" dirty="0" smtClean="0"/>
              <a:t>О двух писателях. О крестьянах, купленных Чичиковым.</a:t>
            </a:r>
          </a:p>
          <a:p>
            <a:endParaRPr lang="ru-RU" sz="2400" dirty="0" smtClean="0"/>
          </a:p>
          <a:p>
            <a:r>
              <a:rPr lang="ru-RU" sz="2400" dirty="0" smtClean="0"/>
              <a:t>О силе исправника.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6560594"/>
            <a:ext cx="2547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221304">
                    <a:lumMod val="50000"/>
                    <a:lumOff val="50000"/>
                  </a:srgbClr>
                </a:solidFill>
              </a:rPr>
              <a:t>Учитель Борисова Н.И. </a:t>
            </a:r>
          </a:p>
        </p:txBody>
      </p:sp>
    </p:spTree>
    <p:extLst>
      <p:ext uri="{BB962C8B-B14F-4D97-AF65-F5344CB8AC3E}">
        <p14:creationId xmlns:p14="http://schemas.microsoft.com/office/powerpoint/2010/main" val="34270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0404648" y="1772816"/>
            <a:ext cx="1368152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588996"/>
            <a:ext cx="4038600" cy="5976664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9 глава. </a:t>
            </a:r>
            <a:r>
              <a:rPr lang="ru-RU" sz="2400" dirty="0"/>
              <a:t>Смута в городе.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b="1" i="1" dirty="0">
                <a:solidFill>
                  <a:srgbClr val="002060"/>
                </a:solidFill>
              </a:rPr>
              <a:t>10 глава. </a:t>
            </a:r>
            <a:r>
              <a:rPr lang="ru-RU" sz="2400" dirty="0"/>
              <a:t>Растерянность чиновников.</a:t>
            </a:r>
          </a:p>
          <a:p>
            <a:endParaRPr lang="ru-RU" sz="2400" dirty="0"/>
          </a:p>
          <a:p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11 глава. </a:t>
            </a:r>
            <a:r>
              <a:rPr lang="ru-RU" sz="2400" dirty="0"/>
              <a:t>Бегство Чичикова из города.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9275" y="1049808"/>
            <a:ext cx="4038600" cy="590465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О бунте крестьян имения Вшивая-Спесь.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Повесть </a:t>
            </a:r>
            <a:r>
              <a:rPr lang="ru-RU" sz="2400" dirty="0"/>
              <a:t>о капитане Копейкине.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«Русь! Русь!»  Дорога…  Рассказ о </a:t>
            </a:r>
            <a:r>
              <a:rPr lang="ru-RU" sz="2400" dirty="0" err="1"/>
              <a:t>Кифе</a:t>
            </a:r>
            <a:r>
              <a:rPr lang="ru-RU" sz="2400" dirty="0"/>
              <a:t> </a:t>
            </a:r>
            <a:r>
              <a:rPr lang="ru-RU" sz="2400" dirty="0" err="1"/>
              <a:t>Мокеевиче</a:t>
            </a:r>
            <a:r>
              <a:rPr lang="ru-RU" sz="2400" dirty="0"/>
              <a:t> и его сыне. Рассуждение о добродетельном герое и герое-</a:t>
            </a:r>
            <a:r>
              <a:rPr lang="ru-RU" sz="2400" dirty="0" err="1"/>
              <a:t>подлеце</a:t>
            </a:r>
            <a:r>
              <a:rPr lang="ru-RU" sz="2400" dirty="0"/>
              <a:t>. Тройка.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0190" y="6565660"/>
            <a:ext cx="2547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221304">
                    <a:lumMod val="50000"/>
                    <a:lumOff val="50000"/>
                  </a:srgbClr>
                </a:solidFill>
              </a:rPr>
              <a:t>Учитель Борисова Н.И. </a:t>
            </a:r>
          </a:p>
        </p:txBody>
      </p:sp>
    </p:spTree>
    <p:extLst>
      <p:ext uri="{BB962C8B-B14F-4D97-AF65-F5344CB8AC3E}">
        <p14:creationId xmlns:p14="http://schemas.microsoft.com/office/powerpoint/2010/main" val="2859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980712" y="1524000"/>
            <a:ext cx="72008" cy="104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74" y="637091"/>
            <a:ext cx="1493649" cy="270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62" y="4432853"/>
            <a:ext cx="1499746" cy="274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6" y="2606739"/>
            <a:ext cx="1500187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50" y="2471801"/>
            <a:ext cx="150018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50" y="4432853"/>
            <a:ext cx="1500187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615004"/>
            <a:ext cx="4572000" cy="5632311"/>
          </a:xfrm>
          <a:prstGeom prst="rect">
            <a:avLst/>
          </a:prstGeom>
        </p:spPr>
        <p:txBody>
          <a:bodyPr lIns="91435" tIns="45720" rIns="91435" b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4000" b="1" dirty="0">
                <a:solidFill>
                  <a:srgbClr val="3E1F00"/>
                </a:solidFill>
                <a:latin typeface="Gabriola" pitchFamily="82" charset="0"/>
                <a:cs typeface="Arial" charset="0"/>
              </a:rPr>
              <a:t>Господский дом.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4000" b="1" dirty="0">
                <a:solidFill>
                  <a:srgbClr val="3E1F00"/>
                </a:solidFill>
                <a:latin typeface="Gabriola" pitchFamily="82" charset="0"/>
                <a:cs typeface="Arial" charset="0"/>
              </a:rPr>
              <a:t>Усадьба. Деревня.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4000" b="1" dirty="0">
                <a:solidFill>
                  <a:srgbClr val="3E1F00"/>
                </a:solidFill>
                <a:latin typeface="Gabriola" pitchFamily="82" charset="0"/>
                <a:cs typeface="Arial" charset="0"/>
              </a:rPr>
              <a:t>Портрет.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4000" b="1" dirty="0">
                <a:solidFill>
                  <a:srgbClr val="3E1F00"/>
                </a:solidFill>
                <a:latin typeface="Gabriola" pitchFamily="82" charset="0"/>
                <a:cs typeface="Arial" charset="0"/>
              </a:rPr>
              <a:t>Хозяйство.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4000" b="1" dirty="0">
                <a:solidFill>
                  <a:srgbClr val="3E1F00"/>
                </a:solidFill>
                <a:latin typeface="Gabriola" pitchFamily="82" charset="0"/>
                <a:cs typeface="Arial" charset="0"/>
              </a:rPr>
              <a:t>Интерьер.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4000" b="1" dirty="0">
                <a:solidFill>
                  <a:srgbClr val="3E1F00"/>
                </a:solidFill>
                <a:latin typeface="Gabriola" pitchFamily="82" charset="0"/>
                <a:cs typeface="Arial" charset="0"/>
              </a:rPr>
              <a:t>Обед.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4000" b="1" dirty="0">
                <a:solidFill>
                  <a:srgbClr val="3E1F00"/>
                </a:solidFill>
                <a:latin typeface="Gabriola" pitchFamily="82" charset="0"/>
                <a:cs typeface="Arial" charset="0"/>
              </a:rPr>
              <a:t>Разговор о продаже «мертвых душ».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3E1F00"/>
                </a:solidFill>
                <a:latin typeface="Gabriola" pitchFamily="82" charset="0"/>
                <a:cs typeface="Arial" charset="0"/>
              </a:rPr>
              <a:t>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4" y="323807"/>
            <a:ext cx="201771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6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48680"/>
            <a:ext cx="3632531" cy="691479"/>
          </a:xfrm>
        </p:spPr>
        <p:txBody>
          <a:bodyPr/>
          <a:lstStyle/>
          <a:p>
            <a:r>
              <a:rPr lang="ru-RU" sz="3600" b="1" i="1" dirty="0" smtClean="0"/>
              <a:t>Манилов</a:t>
            </a:r>
            <a:endParaRPr lang="ru-RU" sz="36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6756" y="2348880"/>
            <a:ext cx="1676472" cy="183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916838"/>
            <a:ext cx="3471858" cy="4525963"/>
          </a:xfrm>
        </p:spPr>
        <p:txBody>
          <a:bodyPr/>
          <a:lstStyle/>
          <a:p>
            <a:pPr marL="307959" indent="-307959" algn="ctr" defTabSz="822284">
              <a:lnSpc>
                <a:spcPct val="80000"/>
              </a:lnSpc>
              <a:buClr>
                <a:srgbClr val="999933"/>
              </a:buClr>
              <a:buNone/>
            </a:pPr>
            <a:r>
              <a:rPr lang="ru-RU" altLang="ru-RU" sz="2200" b="1" kern="0" dirty="0">
                <a:solidFill>
                  <a:srgbClr val="333300"/>
                </a:solidFill>
                <a:latin typeface="Arial"/>
                <a:cs typeface="Arial"/>
              </a:rPr>
              <a:t>В Манилове нет ничего отрицательного,… Он не совершил ничего предосудительного, потому что вообще ничего не совершил. </a:t>
            </a:r>
          </a:p>
          <a:p>
            <a:pPr marL="307959" indent="-307959" algn="ctr" defTabSz="822284">
              <a:lnSpc>
                <a:spcPct val="80000"/>
              </a:lnSpc>
              <a:buClr>
                <a:srgbClr val="999933"/>
              </a:buClr>
              <a:buNone/>
            </a:pPr>
            <a:r>
              <a:rPr lang="ru-RU" altLang="ru-RU" sz="2200" b="1" kern="0" dirty="0">
                <a:solidFill>
                  <a:srgbClr val="333300"/>
                </a:solidFill>
                <a:latin typeface="Arial"/>
                <a:cs typeface="Arial"/>
              </a:rPr>
              <a:t>Но в нем нет и ничего положительного, в нем совершенно умерли какие бы то ни было задатки.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8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808995" cy="924475"/>
          </a:xfrm>
        </p:spPr>
        <p:txBody>
          <a:bodyPr/>
          <a:lstStyle/>
          <a:p>
            <a:r>
              <a:rPr lang="ru-RU" b="1" i="1" dirty="0" smtClean="0"/>
              <a:t>Коробочка Настасья Петровна</a:t>
            </a:r>
            <a:endParaRPr lang="ru-RU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2348880"/>
            <a:ext cx="1821660" cy="194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20072" y="1628800"/>
            <a:ext cx="347185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sz="2200" b="1" kern="0" dirty="0">
                <a:solidFill>
                  <a:srgbClr val="333300"/>
                </a:solidFill>
                <a:latin typeface="Arial"/>
                <a:cs typeface="Arial"/>
              </a:rPr>
              <a:t>В образе Коробочки заключен тип «дубинноголового» упрямца, закостенелого и омертвевшего в своей ограниченности. Но эта «</a:t>
            </a:r>
            <a:r>
              <a:rPr lang="ru-RU" altLang="ru-RU" sz="2200" b="1" kern="0" dirty="0" err="1">
                <a:solidFill>
                  <a:srgbClr val="333300"/>
                </a:solidFill>
                <a:latin typeface="Arial"/>
                <a:cs typeface="Arial"/>
              </a:rPr>
              <a:t>туповатость</a:t>
            </a:r>
            <a:r>
              <a:rPr lang="ru-RU" altLang="ru-RU" sz="2200" b="1" kern="0" dirty="0">
                <a:solidFill>
                  <a:srgbClr val="333300"/>
                </a:solidFill>
                <a:latin typeface="Arial"/>
                <a:cs typeface="Arial"/>
              </a:rPr>
              <a:t>» своей определенностью лучше пустоты Манилова – ни умной, ни глупой, ни доброй, ни злой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9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3130509" cy="924475"/>
          </a:xfrm>
        </p:spPr>
        <p:txBody>
          <a:bodyPr/>
          <a:lstStyle/>
          <a:p>
            <a:r>
              <a:rPr lang="ru-RU" sz="3600" b="1" i="1" dirty="0" err="1" smtClean="0"/>
              <a:t>Ноздрёв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07959" indent="-307959" defTabSz="822284">
              <a:lnSpc>
                <a:spcPct val="90000"/>
              </a:lnSpc>
              <a:buClr>
                <a:srgbClr val="999933"/>
              </a:buClr>
              <a:buNone/>
            </a:pPr>
            <a:r>
              <a:rPr lang="ru-RU" altLang="ru-RU" sz="2200" b="1" kern="0" dirty="0" smtClean="0">
                <a:solidFill>
                  <a:srgbClr val="333300"/>
                </a:solidFill>
                <a:latin typeface="Arial"/>
                <a:cs typeface="Arial"/>
              </a:rPr>
              <a:t>    Ноздрев </a:t>
            </a:r>
            <a:r>
              <a:rPr lang="ru-RU" altLang="ru-RU" sz="2200" b="1" kern="0" dirty="0">
                <a:solidFill>
                  <a:srgbClr val="333300"/>
                </a:solidFill>
                <a:latin typeface="Arial"/>
                <a:cs typeface="Arial"/>
              </a:rPr>
              <a:t>– хвастун, болтун, лихач и дебошир, кутила и спорщик. Гоголь сводит Чичикова с Ноздревым в трактире на дороге, а дорога у писателя символизирует путь в будущее, а значит для этого героя есть надежда на спасение.</a:t>
            </a:r>
          </a:p>
        </p:txBody>
      </p:sp>
      <p:pic>
        <p:nvPicPr>
          <p:cNvPr id="5" name="Picture 6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1844689" cy="22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5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48680"/>
            <a:ext cx="3634565" cy="924475"/>
          </a:xfrm>
        </p:spPr>
        <p:txBody>
          <a:bodyPr/>
          <a:lstStyle/>
          <a:p>
            <a:r>
              <a:rPr lang="ru-RU" sz="4000" b="1" i="1" dirty="0" smtClean="0"/>
              <a:t>Собакевич</a:t>
            </a:r>
            <a:endParaRPr lang="ru-RU" sz="4000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564904"/>
            <a:ext cx="1868907" cy="210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844830"/>
            <a:ext cx="3471858" cy="4525963"/>
          </a:xfrm>
        </p:spPr>
        <p:txBody>
          <a:bodyPr/>
          <a:lstStyle/>
          <a:p>
            <a:pPr marL="307959" indent="-307959" defTabSz="822284">
              <a:lnSpc>
                <a:spcPct val="80000"/>
              </a:lnSpc>
              <a:buClr>
                <a:srgbClr val="999933"/>
              </a:buClr>
              <a:buNone/>
            </a:pPr>
            <a:r>
              <a:rPr lang="ru-RU" altLang="ru-RU" sz="1900" b="1" kern="0" dirty="0" smtClean="0">
                <a:solidFill>
                  <a:srgbClr val="333300"/>
                </a:solidFill>
                <a:latin typeface="Arial"/>
                <a:cs typeface="Arial"/>
              </a:rPr>
              <a:t>    Хозяйственность </a:t>
            </a:r>
            <a:r>
              <a:rPr lang="ru-RU" altLang="ru-RU" sz="1900" b="1" kern="0" dirty="0">
                <a:solidFill>
                  <a:srgbClr val="333300"/>
                </a:solidFill>
                <a:latin typeface="Arial"/>
                <a:cs typeface="Arial"/>
              </a:rPr>
              <a:t>Собакевича словно проецируется на образ скаредного Плюшкина, сгущаясь в последнем до крайности. Тем не менее, Собакевич – первый в чреде гоголевских типов, кто соотносится с героями второго тома, где герои должны предстать пусть не идеальными, но уже очистившимися от многих страстей.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7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Мертвые души</Template>
  <TotalTime>132</TotalTime>
  <Words>561</Words>
  <Application>Microsoft Office PowerPoint</Application>
  <PresentationFormat>Экран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1_Тетрадь</vt:lpstr>
      <vt:lpstr>Тема Office</vt:lpstr>
      <vt:lpstr>Spring</vt:lpstr>
      <vt:lpstr>Н.В. ГОГОЛЬ</vt:lpstr>
      <vt:lpstr>Презентация PowerPoint</vt:lpstr>
      <vt:lpstr>Презентация PowerPoint</vt:lpstr>
      <vt:lpstr>Презентация PowerPoint</vt:lpstr>
      <vt:lpstr>Презентация PowerPoint</vt:lpstr>
      <vt:lpstr>Манилов</vt:lpstr>
      <vt:lpstr>Коробочка Настасья Петровна</vt:lpstr>
      <vt:lpstr>Ноздрёв</vt:lpstr>
      <vt:lpstr>Собакевич</vt:lpstr>
      <vt:lpstr>Плюшкин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</dc:creator>
  <cp:lastModifiedBy>Арт</cp:lastModifiedBy>
  <cp:revision>35</cp:revision>
  <dcterms:created xsi:type="dcterms:W3CDTF">2014-02-10T11:59:18Z</dcterms:created>
  <dcterms:modified xsi:type="dcterms:W3CDTF">2014-02-14T16:02:52Z</dcterms:modified>
</cp:coreProperties>
</file>