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74" r:id="rId8"/>
    <p:sldId id="271" r:id="rId9"/>
    <p:sldId id="272" r:id="rId10"/>
    <p:sldId id="275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DejaVu Sans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89" y="1928802"/>
            <a:ext cx="7605735" cy="4195773"/>
          </a:xfrm>
        </p:spPr>
        <p:txBody>
          <a:bodyPr/>
          <a:lstStyle>
            <a:lvl1pPr marL="514350" indent="-514350">
              <a:buNone/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ru-RU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9259-428F-4B4B-8659-9920DE30C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-206375"/>
            <a:ext cx="2068512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4213" y="-206375"/>
            <a:ext cx="6057900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5388-A8FD-47E5-9B54-B47B86CF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-206375"/>
            <a:ext cx="7559675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4062412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99025" y="1600200"/>
            <a:ext cx="4064000" cy="45243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33C21-22F2-406C-901E-3E47F179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998E-E9CD-41F9-9590-9A1E5E5FC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BE6C2-40D3-40FF-A1EA-98A2DFDB0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3722-F0AB-424E-9415-C01937488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3985C-4FF4-4FF2-8562-C99FC977B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8025-BF1C-49FB-BB57-588E163E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08973-F6C2-4010-9BAA-5AB5D75E1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906F-2684-4E14-B248-7F54F27F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CB75-0170-4399-A2EA-ABC490850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B903-D94D-4AB8-B53F-0D2A63806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E7406-8C7C-4093-9900-86B668D93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0046-F2E0-48FC-81AD-F42099905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71463"/>
            <a:ext cx="2055813" cy="64008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71463"/>
            <a:ext cx="6019800" cy="6400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CE6F-6935-4A9A-B487-EB0E2FB8A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-271463"/>
            <a:ext cx="7770812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FCDF2-88EE-4746-B361-A2256BCA9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40624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9025" y="1600200"/>
            <a:ext cx="4064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1DCF-274A-4C17-BA0C-B097B04BC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AD258-9003-4DA4-81ED-914C52D0F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6EB1-ABC8-4333-A62F-E24A876EF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61C1C-72F1-4A2E-ABF7-875831471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9FFA-E89D-443F-8334-86FFDF164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5562C-D807-484E-A767-41AF8FD90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DEA3-5CA4-4ABB-A2F9-4A73EEF32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23850" y="836613"/>
            <a:ext cx="8642350" cy="5832475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324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1214438" y="6237288"/>
            <a:ext cx="2132012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708400" y="6237288"/>
            <a:ext cx="28940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831013" y="6245225"/>
            <a:ext cx="21320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14328A-6129-4A99-AC44-2B1EA2F14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439863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-206375"/>
            <a:ext cx="7559675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278812" cy="4524375"/>
          </a:xfrm>
          <a:prstGeom prst="rect">
            <a:avLst/>
          </a:prstGeom>
          <a:noFill/>
          <a:ln w="12600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63713" y="981075"/>
            <a:ext cx="5283200" cy="528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271463"/>
            <a:ext cx="7770812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170CE63-5C34-4736-844F-031994ECC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800000"/>
          </a:solidFill>
          <a:latin typeface="Comic Sans MS" pitchFamily="66" charset="0"/>
          <a:ea typeface="DejaVu Sans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17399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mtClean="0">
                <a:latin typeface="Arial" charset="0"/>
              </a:rPr>
              <a:t>Приёмы и методы проведения самоподготовки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 с учётом здоровьесберегающих технологий</a:t>
            </a:r>
            <a:r>
              <a:rPr lang="ru-RU" sz="3600" b="1" smtClean="0">
                <a:latin typeface="Arial" charset="0"/>
              </a:rPr>
              <a:t/>
            </a:r>
            <a:br>
              <a:rPr lang="ru-RU" sz="3600" b="1" smtClean="0">
                <a:latin typeface="Arial" charset="0"/>
              </a:rPr>
            </a:br>
            <a:endParaRPr lang="ru-RU" sz="3600" b="1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638800" y="4876800"/>
            <a:ext cx="3505200" cy="1871663"/>
          </a:xfrm>
        </p:spPr>
        <p:txBody>
          <a:bodyPr lIns="90000" tIns="46800" rIns="90000" bIns="46800"/>
          <a:lstStyle/>
          <a:p>
            <a:pPr marL="0" indent="0" algn="ctr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smtClean="0">
                <a:latin typeface="Arial" charset="0"/>
              </a:rPr>
              <a:t>Карташова Ирина Николаевна</a:t>
            </a:r>
          </a:p>
          <a:p>
            <a:pPr marL="0" indent="0" algn="ctr" eaLnBrk="1" hangingPunct="1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smtClean="0">
                <a:latin typeface="Arial" charset="0"/>
              </a:rPr>
              <a:t>воспитатель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295400" y="1981200"/>
            <a:ext cx="7467600" cy="370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0000"/>
                </a:solidFill>
              </a:rPr>
              <a:t>«Забота о здоровье – это важнейший труд воспитателя. От жизнедеятельности, бодрости детей зависит их духовная жизнь, мировоззрение, умственное развитие, прочность знаний, вера в свои силы…».</a:t>
            </a:r>
          </a:p>
          <a:p>
            <a:pPr>
              <a:lnSpc>
                <a:spcPct val="80000"/>
              </a:lnSpc>
              <a:spcBef>
                <a:spcPts val="8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</a:rPr>
              <a:t>                                   </a:t>
            </a:r>
            <a:r>
              <a:rPr lang="ru-RU" sz="3200" b="1">
                <a:solidFill>
                  <a:srgbClr val="000000"/>
                </a:solidFill>
              </a:rPr>
              <a:t>В.А.Сухомлинский</a:t>
            </a:r>
            <a:r>
              <a:rPr lang="ru-RU" sz="32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214313"/>
            <a:ext cx="8126412" cy="1189037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mtClean="0">
                <a:latin typeface="Arial" charset="0"/>
              </a:rPr>
              <a:t>Основные воспитательные задачи самоподготовки :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143000" y="1905000"/>
            <a:ext cx="80010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>
                <a:solidFill>
                  <a:srgbClr val="000000"/>
                </a:solidFill>
              </a:rPr>
              <a:t> закрепить навыки самообразовательной работы;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>
                <a:solidFill>
                  <a:srgbClr val="000000"/>
                </a:solidFill>
              </a:rPr>
              <a:t> воспитать у учащихся организованность, собранность и дисциплинированность, самостоятельность и прилежание;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>
                <a:solidFill>
                  <a:srgbClr val="000000"/>
                </a:solidFill>
              </a:rPr>
              <a:t> сформировать положительное отношение к учёбе, потребность и способность своевременно и в установленный срок выполнять учебные задания учителей;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>
                <a:solidFill>
                  <a:srgbClr val="000000"/>
                </a:solidFill>
              </a:rPr>
              <a:t> научить пользоваться справочниками, словарями, дополнительной литературой, умение работать в библиотеке.</a:t>
            </a: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1375"/>
              </a:spcBef>
              <a:buClr>
                <a:srgbClr val="808080"/>
              </a:buClr>
              <a:buSzPct val="7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mtClean="0">
                <a:latin typeface="Arial" charset="0"/>
              </a:rPr>
              <a:t>Условия для самостоятельной работы :</a:t>
            </a:r>
            <a:endParaRPr lang="ru-RU" sz="36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357313" y="1928813"/>
            <a:ext cx="730885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700"/>
              </a:spcBef>
              <a:buClr>
                <a:srgbClr val="BBE0E3"/>
              </a:buClr>
              <a:buSzPct val="7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 соблюдение санитарно – гигиенических требований   при организации и проведении самоподготовки;</a:t>
            </a:r>
          </a:p>
          <a:p>
            <a:pPr>
              <a:spcBef>
                <a:spcPts val="700"/>
              </a:spcBef>
              <a:buClr>
                <a:srgbClr val="BBE0E3"/>
              </a:buClr>
              <a:buSzPct val="7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 соблюдение охранительного режима обучения (учёт возрастных особенностей, проведение релаксационных пауз, расслабляющих игр и упражнений);</a:t>
            </a:r>
          </a:p>
          <a:p>
            <a:pPr>
              <a:spcBef>
                <a:spcPts val="700"/>
              </a:spcBef>
              <a:buClr>
                <a:srgbClr val="BBE0E3"/>
              </a:buClr>
              <a:buSzPct val="7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</a:rPr>
              <a:t> создание благоприятной атмосферы, располагающей к  работе.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mtClean="0">
                <a:latin typeface="Arial" charset="0"/>
              </a:rPr>
              <a:t>Успех самоподготовки определяется следующим :</a:t>
            </a:r>
            <a:endParaRPr lang="en-US" sz="3300" b="1" smtClean="0">
              <a:latin typeface="Arial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143000" y="1828800"/>
            <a:ext cx="7543800" cy="353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125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</a:rPr>
              <a:t> к выполнению домашнего задания дети приступают в одно и тоже время, восстановив работоспособность, утраченную в ходе занятий первой половины дня;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</a:rPr>
              <a:t> целесообразной регламентацией времени;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>
                <a:srgbClr val="99CC00"/>
              </a:buClr>
              <a:buSzPct val="60000"/>
              <a:buFont typeface="Wingdings" pitchFamily="2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</a:rPr>
              <a:t> строгой определённостью выполнения домашнего задания.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Структура самоподготовки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214438" y="1643063"/>
            <a:ext cx="7643812" cy="4238625"/>
          </a:xfrm>
        </p:spPr>
        <p:txBody>
          <a:bodyPr/>
          <a:lstStyle/>
          <a:p>
            <a:pPr marL="457200" indent="-457200">
              <a:buFont typeface="Comic Sans MS" pitchFamily="66" charset="0"/>
              <a:buAutoNum type="arabicPeriod"/>
            </a:pPr>
            <a:r>
              <a:rPr lang="ru-RU" sz="4000" smtClean="0">
                <a:latin typeface="Arial" charset="0"/>
                <a:cs typeface="Arial" charset="0"/>
              </a:rPr>
              <a:t>Оргмомент.</a:t>
            </a:r>
          </a:p>
          <a:p>
            <a:pPr marL="457200" indent="-457200">
              <a:buFont typeface="Comic Sans MS" pitchFamily="66" charset="0"/>
              <a:buAutoNum type="arabicPeriod"/>
            </a:pPr>
            <a:r>
              <a:rPr lang="ru-RU" sz="4000" smtClean="0">
                <a:latin typeface="Arial" charset="0"/>
                <a:cs typeface="Arial" charset="0"/>
              </a:rPr>
              <a:t>Самостоятельная работа воспитанников.</a:t>
            </a:r>
          </a:p>
          <a:p>
            <a:pPr marL="457200" indent="-457200">
              <a:buFont typeface="Comic Sans MS" pitchFamily="66" charset="0"/>
              <a:buAutoNum type="arabicPeriod"/>
            </a:pPr>
            <a:r>
              <a:rPr lang="ru-RU" sz="4000" smtClean="0">
                <a:latin typeface="Arial" charset="0"/>
                <a:cs typeface="Arial" charset="0"/>
              </a:rPr>
              <a:t>Контроль.</a:t>
            </a:r>
          </a:p>
          <a:p>
            <a:pPr marL="457200" indent="-457200">
              <a:buFont typeface="Comic Sans MS" pitchFamily="66" charset="0"/>
              <a:buAutoNum type="arabicPeriod"/>
            </a:pPr>
            <a:r>
              <a:rPr lang="ru-RU" sz="4000" smtClean="0">
                <a:latin typeface="Arial" charset="0"/>
                <a:cs typeface="Arial" charset="0"/>
              </a:rPr>
              <a:t>Итог.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mtClean="0">
                <a:latin typeface="Arial" charset="0"/>
              </a:rPr>
              <a:t>Требования к проведению физкультминуток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4800600" cy="4449763"/>
          </a:xfrm>
          <a:solidFill>
            <a:srgbClr val="FFFFFF">
              <a:alpha val="5098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smtClean="0">
                <a:latin typeface="Arial" charset="0"/>
              </a:rPr>
              <a:t>Комплексы подбираются в зависимости от   вида урока, его содержания.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smtClean="0">
                <a:latin typeface="Arial" charset="0"/>
              </a:rPr>
              <a:t>Упражнения должны быть разнообразны, так   как однообразие снижает интерес к ним, а следовательно, и их результативность.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smtClean="0">
                <a:latin typeface="Arial" charset="0"/>
              </a:rPr>
              <a:t>Физкультминутки должны проводиться на начальном этапе утомления, выполнение упражнений при сильном утомлении не дает желаемого результата.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smtClean="0">
                <a:latin typeface="Arial" charset="0"/>
              </a:rPr>
              <a:t>Предпочтение нужно отдавать упражнениям для утомленных групп мышц.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smtClean="0">
                <a:latin typeface="Arial" charset="0"/>
              </a:rPr>
              <a:t>Важно обеспечить позитивный эмоциональный настрой. </a:t>
            </a:r>
          </a:p>
          <a:p>
            <a:pPr marL="341313" indent="-341313" eaLnBrk="1" hangingPunct="1">
              <a:spcBef>
                <a:spcPts val="4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600" b="1" smtClean="0">
              <a:latin typeface="Arial" charset="0"/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76400"/>
            <a:ext cx="2971800" cy="2228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038600"/>
            <a:ext cx="2895600" cy="217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>
            <p:ph type="title"/>
          </p:nvPr>
        </p:nvSpPr>
        <p:spPr>
          <a:xfrm>
            <a:off x="1403350" y="274638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mtClean="0">
                <a:latin typeface="Arial" charset="0"/>
              </a:rPr>
              <a:t>Виды физкультминуток</a:t>
            </a:r>
          </a:p>
        </p:txBody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1371600" y="1828800"/>
            <a:ext cx="3987800" cy="3886200"/>
          </a:xfrm>
          <a:solidFill>
            <a:srgbClr val="FFFFFF">
              <a:alpha val="5098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latin typeface="Arial" charset="0"/>
              </a:rPr>
              <a:t>Упражнения для снятия общего или локального утомления.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latin typeface="Arial" charset="0"/>
              </a:rPr>
              <a:t>Упражнения для кистей рук.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latin typeface="Arial" charset="0"/>
              </a:rPr>
              <a:t>Гимнастика для глаз.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latin typeface="Arial" charset="0"/>
              </a:rPr>
              <a:t>Гимнастика для слуха.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latin typeface="Arial" charset="0"/>
              </a:rPr>
              <a:t>Упражнения корректирующие осанку.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smtClean="0">
                <a:latin typeface="Arial" charset="0"/>
              </a:rPr>
              <a:t>Дыхательная гимнастика </a:t>
            </a:r>
          </a:p>
          <a:p>
            <a:pPr marL="341313" indent="-341313" eaLnBrk="1" hangingPunct="1"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000" b="1" smtClean="0">
              <a:latin typeface="Arial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00200"/>
            <a:ext cx="2944813" cy="2208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5" name="Picture 6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267200"/>
            <a:ext cx="19812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4267200"/>
            <a:ext cx="17526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Результат самоподготовки зависит :</a:t>
            </a:r>
          </a:p>
        </p:txBody>
      </p:sp>
      <p:sp>
        <p:nvSpPr>
          <p:cNvPr id="11267" name="Содержимое 5"/>
          <p:cNvSpPr>
            <a:spLocks noGrp="1"/>
          </p:cNvSpPr>
          <p:nvPr>
            <p:ph idx="1"/>
          </p:nvPr>
        </p:nvSpPr>
        <p:spPr>
          <a:xfrm>
            <a:off x="1357313" y="1928813"/>
            <a:ext cx="7605712" cy="4195762"/>
          </a:xfrm>
        </p:spPr>
        <p:txBody>
          <a:bodyPr/>
          <a:lstStyle/>
          <a:p>
            <a:pPr>
              <a:buFont typeface="Comic Sans MS" pitchFamily="66" charset="0"/>
              <a:buAutoNum type="arabicPeriod"/>
            </a:pPr>
            <a:r>
              <a:rPr lang="ru-RU" smtClean="0">
                <a:latin typeface="Arial" charset="0"/>
                <a:cs typeface="Arial" charset="0"/>
              </a:rPr>
              <a:t>От учителя – насколько он смог заинтересовать ученика своим предметом.</a:t>
            </a:r>
          </a:p>
          <a:p>
            <a:pPr>
              <a:buFont typeface="Comic Sans MS" pitchFamily="66" charset="0"/>
              <a:buAutoNum type="arabicPeriod"/>
            </a:pPr>
            <a:r>
              <a:rPr lang="ru-RU" smtClean="0">
                <a:latin typeface="Arial" charset="0"/>
                <a:cs typeface="Arial" charset="0"/>
              </a:rPr>
              <a:t>От организации самоподготовки воспитателем.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omic Sans MS"/>
        <a:ea typeface="DejaVu Sans"/>
        <a:cs typeface=""/>
      </a:majorFont>
      <a:minorFont>
        <a:latin typeface="Comic Sans MS"/>
        <a:ea typeface="DejaVu Sans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omic Sans MS"/>
        <a:ea typeface="DejaVu Sans"/>
        <a:cs typeface=""/>
      </a:majorFont>
      <a:minorFont>
        <a:latin typeface="Comic Sans MS"/>
        <a:ea typeface="DejaVu Sans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320</Words>
  <PresentationFormat>Экран (4:3)</PresentationFormat>
  <Paragraphs>39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DejaVu Sans</vt:lpstr>
      <vt:lpstr>Times New Roman</vt:lpstr>
      <vt:lpstr>Comic Sans MS</vt:lpstr>
      <vt:lpstr>Wingdings</vt:lpstr>
      <vt:lpstr>Оформление по умолчанию</vt:lpstr>
      <vt:lpstr>1_Оформление по умолчанию</vt:lpstr>
      <vt:lpstr>Приёмы и методы проведения самоподготовки  с учётом здоровьесберегающих технологий </vt:lpstr>
      <vt:lpstr>Слайд 2</vt:lpstr>
      <vt:lpstr>Основные воспитательные задачи самоподготовки :</vt:lpstr>
      <vt:lpstr>Условия для самостоятельной работы :</vt:lpstr>
      <vt:lpstr>Успех самоподготовки определяется следующим :</vt:lpstr>
      <vt:lpstr>Структура самоподготовки</vt:lpstr>
      <vt:lpstr>Требования к проведению физкультминуток</vt:lpstr>
      <vt:lpstr>Виды физкультминуток</vt:lpstr>
      <vt:lpstr>Результат самоподготовки зависит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ирина</cp:lastModifiedBy>
  <cp:revision>26</cp:revision>
  <cp:lastPrinted>1601-01-01T00:00:00Z</cp:lastPrinted>
  <dcterms:created xsi:type="dcterms:W3CDTF">2011-01-16T07:52:28Z</dcterms:created>
  <dcterms:modified xsi:type="dcterms:W3CDTF">2014-01-12T12:36:19Z</dcterms:modified>
</cp:coreProperties>
</file>