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4" r:id="rId6"/>
    <p:sldId id="260" r:id="rId7"/>
    <p:sldId id="261" r:id="rId8"/>
    <p:sldId id="262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6BD5D-05B1-4CCA-A0C4-8B534F9ADA0A}" type="datetimeFigureOut">
              <a:rPr lang="ru-RU" smtClean="0"/>
              <a:t>03.10.2011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619A-79CD-41DF-94EE-05C9E70C52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746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6BD5D-05B1-4CCA-A0C4-8B534F9ADA0A}" type="datetimeFigureOut">
              <a:rPr lang="ru-RU" smtClean="0"/>
              <a:t>03.10.2011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619A-79CD-41DF-94EE-05C9E70C52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285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6BD5D-05B1-4CCA-A0C4-8B534F9ADA0A}" type="datetimeFigureOut">
              <a:rPr lang="ru-RU" smtClean="0"/>
              <a:t>03.10.2011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619A-79CD-41DF-94EE-05C9E70C52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503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6BD5D-05B1-4CCA-A0C4-8B534F9ADA0A}" type="datetimeFigureOut">
              <a:rPr lang="ru-RU" smtClean="0"/>
              <a:t>03.10.2011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619A-79CD-41DF-94EE-05C9E70C52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211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6BD5D-05B1-4CCA-A0C4-8B534F9ADA0A}" type="datetimeFigureOut">
              <a:rPr lang="ru-RU" smtClean="0"/>
              <a:t>03.10.2011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619A-79CD-41DF-94EE-05C9E70C52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189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6BD5D-05B1-4CCA-A0C4-8B534F9ADA0A}" type="datetimeFigureOut">
              <a:rPr lang="ru-RU" smtClean="0"/>
              <a:t>03.10.2011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619A-79CD-41DF-94EE-05C9E70C52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353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6BD5D-05B1-4CCA-A0C4-8B534F9ADA0A}" type="datetimeFigureOut">
              <a:rPr lang="ru-RU" smtClean="0"/>
              <a:t>03.10.2011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619A-79CD-41DF-94EE-05C9E70C52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741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6BD5D-05B1-4CCA-A0C4-8B534F9ADA0A}" type="datetimeFigureOut">
              <a:rPr lang="ru-RU" smtClean="0"/>
              <a:t>03.10.2011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619A-79CD-41DF-94EE-05C9E70C52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195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6BD5D-05B1-4CCA-A0C4-8B534F9ADA0A}" type="datetimeFigureOut">
              <a:rPr lang="ru-RU" smtClean="0"/>
              <a:t>03.10.2011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619A-79CD-41DF-94EE-05C9E70C52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750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6BD5D-05B1-4CCA-A0C4-8B534F9ADA0A}" type="datetimeFigureOut">
              <a:rPr lang="ru-RU" smtClean="0"/>
              <a:t>03.10.2011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619A-79CD-41DF-94EE-05C9E70C52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053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6BD5D-05B1-4CCA-A0C4-8B534F9ADA0A}" type="datetimeFigureOut">
              <a:rPr lang="ru-RU" smtClean="0"/>
              <a:t>03.10.2011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619A-79CD-41DF-94EE-05C9E70C52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924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6BD5D-05B1-4CCA-A0C4-8B534F9ADA0A}" type="datetimeFigureOut">
              <a:rPr lang="ru-RU" smtClean="0"/>
              <a:t>03.10.2011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E619A-79CD-41DF-94EE-05C9E70C52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889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1%D0%B0%D0%BC%D0%BE%D1%81" TargetMode="External"/><Relationship Id="rId2" Type="http://schemas.openxmlformats.org/officeDocument/2006/relationships/hyperlink" Target="http://ru.wikipedia.org/wiki/%D0%93%D0%B5%D1%80%D0%BE%D0%B4%D0%BE%D1%82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://ru.wikipedia.org/wiki/%D0%94%D0%B5%D0%BB%D1%8C%D1%84%D1%8B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Оленька\Desktop\18d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8" y="0"/>
            <a:ext cx="3228976" cy="430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Оленька\Desktop\0341d98c4ce8aa5ba1a76179580e148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297" y="0"/>
            <a:ext cx="4524375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Оленька\Desktop\460207410100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4728" y="2420888"/>
            <a:ext cx="3240360" cy="3260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Оленька\Desktop\image_gallery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5088" y="4354375"/>
            <a:ext cx="3254955" cy="2453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248" y="5681500"/>
            <a:ext cx="5848840" cy="1200476"/>
          </a:xfrm>
        </p:spPr>
        <p:txBody>
          <a:bodyPr/>
          <a:lstStyle/>
          <a:p>
            <a:r>
              <a:rPr lang="ru-RU" dirty="0" smtClean="0">
                <a:solidFill>
                  <a:sysClr val="windowText" lastClr="000000"/>
                </a:solidFill>
              </a:rPr>
              <a:t>О чем пойдет речь на уроке?</a:t>
            </a:r>
            <a:endParaRPr lang="ru-RU" dirty="0">
              <a:solidFill>
                <a:sysClr val="windowText" lastClr="000000"/>
              </a:solidFill>
            </a:endParaRPr>
          </a:p>
        </p:txBody>
      </p:sp>
      <p:sp>
        <p:nvSpPr>
          <p:cNvPr id="8" name="Рамка 7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7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41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Великие баснописцы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Эзоп</a:t>
            </a:r>
          </a:p>
          <a:p>
            <a:r>
              <a:rPr lang="ru-RU" dirty="0" smtClean="0"/>
              <a:t>Жан де Лафонтен, француз</a:t>
            </a:r>
          </a:p>
          <a:p>
            <a:r>
              <a:rPr lang="ru-RU" dirty="0" err="1" smtClean="0"/>
              <a:t>Козьма</a:t>
            </a:r>
            <a:r>
              <a:rPr lang="ru-RU" dirty="0" smtClean="0"/>
              <a:t> Прутков</a:t>
            </a:r>
          </a:p>
          <a:p>
            <a:r>
              <a:rPr lang="ru-RU" dirty="0" err="1" smtClean="0"/>
              <a:t>Хемницер</a:t>
            </a:r>
            <a:r>
              <a:rPr lang="ru-RU" dirty="0" smtClean="0"/>
              <a:t> И. И.</a:t>
            </a:r>
          </a:p>
          <a:p>
            <a:r>
              <a:rPr lang="ru-RU" dirty="0" smtClean="0"/>
              <a:t>Дмитриев И. В.</a:t>
            </a:r>
          </a:p>
          <a:p>
            <a:r>
              <a:rPr lang="ru-RU" dirty="0" smtClean="0"/>
              <a:t>Сумароков А. П.</a:t>
            </a:r>
          </a:p>
          <a:p>
            <a:r>
              <a:rPr lang="ru-RU" dirty="0" smtClean="0"/>
              <a:t>Фонвизин Д. И.</a:t>
            </a:r>
          </a:p>
          <a:p>
            <a:r>
              <a:rPr lang="ru-RU" dirty="0" smtClean="0"/>
              <a:t>Крылов  И. А.</a:t>
            </a:r>
          </a:p>
          <a:p>
            <a:endParaRPr lang="ru-RU" dirty="0"/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7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4355976" y="2708920"/>
            <a:ext cx="648072" cy="273630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580072" y="3447068"/>
            <a:ext cx="2316660" cy="17666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ru-RU" sz="3200" dirty="0" smtClean="0">
                <a:solidFill>
                  <a:prstClr val="black"/>
                </a:solidFill>
              </a:rPr>
              <a:t>Русские</a:t>
            </a:r>
          </a:p>
          <a:p>
            <a:pPr lvl="0" algn="ctr">
              <a:spcBef>
                <a:spcPct val="20000"/>
              </a:spcBef>
            </a:pPr>
            <a:r>
              <a:rPr lang="ru-RU" sz="3200" dirty="0" smtClean="0">
                <a:solidFill>
                  <a:prstClr val="black"/>
                </a:solidFill>
              </a:rPr>
              <a:t>Баснописцы</a:t>
            </a:r>
          </a:p>
          <a:p>
            <a:pPr lvl="0">
              <a:spcBef>
                <a:spcPct val="20000"/>
              </a:spcBef>
            </a:pPr>
            <a:endParaRPr lang="ru-RU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03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Эзоп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6995120" cy="54006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 smtClean="0"/>
              <a:t>Был ли Эзоп историческим лицом — сказать невозможно. Научной традиции о жизни Эзопа не существовало. </a:t>
            </a:r>
            <a:r>
              <a:rPr lang="ru-RU" dirty="0" smtClean="0">
                <a:hlinkClick r:id="rId2" tooltip="Геродот"/>
              </a:rPr>
              <a:t>Геродот</a:t>
            </a:r>
            <a:r>
              <a:rPr lang="ru-RU" dirty="0" smtClean="0"/>
              <a:t> (II, 134) пишет, что Эзоп был рабом некого </a:t>
            </a:r>
            <a:r>
              <a:rPr lang="ru-RU" dirty="0" err="1" smtClean="0"/>
              <a:t>Иадмона</a:t>
            </a:r>
            <a:r>
              <a:rPr lang="ru-RU" dirty="0" smtClean="0"/>
              <a:t> с острова </a:t>
            </a:r>
            <a:r>
              <a:rPr lang="ru-RU" dirty="0" err="1" smtClean="0">
                <a:hlinkClick r:id="rId3" tooltip="Самос"/>
              </a:rPr>
              <a:t>Самос</a:t>
            </a:r>
            <a:r>
              <a:rPr lang="ru-RU" dirty="0" smtClean="0"/>
              <a:t>, потом был отпущен на волю, жил во времена египетского царя </a:t>
            </a:r>
            <a:r>
              <a:rPr lang="ru-RU" dirty="0" err="1" smtClean="0"/>
              <a:t>Амасиса</a:t>
            </a:r>
            <a:r>
              <a:rPr lang="ru-RU" dirty="0" smtClean="0"/>
              <a:t> (570—526 до н. э.) и был убит </a:t>
            </a:r>
            <a:r>
              <a:rPr lang="ru-RU" dirty="0" err="1" smtClean="0">
                <a:hlinkClick r:id="rId4" tooltip="Дельфы"/>
              </a:rPr>
              <a:t>дельфийцами</a:t>
            </a:r>
            <a:r>
              <a:rPr lang="ru-RU" dirty="0" smtClean="0"/>
              <a:t>; за его гибель Дельфы заплатили выкуп потомкам </a:t>
            </a:r>
            <a:r>
              <a:rPr lang="ru-RU" dirty="0" err="1" smtClean="0"/>
              <a:t>Иадмона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7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pic>
        <p:nvPicPr>
          <p:cNvPr id="8194" name="Picture 2" descr="C:\Users\Оленька\Desktop\200px-Aesop_pushkin0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680" y="2708920"/>
            <a:ext cx="1270000" cy="1917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603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49" y="-243408"/>
            <a:ext cx="822960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74354" y="332656"/>
            <a:ext cx="7704766" cy="396044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urveDown">
              <a:avLst>
                <a:gd name="adj" fmla="val 30061"/>
              </a:avLst>
            </a:prstTxWarp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Жанр басни</a:t>
            </a:r>
          </a:p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в русской и зарубежной</a:t>
            </a:r>
          </a:p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литературе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3074" name="Picture 2" descr="C:\Users\Оленька\Desktop\18d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117" y="4149080"/>
            <a:ext cx="1614488" cy="2152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Рамка 4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7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19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Басня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3052935"/>
          </a:xfrm>
        </p:spPr>
        <p:txBody>
          <a:bodyPr>
            <a:normAutofit fontScale="92500"/>
          </a:bodyPr>
          <a:lstStyle/>
          <a:p>
            <a:r>
              <a:rPr lang="ru-RU" sz="4800" dirty="0" smtClean="0">
                <a:effectLst/>
                <a:latin typeface="Times New Roman"/>
                <a:ea typeface="Times New Roman"/>
              </a:rPr>
              <a:t>От слова БАЯТЬ – т.е. придумывать или рассказывать приятные истории, или просто говорить…</a:t>
            </a:r>
          </a:p>
          <a:p>
            <a:endParaRPr lang="ru-RU" dirty="0"/>
          </a:p>
        </p:txBody>
      </p:sp>
      <p:pic>
        <p:nvPicPr>
          <p:cNvPr id="2050" name="Picture 2" descr="C:\Users\Оленька\Desktop\100149069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1413" y="4005064"/>
            <a:ext cx="1905000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Рамка 4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7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11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 smtClean="0">
                <a:effectLst/>
                <a:latin typeface="Times New Roman"/>
                <a:ea typeface="Times New Roman"/>
              </a:rPr>
              <a:t>БАСНЯ – короткий рассказ, часто стихотворный, обычно про животных, наделенными человеческими качествами, и при нем короткая мораль, прямо формирующая идею рассказа…</a:t>
            </a:r>
            <a:endParaRPr lang="ru-RU" dirty="0"/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7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26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Термины: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БАСНЯ</a:t>
            </a:r>
            <a:r>
              <a:rPr lang="ru-RU" sz="4400" dirty="0" smtClean="0"/>
              <a:t> – лирическое или прозаическое произведение сатирического характера.</a:t>
            </a:r>
          </a:p>
          <a:p>
            <a:r>
              <a:rPr lang="ru-RU" sz="4400" dirty="0" smtClean="0">
                <a:solidFill>
                  <a:srgbClr val="FF0000"/>
                </a:solidFill>
              </a:rPr>
              <a:t>БАСНОПИСЕЦ </a:t>
            </a:r>
            <a:r>
              <a:rPr lang="ru-RU" sz="4400" dirty="0" smtClean="0"/>
              <a:t>– автор; тот, кто пишет басни</a:t>
            </a:r>
            <a:endParaRPr lang="ru-RU" sz="4400" dirty="0"/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7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03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4525963"/>
          </a:xfrm>
        </p:spPr>
        <p:txBody>
          <a:bodyPr>
            <a:normAutofit/>
          </a:bodyPr>
          <a:lstStyle/>
          <a:p>
            <a:r>
              <a:rPr lang="ru-RU" sz="8000" dirty="0" smtClean="0"/>
              <a:t>Басня пользуется  АЛЛЕГОРИЕЙ…</a:t>
            </a:r>
            <a:endParaRPr lang="ru-RU" sz="8000" dirty="0"/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7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pic>
        <p:nvPicPr>
          <p:cNvPr id="5122" name="Picture 2" descr="C:\Users\Оленька\Desktop\image_galler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095051"/>
            <a:ext cx="3560464" cy="2683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07128" y="5805264"/>
            <a:ext cx="838530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АЛЛЕГОРИЯ – ЭТО ИНОСКАЗАНИЕ</a:t>
            </a:r>
            <a:endParaRPr lang="ru-RU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96038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Композиция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6000" dirty="0" smtClean="0"/>
              <a:t>Любая басня состоит из 2 частей:</a:t>
            </a:r>
          </a:p>
          <a:p>
            <a:r>
              <a:rPr lang="ru-RU" sz="6000" dirty="0" smtClean="0"/>
              <a:t>Основной части </a:t>
            </a:r>
          </a:p>
          <a:p>
            <a:r>
              <a:rPr lang="ru-RU" sz="6000" dirty="0" smtClean="0"/>
              <a:t>Морали</a:t>
            </a:r>
          </a:p>
          <a:p>
            <a:endParaRPr lang="ru-RU" dirty="0"/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7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03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4762872" cy="4525963"/>
          </a:xfrm>
        </p:spPr>
        <p:txBody>
          <a:bodyPr>
            <a:normAutofit/>
          </a:bodyPr>
          <a:lstStyle/>
          <a:p>
            <a:r>
              <a:rPr lang="ru-RU" sz="6600" dirty="0" smtClean="0"/>
              <a:t>Это своего рода сказка про животных</a:t>
            </a:r>
            <a:endParaRPr lang="ru-RU" sz="6600" dirty="0"/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7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pic>
        <p:nvPicPr>
          <p:cNvPr id="6146" name="Picture 2" descr="C:\Users\Оленька\Desktop\cardim88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958874"/>
            <a:ext cx="3122601" cy="4062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603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Мораль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2372" y="1412776"/>
            <a:ext cx="8219256" cy="4637112"/>
          </a:xfrm>
        </p:spPr>
        <p:txBody>
          <a:bodyPr>
            <a:noAutofit/>
          </a:bodyPr>
          <a:lstStyle/>
          <a:p>
            <a:r>
              <a:rPr lang="ru-RU" sz="3600" dirty="0" smtClean="0"/>
              <a:t>Вывод</a:t>
            </a:r>
          </a:p>
          <a:p>
            <a:r>
              <a:rPr lang="ru-RU" sz="3600" dirty="0" smtClean="0"/>
              <a:t>Пословица</a:t>
            </a:r>
          </a:p>
          <a:p>
            <a:r>
              <a:rPr lang="ru-RU" sz="3600" dirty="0" smtClean="0"/>
              <a:t>Афоризм</a:t>
            </a:r>
          </a:p>
          <a:p>
            <a:r>
              <a:rPr lang="ru-RU" sz="3600" dirty="0" smtClean="0"/>
              <a:t>Нравоучительное заключение…</a:t>
            </a:r>
          </a:p>
          <a:p>
            <a:endParaRPr lang="ru-RU" sz="3600" dirty="0"/>
          </a:p>
          <a:p>
            <a:r>
              <a:rPr lang="ru-RU" sz="3600" dirty="0" smtClean="0">
                <a:solidFill>
                  <a:srgbClr val="FF0000"/>
                </a:solidFill>
              </a:rPr>
              <a:t>Может быть в начале басни, может быть в конце…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7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pic>
        <p:nvPicPr>
          <p:cNvPr id="7170" name="Picture 2" descr="C:\Users\Оленька\Desktop\0341d98c4ce8aa5ba1a76179580e14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76672"/>
            <a:ext cx="2102685" cy="2124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603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167</Words>
  <Application>Microsoft Office PowerPoint</Application>
  <PresentationFormat>Экран 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Басня</vt:lpstr>
      <vt:lpstr>Презентация PowerPoint</vt:lpstr>
      <vt:lpstr>Термины:</vt:lpstr>
      <vt:lpstr>Презентация PowerPoint</vt:lpstr>
      <vt:lpstr>Композиция </vt:lpstr>
      <vt:lpstr>Содержание </vt:lpstr>
      <vt:lpstr>Мораль</vt:lpstr>
      <vt:lpstr>Великие баснописцы</vt:lpstr>
      <vt:lpstr>Эзоп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Оленька</dc:creator>
  <cp:lastModifiedBy>Оленька</cp:lastModifiedBy>
  <cp:revision>6</cp:revision>
  <dcterms:created xsi:type="dcterms:W3CDTF">2011-10-03T13:56:49Z</dcterms:created>
  <dcterms:modified xsi:type="dcterms:W3CDTF">2011-10-03T15:34:49Z</dcterms:modified>
</cp:coreProperties>
</file>