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8"/>
  </p:notesMasterIdLst>
  <p:sldIdLst>
    <p:sldId id="265" r:id="rId2"/>
    <p:sldId id="263" r:id="rId3"/>
    <p:sldId id="266" r:id="rId4"/>
    <p:sldId id="258" r:id="rId5"/>
    <p:sldId id="257" r:id="rId6"/>
    <p:sldId id="272" r:id="rId7"/>
    <p:sldId id="269" r:id="rId8"/>
    <p:sldId id="259" r:id="rId9"/>
    <p:sldId id="264" r:id="rId10"/>
    <p:sldId id="260" r:id="rId11"/>
    <p:sldId id="261" r:id="rId12"/>
    <p:sldId id="262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58" autoAdjust="0"/>
    <p:restoredTop sz="94628" autoAdjust="0"/>
  </p:normalViewPr>
  <p:slideViewPr>
    <p:cSldViewPr>
      <p:cViewPr varScale="1">
        <p:scale>
          <a:sx n="25" d="100"/>
          <a:sy n="25" d="100"/>
        </p:scale>
        <p:origin x="-96" y="-1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19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998BC57-F33B-455B-8C2F-7BF35D5A4EC0}" type="datetimeFigureOut">
              <a:rPr lang="ru-RU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0F187CE-D850-4305-ADE9-AB00C179A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55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187CE-D850-4305-ADE9-AB00C179A7D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61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0F26AE13-EF08-493A-8D5A-75CA9A68F460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54B288-7F02-4AA6-8822-AC573AC793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27A65-2740-4B8F-A51F-2309B12AEB0B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2C95A-1EC2-4F14-8930-7C4A07D286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B983F-7ABD-44E5-8D16-ADA2EBE8FC1C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5DE4A-61E1-4B75-AE93-69711C85EF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F1EF38AE-24AA-4319-8B09-BD038282DFF8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61389-8394-4731-B733-BB92774DE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80D2B2F4-C74D-4255-A89D-DC060E96DF10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91C24C18-95B5-4595-8B0A-8F33A945FD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72D30403-B867-49BB-BD74-F58F76CC4850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47C69421-AA59-484D-B968-9E1BC16525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23D82725-12D0-4A56-81E8-05BF6186EAFD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C9A6596-FC95-4231-BCCC-97F0C462E2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D003BA-96E9-47E2-B0A5-D91DE11CAFF4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9B189-EA53-4FC9-B4D9-C7699EC13C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F2E6D41A-633B-42A1-90A1-752D42CCF31F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4345825D-E316-4F51-9ABB-6B5FCA1DF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DF460CC-A4EB-4557-B81E-5B1BBD67C047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1BEB26B-D25B-4216-A318-F6ADBFE1A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E4FE5F9-3D51-454A-837B-719F64B89D75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372B847-1A31-4348-94A2-7321FDE1C2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2B717A-413A-4F03-B2F8-5B59FC99FF8B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1717B0-AF24-433A-94E9-D5F5B82A9D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37_%D0%B3%D0%BE%D0%B4" TargetMode="External"/><Relationship Id="rId2" Type="http://schemas.openxmlformats.org/officeDocument/2006/relationships/hyperlink" Target="http://ru.wikipedia.org/wiki/1799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333afo.ru/poslovicy-i-pogovorki/ne-speshi-yazykom-toropis-delom-poslovicy-o-vremeni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3"/>
            <a:ext cx="8460432" cy="1728192"/>
          </a:xfrm>
        </p:spPr>
        <p:txBody>
          <a:bodyPr>
            <a:normAutofit/>
          </a:bodyPr>
          <a:lstStyle/>
          <a:p>
            <a:r>
              <a:rPr lang="ru-RU" sz="1400" dirty="0" smtClean="0">
                <a:cs typeface="Aharoni" pitchFamily="2" charset="-79"/>
              </a:rPr>
              <a:t>ГБОУ </a:t>
            </a:r>
            <a:r>
              <a:rPr lang="ru-RU" sz="1400" dirty="0" err="1" smtClean="0">
                <a:cs typeface="Aharoni" pitchFamily="2" charset="-79"/>
              </a:rPr>
              <a:t>Ермолаевская</a:t>
            </a:r>
            <a:r>
              <a:rPr lang="ru-RU" sz="1400" dirty="0" smtClean="0">
                <a:cs typeface="Aharoni" pitchFamily="2" charset="-79"/>
              </a:rPr>
              <a:t> специальная(коррекционная) общеобразовательная школа-интернат </a:t>
            </a:r>
            <a:r>
              <a:rPr lang="en-US" sz="1400" dirty="0" smtClean="0">
                <a:latin typeface="Aharoni" pitchFamily="2" charset="-79"/>
                <a:cs typeface="Aharoni" pitchFamily="2" charset="-79"/>
              </a:rPr>
              <a:t>V</a:t>
            </a:r>
            <a:r>
              <a:rPr lang="ru-RU" sz="1400" dirty="0" smtClean="0">
                <a:latin typeface="Aharoni" pitchFamily="2" charset="-79"/>
                <a:cs typeface="Aharoni" pitchFamily="2" charset="-79"/>
              </a:rPr>
              <a:t>Ш</a:t>
            </a:r>
            <a:r>
              <a:rPr lang="ru-RU" sz="1400" dirty="0">
                <a:cs typeface="Aharoni" pitchFamily="2" charset="-79"/>
              </a:rPr>
              <a:t> </a:t>
            </a:r>
            <a:r>
              <a:rPr lang="ru-RU" sz="1400" dirty="0" smtClean="0">
                <a:cs typeface="Aharoni" pitchFamily="2" charset="-79"/>
              </a:rPr>
              <a:t>вида </a:t>
            </a:r>
            <a:r>
              <a:rPr lang="ru-RU" sz="8000" dirty="0" smtClean="0">
                <a:cs typeface="Aharoni" pitchFamily="2" charset="-79"/>
              </a:rPr>
              <a:t>Меры времени</a:t>
            </a:r>
            <a:endParaRPr lang="ru-RU" sz="8000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581128"/>
            <a:ext cx="4679528" cy="22768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   Учитель математики </a:t>
            </a:r>
          </a:p>
          <a:p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Закурдаева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 О.П.</a:t>
            </a:r>
          </a:p>
          <a:p>
            <a:endParaRPr lang="ru-RU" sz="2000" dirty="0"/>
          </a:p>
          <a:p>
            <a:endParaRPr lang="ru-RU" sz="1400" dirty="0" smtClean="0">
              <a:cs typeface="Aharoni" pitchFamily="2" charset="-79"/>
            </a:endParaRPr>
          </a:p>
          <a:p>
            <a:endParaRPr lang="ru-RU" sz="1400" dirty="0">
              <a:latin typeface="Arial Black" pitchFamily="34" charset="0"/>
              <a:cs typeface="Aharoni" pitchFamily="2" charset="-79"/>
            </a:endParaRPr>
          </a:p>
          <a:p>
            <a:r>
              <a:rPr lang="ru-RU" sz="1400" dirty="0" smtClean="0">
                <a:latin typeface="Arial Black" pitchFamily="34" charset="0"/>
                <a:cs typeface="Aharoni" pitchFamily="2" charset="-79"/>
              </a:rPr>
              <a:t>РБ, </a:t>
            </a:r>
            <a:r>
              <a:rPr lang="ru-RU" sz="1400" dirty="0" err="1" smtClean="0">
                <a:latin typeface="Arial Black" pitchFamily="34" charset="0"/>
                <a:cs typeface="Aharoni" pitchFamily="2" charset="-79"/>
              </a:rPr>
              <a:t>Куюргазинский</a:t>
            </a:r>
            <a:r>
              <a:rPr lang="ru-RU" sz="1400" dirty="0" smtClean="0">
                <a:latin typeface="Arial Black" pitchFamily="34" charset="0"/>
                <a:cs typeface="Aharoni" pitchFamily="2" charset="-79"/>
              </a:rPr>
              <a:t> р-н, </a:t>
            </a:r>
            <a:r>
              <a:rPr lang="ru-RU" sz="1400" dirty="0" err="1" smtClean="0">
                <a:latin typeface="Arial Black" pitchFamily="34" charset="0"/>
                <a:cs typeface="Aharoni" pitchFamily="2" charset="-79"/>
              </a:rPr>
              <a:t>с.Ермолаево</a:t>
            </a:r>
            <a:r>
              <a:rPr lang="ru-RU" sz="1400" dirty="0" smtClean="0">
                <a:latin typeface="Arial Black" pitchFamily="34" charset="0"/>
                <a:cs typeface="Aharoni" pitchFamily="2" charset="-79"/>
              </a:rPr>
              <a:t>, </a:t>
            </a:r>
            <a:r>
              <a:rPr lang="ru-RU" sz="1400" dirty="0" err="1" smtClean="0">
                <a:latin typeface="Arial Black" pitchFamily="34" charset="0"/>
                <a:cs typeface="Aharoni" pitchFamily="2" charset="-79"/>
              </a:rPr>
              <a:t>ул.Чапаева</a:t>
            </a:r>
            <a:r>
              <a:rPr lang="ru-RU" sz="1400" dirty="0" smtClean="0">
                <a:latin typeface="Arial Black" pitchFamily="34" charset="0"/>
                <a:cs typeface="Aharoni" pitchFamily="2" charset="-79"/>
              </a:rPr>
              <a:t> 123</a:t>
            </a:r>
            <a:endParaRPr lang="ru-RU" sz="1400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30" name="Picture 6" descr="C:\Users\tretre\AppData\Local\Microsoft\Windows\Temporary Internet Files\Content.IE5\BFA5EBK8\MP9003854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3923928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7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83792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Задача №266(1), </a:t>
            </a:r>
            <a:r>
              <a:rPr lang="ru-RU" sz="6000" b="1" dirty="0" err="1" smtClean="0">
                <a:solidFill>
                  <a:schemeClr val="tx1"/>
                </a:solidFill>
              </a:rPr>
              <a:t>стр</a:t>
            </a:r>
            <a:r>
              <a:rPr lang="ru-RU" sz="6000" b="1" dirty="0" smtClean="0">
                <a:solidFill>
                  <a:schemeClr val="tx1"/>
                </a:solidFill>
              </a:rPr>
              <a:t> 93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А.С. </a:t>
            </a:r>
            <a:r>
              <a:rPr lang="ru-RU" sz="6000" b="1" dirty="0" err="1" smtClean="0"/>
              <a:t>Пу́шкин</a:t>
            </a:r>
            <a:r>
              <a:rPr lang="ru-RU" sz="6000" dirty="0" smtClean="0"/>
              <a:t> </a:t>
            </a:r>
            <a:r>
              <a:rPr lang="ru-RU" dirty="0" smtClean="0"/>
              <a:t>( </a:t>
            </a:r>
            <a:r>
              <a:rPr lang="ru-RU" dirty="0" smtClean="0">
                <a:hlinkClick r:id="rId2" tooltip="1799 год"/>
              </a:rPr>
              <a:t>1799</a:t>
            </a:r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 smtClean="0">
                <a:hlinkClick r:id="rId3" tooltip="1837 год"/>
              </a:rPr>
              <a:t>1837</a:t>
            </a:r>
            <a:r>
              <a:rPr lang="ru-RU" dirty="0" smtClean="0"/>
              <a:t>г)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EF38AE-24AA-4319-8B09-BD038282DFF8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61389-8394-4731-B733-BB92774DEF4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28674" name="Picture 2" descr="Александр Пушк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2089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pushkin.niv.ru/images/pushkin/pushkin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78" y="1484784"/>
            <a:ext cx="13906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retre\AppData\Local\Microsoft\Windows\Temporary Internet Files\Content.IE5\BFA5EBK8\MC90019886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4740275"/>
            <a:ext cx="1833562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ru-RU" dirty="0" smtClean="0"/>
              <a:t>Задача №266(3), </a:t>
            </a:r>
            <a:r>
              <a:rPr lang="ru-RU" dirty="0" err="1" smtClean="0"/>
              <a:t>стр</a:t>
            </a:r>
            <a:r>
              <a:rPr lang="ru-RU" dirty="0" smtClean="0"/>
              <a:t> 93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                                             </a:t>
            </a: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haroni" pitchFamily="2" charset="-79"/>
              </a:rPr>
              <a:t> Л    </a:t>
            </a:r>
            <a:r>
              <a:rPr lang="ru-RU" sz="4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cs typeface="Aharoni" pitchFamily="2" charset="-79"/>
              </a:rPr>
              <a:t>Н.Толстой</a:t>
            </a:r>
            <a:endParaRPr lang="ru-RU" sz="4000" dirty="0" smtClean="0">
              <a:solidFill>
                <a:schemeClr val="accent4">
                  <a:lumMod val="60000"/>
                  <a:lumOff val="40000"/>
                </a:schemeClr>
              </a:solidFill>
              <a:cs typeface="Aharoni" pitchFamily="2" charset="-79"/>
            </a:endParaRPr>
          </a:p>
          <a:p>
            <a:r>
              <a:rPr lang="ru-RU" sz="4000" dirty="0">
                <a:solidFill>
                  <a:schemeClr val="accent4">
                    <a:lumMod val="60000"/>
                    <a:lumOff val="40000"/>
                  </a:schemeClr>
                </a:solidFill>
                <a:cs typeface="Aharoni" pitchFamily="2" charset="-79"/>
              </a:rPr>
              <a:t> </a:t>
            </a:r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haroni" pitchFamily="2" charset="-79"/>
              </a:rPr>
              <a:t>              				(1828 - ...)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  <a:cs typeface="Aharoni" pitchFamily="2" charset="-79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EF38AE-24AA-4319-8B09-BD038282DFF8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61389-8394-4731-B733-BB92774DEF4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9698" name="Picture 2" descr="Описание картины И. Н. Крамского «Портрет Л. Н. Толстого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" y="1313384"/>
            <a:ext cx="55446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retre\AppData\Local\Microsoft\Windows\Temporary Internet Files\Content.IE5\U7PAJ26M\MC9004234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914570"/>
            <a:ext cx="1758950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50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51216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Задача №266(2), </a:t>
            </a:r>
            <a:r>
              <a:rPr lang="ru-RU" sz="6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стр</a:t>
            </a:r>
            <a:r>
              <a:rPr lang="ru-RU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93</a:t>
            </a:r>
            <a:br>
              <a:rPr lang="ru-RU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ru-RU" dirty="0" smtClean="0"/>
              <a:t>                                                                               											                </a:t>
            </a:r>
            <a:r>
              <a:rPr lang="ru-RU" sz="4800" dirty="0" err="1" smtClean="0">
                <a:cs typeface="Aharoni" pitchFamily="2" charset="-79"/>
              </a:rPr>
              <a:t>Н.В.Гоголь</a:t>
            </a:r>
            <a:endParaRPr lang="ru-RU" sz="4800" dirty="0" smtClean="0">
              <a:cs typeface="Aharoni" pitchFamily="2" charset="-79"/>
            </a:endParaRPr>
          </a:p>
          <a:p>
            <a:pPr lvl="8"/>
            <a:r>
              <a:rPr lang="ru-RU" sz="4800" dirty="0">
                <a:cs typeface="Aharoni" pitchFamily="2" charset="-79"/>
              </a:rPr>
              <a:t> </a:t>
            </a:r>
            <a:r>
              <a:rPr lang="ru-RU" sz="4800" dirty="0" smtClean="0">
                <a:cs typeface="Aharoni" pitchFamily="2" charset="-79"/>
              </a:rPr>
              <a:t>                   (… - 1852г</a:t>
            </a:r>
            <a:r>
              <a:rPr lang="ru-RU" sz="4800" dirty="0">
                <a:cs typeface="Aharoni" pitchFamily="2" charset="-79"/>
              </a:rPr>
              <a:t>)</a:t>
            </a:r>
          </a:p>
          <a:p>
            <a:pPr lvl="8"/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EF38AE-24AA-4319-8B09-BD038282DFF8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61389-8394-4731-B733-BB92774DEF4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0722" name="Picture 2" descr=" (537x698, 51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" y="1385392"/>
            <a:ext cx="511492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retre\AppData\Local\Microsoft\Windows\Temporary Internet Files\Content.IE5\ACF3ZJ90\MC90039153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505089"/>
            <a:ext cx="157162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00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Задача №264(3)  стр.93</a:t>
            </a:r>
            <a:endParaRPr lang="ru-RU" sz="4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EF38AE-24AA-4319-8B09-BD038282DFF8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61389-8394-4731-B733-BB92774DEF4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4098" name="Picture 2" descr="C:\Users\tretre\AppData\Local\Microsoft\Windows\Temporary Internet Files\Content.IE5\TIYIUA38\MC9002906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696" y="-171400"/>
            <a:ext cx="1806575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579296" cy="4572000"/>
          </a:xfrm>
        </p:spPr>
        <p:txBody>
          <a:bodyPr/>
          <a:lstStyle/>
          <a:p>
            <a:r>
              <a:rPr lang="ru-RU" dirty="0" smtClean="0"/>
              <a:t>Зина родилась в</a:t>
            </a:r>
          </a:p>
          <a:p>
            <a:pPr marL="64008" indent="0">
              <a:buNone/>
            </a:pPr>
            <a:r>
              <a:rPr lang="ru-RU" dirty="0" smtClean="0"/>
              <a:t>1978году. </a:t>
            </a:r>
          </a:p>
          <a:p>
            <a:r>
              <a:rPr lang="ru-RU" dirty="0" smtClean="0"/>
              <a:t>В каком году Зине </a:t>
            </a:r>
          </a:p>
          <a:p>
            <a:pPr marL="64008" indent="0">
              <a:buNone/>
            </a:pPr>
            <a:r>
              <a:rPr lang="ru-RU" dirty="0" smtClean="0"/>
              <a:t>Исполнилось 12 лет?</a:t>
            </a:r>
            <a:endParaRPr lang="ru-RU" dirty="0"/>
          </a:p>
        </p:txBody>
      </p:sp>
      <p:pic>
        <p:nvPicPr>
          <p:cNvPr id="1026" name="Picture 2" descr="C:\Users\tretre\AppData\Local\Microsoft\Windows\Temporary Internet Files\Content.IE5\FP6T2CYU\MP90043102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504731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5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765918"/>
          </a:xfrm>
        </p:spPr>
        <p:txBody>
          <a:bodyPr/>
          <a:lstStyle/>
          <a:p>
            <a:r>
              <a:rPr lang="ru-RU" dirty="0" smtClean="0"/>
              <a:t>Задача №264(2), </a:t>
            </a:r>
            <a:r>
              <a:rPr lang="ru-RU" dirty="0" err="1" smtClean="0"/>
              <a:t>стр</a:t>
            </a:r>
            <a:r>
              <a:rPr lang="ru-RU" dirty="0" smtClean="0"/>
              <a:t> 93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2331720" lvl="8" indent="0">
              <a:buNone/>
            </a:pPr>
            <a:r>
              <a:rPr lang="ru-RU" dirty="0" smtClean="0"/>
              <a:t>                            </a:t>
            </a:r>
            <a:r>
              <a:rPr lang="ru-RU" sz="4400" dirty="0" smtClean="0"/>
              <a:t>Идет 2012 год,     		Пете 8 лет. </a:t>
            </a:r>
          </a:p>
          <a:p>
            <a:pPr marL="2331720" lvl="8" indent="0">
              <a:buNone/>
            </a:pPr>
            <a:r>
              <a:rPr lang="ru-RU" sz="4400" dirty="0"/>
              <a:t>	</a:t>
            </a:r>
            <a:r>
              <a:rPr lang="ru-RU" sz="4400" dirty="0" smtClean="0"/>
              <a:t>	В каком году 			родился Петя?                     </a:t>
            </a:r>
            <a:endParaRPr lang="ru-RU" sz="4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EF38AE-24AA-4319-8B09-BD038282DFF8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61389-8394-4731-B733-BB92774DEF4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123" name="Picture 3" descr="C:\Users\tretre\AppData\Local\Microsoft\Windows\Temporary Internet Files\Content.IE5\BFA5EBK8\MC9004375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33776"/>
            <a:ext cx="1943100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retre\AppData\Local\Microsoft\Windows\Temporary Internet Files\Content.IE5\FP6T2CYU\MP90043945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6483"/>
            <a:ext cx="397872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6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0"/>
            <a:ext cx="8208911" cy="3501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300" dirty="0" smtClean="0"/>
              <a:t>Задача№265(2),</a:t>
            </a:r>
            <a:r>
              <a:rPr lang="ru-RU" sz="5300" dirty="0" err="1" smtClean="0"/>
              <a:t>стр</a:t>
            </a:r>
            <a:r>
              <a:rPr lang="ru-RU" sz="5300" dirty="0" smtClean="0"/>
              <a:t> 93.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Начало киносеанса </a:t>
            </a:r>
            <a:r>
              <a:rPr lang="ru-RU" dirty="0">
                <a:solidFill>
                  <a:schemeClr val="tx1"/>
                </a:solidFill>
              </a:rPr>
              <a:t>в 20ч,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а окончание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21ч45мин.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Чему равна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продолжитель</a:t>
            </a:r>
            <a:r>
              <a:rPr lang="ru-RU" dirty="0" smtClean="0">
                <a:solidFill>
                  <a:schemeClr val="tx1"/>
                </a:solidFill>
              </a:rPr>
              <a:t>-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ность</a:t>
            </a:r>
            <a:r>
              <a:rPr lang="ru-RU" dirty="0" smtClean="0">
                <a:solidFill>
                  <a:schemeClr val="tx1"/>
                </a:solidFill>
              </a:rPr>
              <a:t> сеанса?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7" y="2089922"/>
            <a:ext cx="6977129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EF38AE-24AA-4319-8B09-BD038282DFF8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61389-8394-4731-B733-BB92774DEF4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7170" name="Picture 2" descr="C:\Users\tretre\AppData\Local\Microsoft\Windows\Temporary Internet Files\Content.IE5\CV5H6407\MP90028983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86" y="71511"/>
            <a:ext cx="3059832" cy="191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retre\AppData\Local\Microsoft\Windows\Temporary Internet Files\Content.IE5\7M06BGL5\MP90039927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169" y="2060848"/>
            <a:ext cx="601216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9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51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252520" cy="6858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ru-RU" sz="7800" dirty="0" smtClean="0">
                <a:solidFill>
                  <a:srgbClr val="FF0000"/>
                </a:solidFill>
              </a:rPr>
              <a:t>Надом:стр.93</a:t>
            </a:r>
            <a:r>
              <a:rPr lang="ru-RU" sz="7800" dirty="0" smtClean="0">
                <a:solidFill>
                  <a:srgbClr val="FF0000"/>
                </a:solidFill>
              </a:rPr>
              <a:t>,№265(3)</a:t>
            </a:r>
          </a:p>
          <a:p>
            <a:endParaRPr lang="ru-RU" sz="8800" dirty="0">
              <a:solidFill>
                <a:srgbClr val="FF0000"/>
              </a:solidFill>
            </a:endParaRPr>
          </a:p>
          <a:p>
            <a:endParaRPr lang="ru-RU" sz="8800" dirty="0" smtClean="0">
              <a:solidFill>
                <a:srgbClr val="FF0000"/>
              </a:solidFill>
            </a:endParaRPr>
          </a:p>
          <a:p>
            <a:endParaRPr lang="ru-RU" sz="8800" dirty="0">
              <a:solidFill>
                <a:srgbClr val="FF0000"/>
              </a:solidFill>
            </a:endParaRPr>
          </a:p>
          <a:p>
            <a:pPr marL="64008" indent="0">
              <a:buNone/>
            </a:pPr>
            <a:r>
              <a:rPr lang="ru-RU" sz="8800" dirty="0" smtClean="0">
                <a:solidFill>
                  <a:srgbClr val="FF0000"/>
                </a:solidFill>
              </a:rPr>
              <a:t>   			МОЛОДЦЫ!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EF38AE-24AA-4319-8B09-BD038282DFF8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61389-8394-4731-B733-BB92774DEF4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8198" name="Picture 6" descr="C:\Users\tretre\AppData\Local\Microsoft\Windows\Temporary Internet Files\Content.IE5\QVWPKKAZ\MC90043263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4006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1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Покажите уменье и сноровку,</a:t>
            </a:r>
            <a:br>
              <a:rPr lang="ru-RU" dirty="0" smtClean="0"/>
            </a:br>
            <a:r>
              <a:rPr lang="ru-RU" sz="2800" dirty="0" smtClean="0"/>
              <a:t>Расшифруйте математическую шифровку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523556"/>
              </p:ext>
            </p:extLst>
          </p:nvPr>
        </p:nvGraphicFramePr>
        <p:xfrm>
          <a:off x="457200" y="1882775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504" y="5061729"/>
            <a:ext cx="8928992" cy="1720070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endParaRPr lang="ru-RU" sz="2800" dirty="0"/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endParaRPr lang="ru-RU" sz="2800" dirty="0"/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endParaRPr lang="ru-RU" sz="2800" dirty="0"/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endParaRPr lang="ru-RU" sz="2800" dirty="0"/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dirty="0" smtClean="0"/>
              <a:t>М </a:t>
            </a:r>
            <a:r>
              <a:rPr lang="ru-RU" sz="2800" dirty="0"/>
              <a:t>– 30:6*5=          Р – (44+33):7=         В – 78:6=          Е – 36:1-24*0=    И – 50:25*9=    Н – 92:4=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/>
              <a:t>	</a:t>
            </a:r>
            <a:r>
              <a:rPr lang="ru-RU" dirty="0" smtClean="0"/>
              <a:t>			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61389-8394-4731-B733-BB92774DEF4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074" name="Picture 2" descr="C:\Users\tretre\AppData\Local\Microsoft\Windows\Temporary Internet Files\Content.IE5\LX5KD9TF\MC9002833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69" y="5061729"/>
            <a:ext cx="1827213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2938" y="2570133"/>
            <a:ext cx="6737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dirty="0" smtClean="0">
                <a:solidFill>
                  <a:prstClr val="white"/>
                </a:solidFill>
              </a:rPr>
              <a:t>Е --  2600:10</a:t>
            </a:r>
            <a:r>
              <a:rPr lang="ru-RU" sz="2800" dirty="0">
                <a:solidFill>
                  <a:prstClr val="white"/>
                </a:solidFill>
              </a:rPr>
              <a:t>=         Р – 27:3*2=     </a:t>
            </a:r>
          </a:p>
          <a:p>
            <a:pPr lvl="0">
              <a:defRPr/>
            </a:pPr>
            <a:r>
              <a:rPr lang="ru-RU" sz="2800" dirty="0" smtClean="0">
                <a:solidFill>
                  <a:prstClr val="white"/>
                </a:solidFill>
              </a:rPr>
              <a:t> М –- </a:t>
            </a:r>
            <a:r>
              <a:rPr lang="ru-RU" sz="2800" dirty="0">
                <a:solidFill>
                  <a:prstClr val="white"/>
                </a:solidFill>
              </a:rPr>
              <a:t>85-39=      </a:t>
            </a:r>
            <a:r>
              <a:rPr lang="ru-RU" sz="2800" dirty="0" smtClean="0">
                <a:solidFill>
                  <a:prstClr val="white"/>
                </a:solidFill>
              </a:rPr>
              <a:t>     Ы </a:t>
            </a:r>
            <a:r>
              <a:rPr lang="ru-RU" sz="2800" dirty="0">
                <a:solidFill>
                  <a:prstClr val="white"/>
                </a:solidFill>
              </a:rPr>
              <a:t>– 36+17=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733587"/>
              </p:ext>
            </p:extLst>
          </p:nvPr>
        </p:nvGraphicFramePr>
        <p:xfrm>
          <a:off x="323528" y="3789040"/>
          <a:ext cx="835292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17"/>
                <a:gridCol w="1172702"/>
                <a:gridCol w="1172702"/>
                <a:gridCol w="1172702"/>
                <a:gridCol w="1172702"/>
                <a:gridCol w="1172702"/>
                <a:gridCol w="117270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74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2520280"/>
          </a:xfrm>
        </p:spPr>
        <p:txBody>
          <a:bodyPr>
            <a:normAutofit/>
          </a:bodyPr>
          <a:lstStyle/>
          <a:p>
            <a:r>
              <a:rPr lang="ru-RU" dirty="0" smtClean="0"/>
              <a:t>Мы произносим слово время и глаза невольно смотрят на часы.</a:t>
            </a:r>
            <a:br>
              <a:rPr lang="ru-RU" dirty="0" smtClean="0"/>
            </a:br>
            <a:r>
              <a:rPr lang="ru-RU" sz="3100" dirty="0" smtClean="0"/>
              <a:t>У каждой единицы свой промежуток времени .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068960"/>
            <a:ext cx="8219255" cy="36724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1мин = 60с</a:t>
            </a:r>
          </a:p>
          <a:p>
            <a:r>
              <a:rPr lang="ru-RU" dirty="0" smtClean="0"/>
              <a:t>1час = 60мин</a:t>
            </a:r>
          </a:p>
          <a:p>
            <a:r>
              <a:rPr lang="ru-RU" dirty="0" smtClean="0"/>
              <a:t>1сут = 24ч</a:t>
            </a:r>
          </a:p>
          <a:p>
            <a:r>
              <a:rPr lang="ru-RU" dirty="0" smtClean="0"/>
              <a:t>1неделя = 7сут</a:t>
            </a:r>
          </a:p>
          <a:p>
            <a:r>
              <a:rPr lang="ru-RU" dirty="0" smtClean="0"/>
              <a:t>1месяц = 30сут или 31 </a:t>
            </a:r>
            <a:r>
              <a:rPr lang="ru-RU" dirty="0" err="1" smtClean="0"/>
              <a:t>сут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II</a:t>
            </a:r>
            <a:r>
              <a:rPr lang="ru-RU" dirty="0" smtClean="0"/>
              <a:t>-28 или 29сут)</a:t>
            </a:r>
          </a:p>
          <a:p>
            <a:r>
              <a:rPr lang="ru-RU" dirty="0" smtClean="0"/>
              <a:t>1год = 12мес=365 или366сут</a:t>
            </a:r>
          </a:p>
          <a:p>
            <a:r>
              <a:rPr lang="ru-RU" dirty="0" smtClean="0"/>
              <a:t>1век = 100лет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EF38AE-24AA-4319-8B09-BD038282DFF8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61389-8394-4731-B733-BB92774DEF4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30" name="Picture 6" descr="C:\Users\tretre\AppData\Local\Microsoft\Windows\Temporary Internet Files\Content.IE5\XIL1TJX7\MC90043260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54006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Пословицы и поговорки про время.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9000" dirty="0" smtClean="0"/>
              <a:t>Уплыли </a:t>
            </a:r>
            <a:r>
              <a:rPr lang="ru-RU" sz="9000" dirty="0"/>
              <a:t>годы, как вешние воды.</a:t>
            </a:r>
            <a:br>
              <a:rPr lang="ru-RU" sz="9000" dirty="0"/>
            </a:br>
            <a:endParaRPr lang="ru-RU" sz="9000" dirty="0" smtClean="0"/>
          </a:p>
          <a:p>
            <a:r>
              <a:rPr lang="ru-RU" sz="9000" dirty="0" smtClean="0"/>
              <a:t>Прожитое</a:t>
            </a:r>
            <a:r>
              <a:rPr lang="ru-RU" sz="9000" dirty="0"/>
              <a:t>, что пролитое — не воротишь</a:t>
            </a:r>
            <a:r>
              <a:rPr lang="ru-RU" sz="9000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9800" dirty="0"/>
              <a:t>Красное лето два раза в году не бывает.</a:t>
            </a:r>
          </a:p>
          <a:p>
            <a:r>
              <a:rPr lang="ru-RU" sz="9800" dirty="0"/>
              <a:t>Спустя лето по малину в лес не ходят</a:t>
            </a:r>
            <a:r>
              <a:rPr lang="ru-RU" sz="9800" dirty="0" smtClean="0"/>
              <a:t>.</a:t>
            </a:r>
            <a:r>
              <a:rPr lang="ru-RU" sz="9800" dirty="0"/>
              <a:t> </a:t>
            </a:r>
            <a:endParaRPr lang="ru-RU" sz="9800" dirty="0" smtClean="0"/>
          </a:p>
          <a:p>
            <a:r>
              <a:rPr lang="ru-RU" sz="9800" dirty="0" smtClean="0"/>
              <a:t>День </a:t>
            </a:r>
            <a:r>
              <a:rPr lang="ru-RU" sz="9800" dirty="0"/>
              <a:t>да ночь — сутки прочь</a:t>
            </a:r>
            <a:r>
              <a:rPr lang="ru-RU" sz="9800" dirty="0" smtClean="0"/>
              <a:t>.</a:t>
            </a:r>
          </a:p>
          <a:p>
            <a:r>
              <a:rPr lang="ru-RU" sz="9800" dirty="0" smtClean="0"/>
              <a:t> </a:t>
            </a:r>
            <a:r>
              <a:rPr lang="ru-RU" sz="9800" dirty="0"/>
              <a:t>Поспешишь людей </a:t>
            </a:r>
            <a:r>
              <a:rPr lang="ru-RU" sz="9800" dirty="0" smtClean="0"/>
              <a:t>насмешишь.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30403-B867-49BB-BD74-F58F76CC4850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69421-AA59-484D-B968-9E1BC165254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052" name="Picture 4" descr="C:\Users\tretre\AppData\Local\Microsoft\Windows\Temporary Internet Files\Content.IE5\XIL1TJX7\MC9004420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4767263"/>
            <a:ext cx="1873250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6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9727976" cy="1399032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effectLst/>
                <a:hlinkClick r:id="rId3" tooltip="Ссылка на Не спеши языком, торопись делом. Пословицы о времени"/>
              </a:rPr>
              <a:t>Не спеши языком, торопись делом</a:t>
            </a:r>
            <a:r>
              <a:rPr lang="ru-RU" sz="4000" dirty="0" smtClean="0">
                <a:effectLst/>
                <a:hlinkClick r:id="rId3" tooltip="Ссылка на Не спеши языком, торопись делом. Пословицы о времени"/>
              </a:rPr>
              <a:t>. </a:t>
            </a:r>
            <a:r>
              <a:rPr lang="ru-RU" sz="4000" dirty="0" smtClean="0">
                <a:effectLst/>
              </a:rPr>
              <a:t>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</a:rPr>
              <a:t> -  Не торопись отвечать, торопись слушать.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</a:t>
            </a:r>
            <a:r>
              <a:rPr lang="ru-RU" dirty="0" smtClean="0">
                <a:effectLst/>
              </a:rPr>
              <a:t>  Все хорошо до поры до времени.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-  Крупицу золота можно найти, крупицу времени никогда.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-  Время дороже золота.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-  Скоро сказка сказывается, да не скоро дело делается.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 -  Дорога ложка к обеду.</a:t>
            </a: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CEB19-2461-4360-A690-D444619C69FA}" type="datetime1">
              <a:rPr lang="ru-RU"/>
              <a:pPr>
                <a:defRPr/>
              </a:pPr>
              <a:t>26.10.2012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84417-180F-4034-BA5E-516D185A7F8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2" name="Picture 2" descr="C:\Users\tretre\AppData\Local\Microsoft\Windows\Temporary Internet Files\Content.IE5\XIL1TJX7\MC9004398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225402"/>
          </a:xfrm>
        </p:spPr>
        <p:txBody>
          <a:bodyPr>
            <a:noAutofit/>
          </a:bodyPr>
          <a:lstStyle/>
          <a:p>
            <a:r>
              <a:rPr lang="ru-RU" sz="2400" dirty="0" smtClean="0"/>
              <a:t>Цель урока: Закрепление у учащихся умения выполнять сложение и вычитание чисел, полученных при измерении времени. Формирование навыка использования полученных знаний в новых условиях.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601872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ru-RU" dirty="0" smtClean="0"/>
              <a:t> Задачи урока:</a:t>
            </a:r>
          </a:p>
          <a:p>
            <a:pPr marL="64008" indent="0">
              <a:buNone/>
            </a:pPr>
            <a:r>
              <a:rPr lang="ru-RU" dirty="0" smtClean="0"/>
              <a:t>-Образовательная: закрепление умения складывать и вычитать числа полученные при измерении времени.</a:t>
            </a:r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r>
              <a:rPr lang="ru-RU" dirty="0" smtClean="0"/>
              <a:t>-Коррекционная: коррекция произвольного внимания, развитие пространственных представлений, развитие процессов анализа, сравнения, обобщения.						</a:t>
            </a:r>
          </a:p>
          <a:p>
            <a:pPr marL="64008" indent="0">
              <a:buNone/>
            </a:pPr>
            <a:r>
              <a:rPr lang="ru-RU" dirty="0" smtClean="0"/>
              <a:t> -Воспитательная:  </a:t>
            </a:r>
            <a:r>
              <a:rPr lang="ru-RU" sz="2800" dirty="0" smtClean="0"/>
              <a:t>воспитание самостоятельности,  самоконтроля, умения планировать свою деятельность.</a:t>
            </a:r>
          </a:p>
          <a:p>
            <a:pPr marL="64008" indent="0">
              <a:buNone/>
            </a:pPr>
            <a:r>
              <a:rPr lang="ru-RU" sz="2800" dirty="0" smtClean="0"/>
              <a:t> -Соблюдение </a:t>
            </a:r>
            <a:r>
              <a:rPr lang="ru-RU" sz="2800" dirty="0" err="1" smtClean="0"/>
              <a:t>здороьесберегающего</a:t>
            </a:r>
            <a:r>
              <a:rPr lang="ru-RU" sz="2800" dirty="0" smtClean="0"/>
              <a:t> режима на уроке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EF38AE-24AA-4319-8B09-BD038282DFF8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61389-8394-4731-B733-BB92774DEF4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2010 году Уралу</a:t>
            </a:r>
            <a:br>
              <a:rPr lang="ru-RU" dirty="0" smtClean="0"/>
            </a:br>
            <a:r>
              <a:rPr lang="ru-RU" dirty="0" smtClean="0"/>
              <a:t>3 года.</a:t>
            </a:r>
            <a:br>
              <a:rPr lang="ru-RU" dirty="0" smtClean="0"/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 каком году ему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будет 30 лет?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EF38AE-24AA-4319-8B09-BD038282DFF8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61389-8394-4731-B733-BB92774DEF4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146" name="Picture 2" descr="C:\Users\tretre\AppData\Local\Microsoft\Windows\Temporary Internet Files\Content.IE5\OSFTUEGJ\MP90040140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9020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retre\AppData\Local\Microsoft\Windows\Temporary Internet Files\Content.IE5\XIL1TJX7\MP9002897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994"/>
            <a:ext cx="36576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retre\AppData\Local\Microsoft\Windows\Temporary Internet Files\Content.IE5\KEH1DTP7\MP90044844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75736"/>
            <a:ext cx="5346913" cy="369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retre\AppData\Local\Microsoft\Windows\Temporary Internet Files\Content.IE5\QVWPKKAZ\MP90043863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1994"/>
            <a:ext cx="4076700" cy="485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8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0" y="404664"/>
            <a:ext cx="7488833" cy="2304256"/>
          </a:xfrm>
        </p:spPr>
        <p:txBody>
          <a:bodyPr>
            <a:normAutofit fontScale="90000"/>
          </a:bodyPr>
          <a:lstStyle/>
          <a:p>
            <a:pPr lvl="8"/>
            <a:r>
              <a:rPr lang="ru-RU" sz="2800" b="1" dirty="0" smtClean="0">
                <a:effectLst/>
                <a:latin typeface="Verdana"/>
              </a:rPr>
              <a:t/>
            </a:r>
            <a:br>
              <a:rPr lang="ru-RU" sz="2800" b="1" dirty="0" smtClean="0">
                <a:effectLst/>
                <a:latin typeface="Verdana"/>
              </a:rPr>
            </a:br>
            <a:r>
              <a:rPr lang="ru-RU" sz="2800" dirty="0" smtClean="0">
                <a:effectLst/>
                <a:latin typeface="Verdana"/>
              </a:rPr>
              <a:t/>
            </a:r>
            <a:br>
              <a:rPr lang="ru-RU" sz="2800" dirty="0" smtClean="0">
                <a:effectLst/>
                <a:latin typeface="Verdana"/>
              </a:rPr>
            </a:br>
            <a:r>
              <a:rPr lang="ru-RU" sz="2800" dirty="0" smtClean="0">
                <a:effectLst/>
                <a:latin typeface="Verdana"/>
              </a:rPr>
              <a:t/>
            </a:r>
            <a:br>
              <a:rPr lang="ru-RU" sz="2800" dirty="0" smtClean="0">
                <a:effectLst/>
                <a:latin typeface="Verdana"/>
              </a:rPr>
            </a:br>
            <a:r>
              <a:rPr lang="ru-RU" sz="2800" dirty="0" smtClean="0">
                <a:effectLst/>
                <a:latin typeface="Verdana"/>
              </a:rPr>
              <a:t/>
            </a:r>
            <a:br>
              <a:rPr lang="ru-RU" sz="2800" dirty="0" smtClean="0">
                <a:effectLst/>
                <a:latin typeface="Verdana"/>
              </a:rPr>
            </a:br>
            <a:r>
              <a:rPr lang="ru-RU" sz="2800" dirty="0" smtClean="0">
                <a:effectLst/>
                <a:latin typeface="Verdana"/>
              </a:rPr>
              <a:t/>
            </a:r>
            <a:br>
              <a:rPr lang="ru-RU" sz="2800" dirty="0" smtClean="0">
                <a:effectLst/>
                <a:latin typeface="Verdana"/>
              </a:rPr>
            </a:br>
            <a:r>
              <a:rPr lang="ru-RU" sz="2800" dirty="0" smtClean="0">
                <a:effectLst/>
                <a:latin typeface="Verdana"/>
              </a:rPr>
              <a:t/>
            </a:r>
            <a:br>
              <a:rPr lang="ru-RU" sz="2800" dirty="0" smtClean="0">
                <a:effectLst/>
                <a:latin typeface="Verdana"/>
              </a:rPr>
            </a:br>
            <a:r>
              <a:rPr lang="ru-RU" sz="2800" dirty="0" smtClean="0">
                <a:effectLst/>
                <a:latin typeface="Verdana"/>
              </a:rPr>
              <a:t/>
            </a:r>
            <a:br>
              <a:rPr lang="ru-RU" sz="2800" dirty="0" smtClean="0">
                <a:effectLst/>
                <a:latin typeface="Verdana"/>
              </a:rPr>
            </a:br>
            <a:r>
              <a:rPr lang="ru-RU" sz="2800" dirty="0" smtClean="0">
                <a:effectLst/>
                <a:latin typeface="Verdana"/>
              </a:rPr>
              <a:t/>
            </a:r>
            <a:br>
              <a:rPr lang="ru-RU" sz="2800" dirty="0" smtClean="0">
                <a:effectLst/>
                <a:latin typeface="Verdana"/>
              </a:rPr>
            </a:br>
            <a:r>
              <a:rPr lang="ru-RU" sz="2800" dirty="0" smtClean="0">
                <a:effectLst/>
                <a:latin typeface="Verdana"/>
              </a:rPr>
              <a:t/>
            </a:r>
            <a:br>
              <a:rPr lang="ru-RU" sz="2800" dirty="0" smtClean="0">
                <a:effectLst/>
                <a:latin typeface="Verdana"/>
              </a:rPr>
            </a:br>
            <a:r>
              <a:rPr lang="ru-RU" sz="2800" dirty="0" smtClean="0">
                <a:effectLst/>
                <a:latin typeface="Verdana"/>
              </a:rPr>
              <a:t/>
            </a:r>
            <a:br>
              <a:rPr lang="ru-RU" sz="2800" dirty="0" smtClean="0">
                <a:effectLst/>
                <a:latin typeface="Verdana"/>
              </a:rPr>
            </a:br>
            <a:r>
              <a:rPr lang="ru-RU" sz="2800" dirty="0" smtClean="0">
                <a:effectLst/>
                <a:latin typeface="Verdana"/>
              </a:rPr>
              <a:t/>
            </a:r>
            <a:br>
              <a:rPr lang="ru-RU" sz="2800" dirty="0" smtClean="0">
                <a:effectLst/>
                <a:latin typeface="Verdana"/>
              </a:rPr>
            </a:br>
            <a:r>
              <a:rPr lang="ru-RU" sz="2800" dirty="0" smtClean="0">
                <a:effectLst/>
                <a:latin typeface="Verdana"/>
              </a:rPr>
              <a:t/>
            </a:r>
            <a:br>
              <a:rPr lang="ru-RU" sz="2800" dirty="0" smtClean="0">
                <a:effectLst/>
                <a:latin typeface="Verdana"/>
              </a:rPr>
            </a:br>
            <a:r>
              <a:rPr lang="ru-RU" sz="2800" dirty="0">
                <a:effectLst/>
                <a:latin typeface="Verdana"/>
              </a:rPr>
              <a:t/>
            </a:r>
            <a:br>
              <a:rPr lang="ru-RU" sz="2800" dirty="0">
                <a:effectLst/>
                <a:latin typeface="Verdana"/>
              </a:rPr>
            </a:br>
            <a:r>
              <a:rPr lang="ru-RU" sz="2200" dirty="0" smtClean="0">
                <a:effectLst/>
                <a:latin typeface="Verdana"/>
              </a:rPr>
              <a:t/>
            </a:r>
            <a:br>
              <a:rPr lang="ru-RU" sz="2200" dirty="0" smtClean="0">
                <a:effectLst/>
                <a:latin typeface="Verdana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  <a:latin typeface="Verdana"/>
              </a:rPr>
              <a:t>В  1957 г. торжественно отмечалось 400-летие добровольного присоединения Башкирии к Русскому государству. 1957г. 14 июня г. состоялась закладка памятника, была установлена мраморная доска</a:t>
            </a:r>
            <a:r>
              <a:rPr lang="ru-RU" sz="2800" dirty="0">
                <a:effectLst/>
                <a:latin typeface="Verdana"/>
              </a:rPr>
              <a:t/>
            </a:r>
            <a:br>
              <a:rPr lang="ru-RU" sz="2800" dirty="0">
                <a:effectLst/>
                <a:latin typeface="Verdana"/>
              </a:rPr>
            </a:br>
            <a:r>
              <a:rPr lang="ru-RU" sz="2800" dirty="0">
                <a:effectLst/>
                <a:latin typeface="Verdana"/>
              </a:rPr>
              <a:t/>
            </a:r>
            <a:br>
              <a:rPr lang="ru-RU" sz="2800" dirty="0">
                <a:effectLst/>
                <a:latin typeface="Verdana"/>
              </a:rPr>
            </a:br>
            <a:r>
              <a:rPr lang="ru-RU" sz="2800" dirty="0" smtClean="0">
                <a:effectLst/>
                <a:latin typeface="Verdana"/>
              </a:rPr>
              <a:t>					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  <a:latin typeface="Verdana"/>
              </a:rPr>
              <a:t>Когда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Башкирия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/>
              </a:rPr>
              <a:t>	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				</a:t>
            </a: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  <a:latin typeface="Verdana"/>
              </a:rPr>
              <a:t>присоединилась 					к России?</a:t>
            </a:r>
            <a:r>
              <a:rPr lang="ru-RU" dirty="0" smtClean="0">
                <a:latin typeface="Verdana"/>
              </a:rPr>
              <a:t/>
            </a:r>
            <a:br>
              <a:rPr lang="ru-RU" dirty="0" smtClean="0">
                <a:latin typeface="Verdana"/>
              </a:rPr>
            </a:br>
            <a:r>
              <a:rPr lang="ru-RU" dirty="0" smtClean="0">
                <a:latin typeface="Verdana"/>
              </a:rPr>
              <a:t/>
            </a:r>
            <a:br>
              <a:rPr lang="ru-RU" dirty="0" smtClean="0">
                <a:latin typeface="Verdana"/>
              </a:rPr>
            </a:br>
            <a:r>
              <a:rPr lang="ru-RU" sz="2800" dirty="0" smtClean="0">
                <a:effectLst/>
                <a:latin typeface="Verdana"/>
              </a:rPr>
              <a:t/>
            </a:r>
            <a:br>
              <a:rPr lang="ru-RU" sz="2800" dirty="0" smtClean="0">
                <a:effectLst/>
                <a:latin typeface="Verdana"/>
              </a:rPr>
            </a:br>
            <a:r>
              <a:rPr lang="ru-RU" sz="2800" dirty="0">
                <a:effectLst/>
                <a:latin typeface="Verdana"/>
              </a:rPr>
              <a:t/>
            </a:r>
            <a:br>
              <a:rPr lang="ru-RU" sz="2800" dirty="0">
                <a:effectLst/>
                <a:latin typeface="Verdana"/>
              </a:rPr>
            </a:br>
            <a:r>
              <a:rPr lang="ru-RU" sz="2800" dirty="0" smtClean="0">
                <a:effectLst/>
                <a:latin typeface="Verdana"/>
              </a:rPr>
              <a:t/>
            </a:r>
            <a:br>
              <a:rPr lang="ru-RU" sz="2800" dirty="0" smtClean="0">
                <a:effectLst/>
                <a:latin typeface="Verdana"/>
              </a:rPr>
            </a:br>
            <a:r>
              <a:rPr lang="ru-RU" sz="2800" dirty="0">
                <a:effectLst/>
                <a:latin typeface="Verdana"/>
              </a:rPr>
              <a:t/>
            </a:r>
            <a:br>
              <a:rPr lang="ru-RU" sz="2800" dirty="0">
                <a:effectLst/>
                <a:latin typeface="Verdana"/>
              </a:rPr>
            </a:br>
            <a:r>
              <a:rPr lang="ru-RU" sz="2800" dirty="0" smtClean="0">
                <a:effectLst/>
                <a:latin typeface="Verdana"/>
              </a:rPr>
              <a:t/>
            </a:r>
            <a:br>
              <a:rPr lang="ru-RU" sz="2800" dirty="0" smtClean="0">
                <a:effectLst/>
                <a:latin typeface="Verdana"/>
              </a:rPr>
            </a:br>
            <a:r>
              <a:rPr lang="ru-RU" sz="2800" dirty="0">
                <a:effectLst/>
                <a:latin typeface="Verdana"/>
              </a:rPr>
              <a:t/>
            </a:r>
            <a:br>
              <a:rPr lang="ru-RU" sz="2800" dirty="0">
                <a:effectLst/>
                <a:latin typeface="Verdana"/>
              </a:rPr>
            </a:br>
            <a:r>
              <a:rPr lang="ru-RU" sz="2800" dirty="0" smtClean="0">
                <a:effectLst/>
                <a:latin typeface="Verdana"/>
              </a:rPr>
              <a:t> </a:t>
            </a:r>
            <a:r>
              <a:rPr lang="ru-RU" sz="2800" dirty="0">
                <a:effectLst/>
                <a:latin typeface="Verdana"/>
              </a:rPr>
              <a:t>7 </a:t>
            </a:r>
            <a:r>
              <a:rPr lang="ru-RU" sz="2800" dirty="0" smtClean="0">
                <a:effectLst/>
                <a:latin typeface="Verdana"/>
              </a:rPr>
              <a:t>августа 1965 </a:t>
            </a:r>
            <a:r>
              <a:rPr lang="ru-RU" sz="2800" dirty="0">
                <a:effectLst/>
                <a:latin typeface="Verdana"/>
              </a:rPr>
              <a:t>г. </a:t>
            </a:r>
            <a:r>
              <a:rPr lang="ru-RU" sz="2800" dirty="0" smtClean="0">
                <a:effectLst/>
                <a:latin typeface="Verdana"/>
              </a:rPr>
              <a:t>       				</a:t>
            </a:r>
            <a:br>
              <a:rPr lang="ru-RU" sz="2800" dirty="0" smtClean="0">
                <a:effectLst/>
                <a:latin typeface="Verdana"/>
              </a:rPr>
            </a:br>
            <a:r>
              <a:rPr lang="ru-RU" sz="2800" dirty="0">
                <a:effectLst/>
                <a:latin typeface="Verdana"/>
              </a:rPr>
              <a:t/>
            </a:r>
            <a:br>
              <a:rPr lang="ru-RU" sz="2800" dirty="0">
                <a:effectLst/>
                <a:latin typeface="Verdana"/>
              </a:rPr>
            </a:br>
            <a:r>
              <a:rPr lang="ru-RU" sz="2800" dirty="0" smtClean="0">
                <a:effectLst/>
                <a:latin typeface="Verdana"/>
              </a:rPr>
              <a:t/>
            </a:r>
            <a:br>
              <a:rPr lang="ru-RU" sz="2800" dirty="0" smtClean="0">
                <a:effectLst/>
                <a:latin typeface="Verdana"/>
              </a:rPr>
            </a:br>
            <a:r>
              <a:rPr lang="ru-RU" sz="2800" dirty="0">
                <a:effectLst/>
                <a:latin typeface="Verdana"/>
              </a:rPr>
              <a:t>	</a:t>
            </a:r>
            <a:r>
              <a:rPr lang="ru-RU" sz="2800" dirty="0" smtClean="0">
                <a:effectLst/>
                <a:latin typeface="Verdana"/>
              </a:rPr>
              <a:t>								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068960"/>
            <a:ext cx="5256584" cy="3888433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dirty="0" smtClean="0">
                <a:latin typeface="Verdana"/>
              </a:rPr>
              <a:t>	</a:t>
            </a:r>
            <a:r>
              <a:rPr lang="ru-RU" dirty="0">
                <a:latin typeface="Verdana"/>
              </a:rPr>
              <a:t>	</a:t>
            </a:r>
            <a:r>
              <a:rPr lang="ru-RU" dirty="0" smtClean="0">
                <a:latin typeface="Verdana"/>
              </a:rPr>
              <a:t> </a:t>
            </a:r>
          </a:p>
          <a:p>
            <a:pPr marL="2331720" lvl="8" indent="0">
              <a:buNone/>
            </a:pPr>
            <a:r>
              <a:rPr lang="ru-RU" dirty="0" smtClean="0">
                <a:latin typeface="Verdana"/>
              </a:rPr>
              <a:t>   </a:t>
            </a:r>
            <a:endParaRPr lang="ru-RU" sz="3200" dirty="0">
              <a:latin typeface="Verdana"/>
            </a:endParaRPr>
          </a:p>
          <a:p>
            <a:endParaRPr lang="ru-RU" sz="3200" dirty="0" smtClean="0">
              <a:latin typeface="Verdana"/>
            </a:endParaRPr>
          </a:p>
          <a:p>
            <a:r>
              <a:rPr lang="ru-RU" sz="3200" dirty="0" smtClean="0">
                <a:latin typeface="Verdana"/>
              </a:rPr>
              <a:t>	</a:t>
            </a:r>
            <a:endParaRPr lang="ru-RU" sz="3200" dirty="0">
              <a:latin typeface="Verdana"/>
            </a:endParaRPr>
          </a:p>
          <a:p>
            <a:endParaRPr lang="ru-RU" sz="3200" dirty="0" smtClean="0">
              <a:latin typeface="Verdana"/>
            </a:endParaRPr>
          </a:p>
          <a:p>
            <a:pPr marL="64008" indent="0">
              <a:buNone/>
            </a:pPr>
            <a:endParaRPr lang="ru-RU" sz="3200" dirty="0" smtClean="0">
              <a:latin typeface="Verdana"/>
            </a:endParaRPr>
          </a:p>
          <a:p>
            <a:pPr marL="64008" indent="0">
              <a:buNone/>
            </a:pPr>
            <a:r>
              <a:rPr lang="ru-RU" sz="3200" dirty="0">
                <a:latin typeface="Verdana"/>
              </a:rPr>
              <a:t>	</a:t>
            </a:r>
            <a:r>
              <a:rPr lang="ru-RU" sz="3200" dirty="0" smtClean="0">
                <a:latin typeface="Verdana"/>
              </a:rPr>
              <a:t> 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79512" y="6480048"/>
            <a:ext cx="8460940" cy="30175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61389-8394-4731-B733-BB92774DEF4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031" name="Picture 7" descr="Coat of Arms of the Russian Federat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" y="0"/>
            <a:ext cx="857671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thumb/d/dc/Coat_of_Arms_of_Bashkortostan.svg/32px-Coat_of_Arms_of_Bashkortostan.svg.png?uselang=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36104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Уф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504056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Физкультминутка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БЕЖИТ СТРЕМГЛАВ МИНУТКА.</a:t>
            </a:r>
          </a:p>
          <a:p>
            <a:r>
              <a:rPr lang="ru-RU" dirty="0" smtClean="0"/>
              <a:t>МИНУТКА КОРОТКА,</a:t>
            </a:r>
          </a:p>
          <a:p>
            <a:r>
              <a:rPr lang="ru-RU" dirty="0" smtClean="0"/>
              <a:t>НО ЗА МИНУТКУ МОЖНО</a:t>
            </a:r>
          </a:p>
          <a:p>
            <a:r>
              <a:rPr lang="ru-RU" dirty="0" smtClean="0"/>
              <a:t>НАЙТИ ЗВЕЗДУ, ЖУКА,</a:t>
            </a:r>
          </a:p>
          <a:p>
            <a:r>
              <a:rPr lang="ru-RU" dirty="0" smtClean="0"/>
              <a:t>РЕШЕНИЕ ЗАДАЧИ</a:t>
            </a:r>
          </a:p>
          <a:p>
            <a:r>
              <a:rPr lang="ru-RU" dirty="0" smtClean="0"/>
              <a:t>И РЕДКИЙ МАТЕРИАЛ,</a:t>
            </a:r>
          </a:p>
          <a:p>
            <a:r>
              <a:rPr lang="ru-RU" dirty="0" smtClean="0"/>
              <a:t>КОТОРЫЙ ДО СИХ ПОР ЕЩЕ</a:t>
            </a:r>
          </a:p>
          <a:p>
            <a:r>
              <a:rPr lang="ru-RU" dirty="0" smtClean="0"/>
              <a:t>НИКТО НЕ ОТКРЫВАЛ.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EF38AE-24AA-4319-8B09-BD038282DFF8}" type="datetime1">
              <a:rPr lang="ru-RU" smtClean="0"/>
              <a:pPr>
                <a:defRPr/>
              </a:pPr>
              <a:t>26.10.2012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61389-8394-4731-B733-BB92774DEF4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051" name="Picture 3" descr="C:\Users\tretre\AppData\Local\Microsoft\Windows\Temporary Internet Files\Content.IE5\4BYTV4QM\MC9004124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3005138"/>
            <a:ext cx="23272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7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Другая 1">
      <a:majorFont>
        <a:latin typeface="Brush Script MT"/>
        <a:ea typeface=""/>
        <a:cs typeface=""/>
      </a:majorFont>
      <a:minorFont>
        <a:latin typeface="Calibri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441</TotalTime>
  <Words>375</Words>
  <Application>Microsoft Office PowerPoint</Application>
  <PresentationFormat>Экран (4:3)</PresentationFormat>
  <Paragraphs>178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ГБОУ Ермолаевская специальная(коррекционная) общеобразовательная школа-интернат VШ вида Меры времени</vt:lpstr>
      <vt:lpstr>Покажите уменье и сноровку, Расшифруйте математическую шифровку</vt:lpstr>
      <vt:lpstr>Мы произносим слово время и глаза невольно смотрят на часы. У каждой единицы свой промежуток времени .</vt:lpstr>
      <vt:lpstr>Пословицы и поговорки про время. </vt:lpstr>
      <vt:lpstr>Не спеши языком, торопись делом.   </vt:lpstr>
      <vt:lpstr>Цель урока: Закрепление у учащихся умения выполнять сложение и вычитание чисел, полученных при измерении времени. Формирование навыка использования полученных знаний в новых условиях.</vt:lpstr>
      <vt:lpstr>  В 2010 году Уралу 3 года. В каком году ему будет 30 лет?</vt:lpstr>
      <vt:lpstr>              В  1957 г. торжественно отмечалось 400-летие добровольного присоединения Башкирии к Русскому государству. 1957г. 14 июня г. состоялась закладка памятника, была установлена мраморная доска       Когда Башкирия      присоединилась      к России?         7 августа 1965 г.                         </vt:lpstr>
      <vt:lpstr>Физкультминутка</vt:lpstr>
      <vt:lpstr>Задача №266(1), стр 93 А.С. Пу́шкин ( 1799- 1837г)</vt:lpstr>
      <vt:lpstr>Задача №266(3), стр 93</vt:lpstr>
      <vt:lpstr> Задача №266(2), стр 93  </vt:lpstr>
      <vt:lpstr>Задача №264(3)  стр.93</vt:lpstr>
      <vt:lpstr>Задача №264(2), стр 93</vt:lpstr>
      <vt:lpstr>    Задача№265(2),стр 93.  Начало киносеанса в 20ч,  а окончание  в 21ч45мин. Чему равна продолжитель- ность сеанса?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времени</dc:title>
  <dc:creator>tretre</dc:creator>
  <dc:description>http://aida.ucoz.ru</dc:description>
  <cp:lastModifiedBy>tretre</cp:lastModifiedBy>
  <cp:revision>46</cp:revision>
  <dcterms:created xsi:type="dcterms:W3CDTF">2012-09-24T10:32:54Z</dcterms:created>
  <dcterms:modified xsi:type="dcterms:W3CDTF">2012-10-26T12:21:30Z</dcterms:modified>
</cp:coreProperties>
</file>