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67" r:id="rId15"/>
    <p:sldId id="270" r:id="rId16"/>
    <p:sldId id="269" r:id="rId17"/>
    <p:sldId id="273" r:id="rId18"/>
    <p:sldId id="275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7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0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77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59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199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8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0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7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4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6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3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6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332A-C8B3-446B-A617-BFB05C7825C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0B4D3-F4E7-4A34-BD07-549298522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6567" y="258234"/>
            <a:ext cx="7766936" cy="1646302"/>
          </a:xfrm>
        </p:spPr>
        <p:txBody>
          <a:bodyPr/>
          <a:lstStyle/>
          <a:p>
            <a:r>
              <a:rPr lang="ru-RU" dirty="0" smtClean="0"/>
              <a:t>         «Моя профессия»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1367" y="3403133"/>
            <a:ext cx="7766936" cy="1096899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2159000"/>
            <a:ext cx="5909732" cy="44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1568"/>
      </p:ext>
    </p:extLst>
  </p:cSld>
  <p:clrMapOvr>
    <a:masterClrMapping/>
  </p:clrMapOvr>
  <p:transition spd="slow">
    <p:wip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Воспитание в человеке творческого начала связано с эстетическим воспитанием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160588"/>
            <a:ext cx="5976143" cy="4482108"/>
          </a:xfrm>
        </p:spPr>
      </p:pic>
    </p:spTree>
    <p:extLst>
      <p:ext uri="{BB962C8B-B14F-4D97-AF65-F5344CB8AC3E}">
        <p14:creationId xmlns:p14="http://schemas.microsoft.com/office/powerpoint/2010/main" val="11104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Творческое начало рождает в ребенке живую фантазию, живое воображение.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2160588"/>
            <a:ext cx="3332757" cy="4443677"/>
          </a:xfrm>
        </p:spPr>
      </p:pic>
    </p:spTree>
    <p:extLst>
      <p:ext uri="{BB962C8B-B14F-4D97-AF65-F5344CB8AC3E}">
        <p14:creationId xmlns:p14="http://schemas.microsoft.com/office/powerpoint/2010/main" val="31736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Поделки детей: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1143000"/>
            <a:ext cx="2857501" cy="3810000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041400"/>
            <a:ext cx="3000202" cy="375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22" y="1638300"/>
            <a:ext cx="2933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0" y="189706"/>
            <a:ext cx="406400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60" y="189706"/>
            <a:ext cx="2311400" cy="3081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01" y="202406"/>
            <a:ext cx="2327183" cy="3102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05316"/>
            <a:ext cx="2333625" cy="3111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77" y="3445016"/>
            <a:ext cx="2333625" cy="311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76" y="3616863"/>
            <a:ext cx="3690408" cy="27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Большое </a:t>
            </a:r>
            <a:r>
              <a:rPr lang="ru-RU" dirty="0"/>
              <a:t>значение </a:t>
            </a:r>
            <a:r>
              <a:rPr lang="ru-RU" dirty="0" smtClean="0"/>
              <a:t>имеет </a:t>
            </a:r>
            <a:r>
              <a:rPr lang="ru-RU" dirty="0"/>
              <a:t>физическое </a:t>
            </a:r>
            <a:r>
              <a:rPr lang="ru-RU" dirty="0" smtClean="0"/>
              <a:t>воспитание детей: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3187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0" y="2823185"/>
            <a:ext cx="291107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02" y="2901949"/>
            <a:ext cx="2857500" cy="3802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12" y="4019549"/>
            <a:ext cx="3082990" cy="2324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120864"/>
            <a:ext cx="4588550" cy="258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. Дети не оставались в стороне и от трудовых дел: </a:t>
            </a:r>
            <a:r>
              <a:rPr lang="ru-RU" sz="3100" dirty="0" smtClean="0"/>
              <a:t>принимали </a:t>
            </a:r>
            <a:r>
              <a:rPr lang="ru-RU" sz="3100" dirty="0"/>
              <a:t>участие в шефской помощи ветерану труда посёлка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lvl="6" indent="0">
              <a:buNone/>
            </a:pPr>
            <a:r>
              <a:rPr lang="ru-RU" dirty="0" smtClean="0"/>
              <a:t>         </a:t>
            </a:r>
          </a:p>
          <a:p>
            <a:pPr marL="2743200" lvl="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416174"/>
            <a:ext cx="3907367" cy="2930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816100"/>
            <a:ext cx="4521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smtClean="0"/>
              <a:t>Школа – это место, где все движется, в ней все постоянно меняется. Работа со старшими детьми непроста, но интересна</a:t>
            </a:r>
            <a:r>
              <a:rPr lang="ru-RU" smtClean="0"/>
              <a:t>! 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677334" y="87976"/>
            <a:ext cx="8596668" cy="4367342"/>
          </a:xfrm>
        </p:spPr>
      </p:pic>
      <p:sp>
        <p:nvSpPr>
          <p:cNvPr id="5" name="Рисунок 2"/>
          <p:cNvSpPr txBox="1">
            <a:spLocks/>
          </p:cNvSpPr>
          <p:nvPr/>
        </p:nvSpPr>
        <p:spPr>
          <a:xfrm>
            <a:off x="829734" y="762000"/>
            <a:ext cx="8596668" cy="384571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9203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100" y="190501"/>
            <a:ext cx="8470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Моя группа – девчонки, мальчишки,</a:t>
            </a:r>
          </a:p>
          <a:p>
            <a:r>
              <a:rPr lang="ru-RU" dirty="0">
                <a:solidFill>
                  <a:srgbClr val="92D050"/>
                </a:solidFill>
              </a:rPr>
              <a:t>Такие разные они:</a:t>
            </a:r>
          </a:p>
          <a:p>
            <a:r>
              <a:rPr lang="ru-RU" dirty="0">
                <a:solidFill>
                  <a:srgbClr val="92D050"/>
                </a:solidFill>
              </a:rPr>
              <a:t>Одни рисуют, любят книжки,</a:t>
            </a:r>
          </a:p>
          <a:p>
            <a:r>
              <a:rPr lang="ru-RU" dirty="0">
                <a:solidFill>
                  <a:srgbClr val="92D050"/>
                </a:solidFill>
              </a:rPr>
              <a:t>Других компьютер так манит!</a:t>
            </a:r>
          </a:p>
          <a:p>
            <a:endParaRPr lang="ru-RU" dirty="0">
              <a:solidFill>
                <a:srgbClr val="92D050"/>
              </a:solidFill>
            </a:endParaRPr>
          </a:p>
          <a:p>
            <a:r>
              <a:rPr lang="ru-RU" dirty="0">
                <a:solidFill>
                  <a:srgbClr val="92D050"/>
                </a:solidFill>
              </a:rPr>
              <a:t>Спешу я к ним не только, чтобы</a:t>
            </a:r>
          </a:p>
          <a:p>
            <a:r>
              <a:rPr lang="ru-RU" dirty="0">
                <a:solidFill>
                  <a:srgbClr val="92D050"/>
                </a:solidFill>
              </a:rPr>
              <a:t>как воспитатель поучать,</a:t>
            </a:r>
          </a:p>
          <a:p>
            <a:r>
              <a:rPr lang="ru-RU" dirty="0">
                <a:solidFill>
                  <a:srgbClr val="92D050"/>
                </a:solidFill>
              </a:rPr>
              <a:t>Мне с ними весело, еще бы,</a:t>
            </a:r>
          </a:p>
          <a:p>
            <a:r>
              <a:rPr lang="ru-RU" dirty="0">
                <a:solidFill>
                  <a:srgbClr val="92D050"/>
                </a:solidFill>
              </a:rPr>
              <a:t>Они не дадут заскучать!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28856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Они, конечно, непоседы,</a:t>
            </a:r>
          </a:p>
          <a:p>
            <a:r>
              <a:rPr lang="ru-RU" dirty="0">
                <a:solidFill>
                  <a:srgbClr val="92D050"/>
                </a:solidFill>
              </a:rPr>
              <a:t>Но знаю – незачем кричать.</a:t>
            </a:r>
          </a:p>
          <a:p>
            <a:r>
              <a:rPr lang="ru-RU" dirty="0">
                <a:solidFill>
                  <a:srgbClr val="92D050"/>
                </a:solidFill>
              </a:rPr>
              <a:t>Ведь можно в ласковой беседе</a:t>
            </a:r>
          </a:p>
          <a:p>
            <a:r>
              <a:rPr lang="ru-RU" dirty="0">
                <a:solidFill>
                  <a:srgbClr val="92D050"/>
                </a:solidFill>
              </a:rPr>
              <a:t>Про поведение сказать.</a:t>
            </a:r>
          </a:p>
          <a:p>
            <a:endParaRPr lang="ru-RU" dirty="0">
              <a:solidFill>
                <a:srgbClr val="92D050"/>
              </a:solidFill>
            </a:endParaRPr>
          </a:p>
          <a:p>
            <a:r>
              <a:rPr lang="ru-RU" dirty="0">
                <a:solidFill>
                  <a:srgbClr val="92D050"/>
                </a:solidFill>
              </a:rPr>
              <a:t>Вхожу я к ним и улыбаюсь,</a:t>
            </a:r>
          </a:p>
          <a:p>
            <a:r>
              <a:rPr lang="ru-RU" dirty="0">
                <a:solidFill>
                  <a:srgbClr val="92D050"/>
                </a:solidFill>
              </a:rPr>
              <a:t>И вижу блеск ответный глаз.</a:t>
            </a:r>
          </a:p>
          <a:p>
            <a:r>
              <a:rPr lang="ru-RU" dirty="0">
                <a:solidFill>
                  <a:srgbClr val="92D050"/>
                </a:solidFill>
              </a:rPr>
              <a:t>Я их люблю, для них стараюсь,</a:t>
            </a:r>
          </a:p>
          <a:p>
            <a:r>
              <a:rPr lang="ru-RU" dirty="0">
                <a:solidFill>
                  <a:srgbClr val="92D050"/>
                </a:solidFill>
              </a:rPr>
              <a:t>Ведь класс мой – самый лучший класс.</a:t>
            </a:r>
          </a:p>
        </p:txBody>
      </p:sp>
    </p:spTree>
    <p:extLst>
      <p:ext uri="{BB962C8B-B14F-4D97-AF65-F5344CB8AC3E}">
        <p14:creationId xmlns:p14="http://schemas.microsoft.com/office/powerpoint/2010/main" val="17363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930400"/>
            <a:ext cx="824325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ГБОУ Псковской области «</a:t>
            </a:r>
            <a:r>
              <a:rPr lang="ru-RU" sz="1800" dirty="0" err="1"/>
              <a:t>Воронцовская</a:t>
            </a:r>
            <a:r>
              <a:rPr lang="ru-RU" sz="1800" dirty="0"/>
              <a:t> специальная(коррекционная) школа-интернат для детей -сирот и детей, оставшихся без попечения родителей, с ограниченными возможностями здоровья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071280"/>
            <a:ext cx="7170921" cy="4062819"/>
          </a:xfrm>
        </p:spPr>
      </p:pic>
    </p:spTree>
    <p:extLst>
      <p:ext uri="{BB962C8B-B14F-4D97-AF65-F5344CB8AC3E}">
        <p14:creationId xmlns:p14="http://schemas.microsoft.com/office/powerpoint/2010/main" val="31680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работаю воспитателем в школе-интернат.</a:t>
            </a:r>
            <a:br>
              <a:rPr lang="ru-RU" dirty="0" smtClean="0"/>
            </a:br>
            <a:r>
              <a:rPr lang="ru-RU" dirty="0" smtClean="0"/>
              <a:t>                Моё </a:t>
            </a:r>
            <a:r>
              <a:rPr lang="ru-RU" dirty="0"/>
              <a:t>жизненное </a:t>
            </a:r>
            <a:r>
              <a:rPr lang="ru-RU" dirty="0" smtClean="0"/>
              <a:t>кредо: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«Умей чувствовать рядом с собой человека,</a:t>
            </a:r>
          </a:p>
          <a:p>
            <a:r>
              <a:rPr lang="ru-RU" dirty="0"/>
              <a:t>                                  умей понимать его душу,</a:t>
            </a:r>
          </a:p>
          <a:p>
            <a:r>
              <a:rPr lang="ru-RU" dirty="0"/>
              <a:t>видеть в его глазах сложный духовный мир</a:t>
            </a:r>
          </a:p>
          <a:p>
            <a:r>
              <a:rPr lang="ru-RU" dirty="0"/>
              <a:t>                                   радость, горе, беду, несчастье.</a:t>
            </a:r>
          </a:p>
          <a:p>
            <a:r>
              <a:rPr lang="ru-RU" dirty="0"/>
              <a:t>Думай и чувствуй,</a:t>
            </a:r>
          </a:p>
          <a:p>
            <a:r>
              <a:rPr lang="ru-RU" dirty="0" smtClean="0"/>
              <a:t>как </a:t>
            </a:r>
            <a:r>
              <a:rPr lang="ru-RU" dirty="0"/>
              <a:t>твои поступки могут отразиться на </a:t>
            </a:r>
          </a:p>
          <a:p>
            <a:r>
              <a:rPr lang="ru-RU" dirty="0" smtClean="0"/>
              <a:t>душевном </a:t>
            </a:r>
            <a:r>
              <a:rPr lang="ru-RU" dirty="0"/>
              <a:t>состоянии другого человека.»</a:t>
            </a:r>
          </a:p>
          <a:p>
            <a:r>
              <a:rPr lang="ru-RU" dirty="0"/>
              <a:t>                                                                       В. Сухомлинский.</a:t>
            </a:r>
          </a:p>
        </p:txBody>
      </p:sp>
    </p:spTree>
    <p:extLst>
      <p:ext uri="{BB962C8B-B14F-4D97-AF65-F5344CB8AC3E}">
        <p14:creationId xmlns:p14="http://schemas.microsoft.com/office/powerpoint/2010/main" val="13384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Мои </a:t>
            </a:r>
            <a:r>
              <a:rPr lang="ru-RU" dirty="0"/>
              <a:t>принципы </a:t>
            </a:r>
            <a:r>
              <a:rPr lang="ru-RU" dirty="0" smtClean="0"/>
              <a:t>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не быть назойливой: у каждого свой мир интересов и увлечений;</a:t>
            </a:r>
          </a:p>
          <a:p>
            <a:r>
              <a:rPr lang="ru-RU" dirty="0"/>
              <a:t>- детям больше самостоятельности и право выбора;</a:t>
            </a:r>
          </a:p>
          <a:p>
            <a:r>
              <a:rPr lang="ru-RU" dirty="0"/>
              <a:t>- не развлекательность, а занимательность и увлечение, как основа эмоционального тона занятия;</a:t>
            </a:r>
          </a:p>
          <a:p>
            <a:r>
              <a:rPr lang="ru-RU" dirty="0"/>
              <a:t>- уметь вставать на позицию ребёнка, видеть в нём личность, индивидуальность;</a:t>
            </a:r>
          </a:p>
          <a:p>
            <a:r>
              <a:rPr lang="ru-RU" dirty="0"/>
              <a:t>- помогать ребёнку, быть социально значимым и успешным;</a:t>
            </a:r>
          </a:p>
          <a:p>
            <a:r>
              <a:rPr lang="ru-RU" dirty="0"/>
              <a:t>- всё новое – это интересно.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Мой </a:t>
            </a:r>
            <a:r>
              <a:rPr lang="ru-RU" dirty="0"/>
              <a:t>девиз по </a:t>
            </a:r>
            <a:r>
              <a:rPr lang="ru-RU" dirty="0" smtClean="0"/>
              <a:t>работе: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«Любить детей и выполнять свою работу лучше, чем вчера, а завтра лучше, чем сегодня.»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882900"/>
            <a:ext cx="4563533" cy="3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«СОЦИАЛЬНО БЫТОВАЯ ОРИЕНТАЦИЯ»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Перед воспитателями интерната стоит задача сформировать у детей навыки и умения необходимые им в быту. В связи с этим на первое место встает проблема </a:t>
            </a:r>
            <a:r>
              <a:rPr lang="ru-RU" dirty="0" smtClean="0"/>
              <a:t>освоения </a:t>
            </a:r>
            <a:r>
              <a:rPr lang="ru-RU" dirty="0"/>
              <a:t>навыков самообслуживания, которая является первым этапом социально-бытовой адаптации. Данные навыки необходимо формировать у детей с первых дней их пребывания. Основными формами воспитания у детей навыков самообслуживания являются: индивидуальная работа, практикумы и организованные сюжетные игры, ведь наилучшее усвоение любого материала происходит у детей в процессе игры. Одним из условий освоения первого этапа социально-бытовой адаптации </a:t>
            </a:r>
            <a:r>
              <a:rPr lang="ru-RU" dirty="0" smtClean="0"/>
              <a:t>–является </a:t>
            </a:r>
            <a:r>
              <a:rPr lang="ru-RU" dirty="0"/>
              <a:t>овладение всеми навыками </a:t>
            </a:r>
            <a:r>
              <a:rPr lang="ru-RU" dirty="0" smtClean="0"/>
              <a:t>самообслуживания.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5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воспитательной работы: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549400"/>
            <a:ext cx="8854902" cy="50926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Развитие </a:t>
            </a:r>
            <a:r>
              <a:rPr lang="ru-RU" dirty="0"/>
              <a:t>воспитательной системы, создающей условия для формирования ценностных ориентаций у обучающихся, необходимых для становления человека, способного строить собственную жизнь, умеющего решать проблемы </a:t>
            </a:r>
            <a:r>
              <a:rPr lang="ru-RU" dirty="0" smtClean="0"/>
              <a:t>и </a:t>
            </a:r>
            <a:r>
              <a:rPr lang="ru-RU" dirty="0"/>
              <a:t>адаптироваться в современных социальных условиях</a:t>
            </a:r>
            <a:r>
              <a:rPr lang="ru-RU" dirty="0" smtClean="0"/>
              <a:t>.</a:t>
            </a:r>
          </a:p>
          <a:p>
            <a:r>
              <a:rPr lang="ru-RU" dirty="0"/>
              <a:t>Для достижения поставленной цели необходимо решить ряд задач: </a:t>
            </a:r>
          </a:p>
          <a:p>
            <a:r>
              <a:rPr lang="ru-RU" dirty="0"/>
              <a:t>•	Продолжить работу по повышению научно-теоретического уровня педагогического коллектива в области воспитания детей.</a:t>
            </a:r>
          </a:p>
          <a:p>
            <a:r>
              <a:rPr lang="ru-RU" dirty="0"/>
              <a:t>•	Содействие формированию сознательного отношения </a:t>
            </a:r>
            <a:r>
              <a:rPr lang="ru-RU" dirty="0" smtClean="0"/>
              <a:t>детей </a:t>
            </a:r>
            <a:r>
              <a:rPr lang="ru-RU" dirty="0"/>
              <a:t>к своей жизни, здоровью, а также к жизни и здоровью окружающих людей;</a:t>
            </a:r>
          </a:p>
          <a:p>
            <a:r>
              <a:rPr lang="ru-RU" dirty="0"/>
              <a:t>•	Формировать у </a:t>
            </a:r>
            <a:r>
              <a:rPr lang="ru-RU" dirty="0" smtClean="0"/>
              <a:t>детей </a:t>
            </a:r>
            <a:r>
              <a:rPr lang="ru-RU" dirty="0"/>
              <a:t>представление о здоровом образе жизни, усилить работу по профилактике и борьбе с вредными привычками.</a:t>
            </a:r>
          </a:p>
          <a:p>
            <a:r>
              <a:rPr lang="ru-RU" dirty="0"/>
              <a:t>•	Формирование в школьном коллективе детей и взрослых уважительного отношения к правам друг </a:t>
            </a:r>
            <a:r>
              <a:rPr lang="ru-RU" dirty="0" smtClean="0"/>
              <a:t>друга. </a:t>
            </a:r>
            <a:endParaRPr lang="ru-RU" dirty="0"/>
          </a:p>
          <a:p>
            <a:r>
              <a:rPr lang="ru-RU" dirty="0"/>
              <a:t>•	Усилить, систематизировать работу над формированием духовно-нравственной культуры воспитанников (воспитание </a:t>
            </a:r>
            <a:r>
              <a:rPr lang="ru-RU" dirty="0" smtClean="0"/>
              <a:t>детей </a:t>
            </a:r>
            <a:r>
              <a:rPr lang="ru-RU" dirty="0"/>
              <a:t>в духе демократии, личностного достоинства, уважения прав человека, гражданственности, патриотизма)</a:t>
            </a:r>
          </a:p>
          <a:p>
            <a:r>
              <a:rPr lang="ru-RU" dirty="0"/>
              <a:t>•	Активизировать участие детей в конкурсах, фестивалях разного уровня.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4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Ценностные ориентиры: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171345"/>
              </p:ext>
            </p:extLst>
          </p:nvPr>
        </p:nvGraphicFramePr>
        <p:xfrm>
          <a:off x="677863" y="2160588"/>
          <a:ext cx="859631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•	Воспитание нравственных чувств и этического сознания.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•	Воспитание гражданственности, патриотизма, уважение к правам, свободам и обязанностям человека;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•	Воспитание трудолюбия, творческого отношения к учению, труду, жизни;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•	Формирование ценностного отношения к здоровью и здоровому образу жизни;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•	Воспитание ценностного отношения к природе, окружающей среде;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•	Воспитание ценностного отношения к прекрасному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•	Формирование ценности по охране жизни и здоровья;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•	Формирование активной жизненной позиции.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815543"/>
              </p:ext>
            </p:extLst>
          </p:nvPr>
        </p:nvGraphicFramePr>
        <p:xfrm>
          <a:off x="677863" y="1460504"/>
          <a:ext cx="8596312" cy="525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037"/>
                <a:gridCol w="7915275"/>
              </a:tblGrid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Интеллектуально-познавательная деятельность </a:t>
                      </a:r>
                      <a:endParaRPr lang="ru-RU" dirty="0"/>
                    </a:p>
                  </a:txBody>
                  <a:tcPr/>
                </a:tc>
              </a:tr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Спортивно-оздоровительная деятельность </a:t>
                      </a:r>
                      <a:endParaRPr lang="ru-RU" dirty="0"/>
                    </a:p>
                  </a:txBody>
                  <a:tcPr/>
                </a:tc>
              </a:tr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Гражданско-патриотическая деятельность </a:t>
                      </a:r>
                      <a:endParaRPr lang="ru-RU" dirty="0"/>
                    </a:p>
                  </a:txBody>
                  <a:tcPr/>
                </a:tc>
              </a:tr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Художественно-эстетическая деятельность </a:t>
                      </a:r>
                      <a:endParaRPr lang="ru-RU" dirty="0"/>
                    </a:p>
                  </a:txBody>
                  <a:tcPr/>
                </a:tc>
              </a:tr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Самоуправление обучающихся </a:t>
                      </a:r>
                      <a:endParaRPr lang="ru-RU" dirty="0"/>
                    </a:p>
                  </a:txBody>
                  <a:tcPr/>
                </a:tc>
              </a:tr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Обеспечение безопасности жизнедеятельности обучающихся</a:t>
                      </a:r>
                      <a:endParaRPr lang="ru-RU" dirty="0"/>
                    </a:p>
                  </a:txBody>
                  <a:tcPr/>
                </a:tc>
              </a:tr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Трудовое воспитание. Формирование положительных привычек</a:t>
                      </a:r>
                      <a:endParaRPr lang="ru-RU" dirty="0"/>
                    </a:p>
                  </a:txBody>
                  <a:tcPr/>
                </a:tc>
              </a:tr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Культурно-досуговая и художественно-эстетическая деятельность</a:t>
                      </a:r>
                      <a:endParaRPr lang="ru-RU" dirty="0"/>
                    </a:p>
                  </a:txBody>
                  <a:tcPr/>
                </a:tc>
              </a:tr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Профилактика правонарушений и асоциального поведения</a:t>
                      </a:r>
                      <a:endParaRPr lang="ru-RU" dirty="0"/>
                    </a:p>
                  </a:txBody>
                  <a:tcPr/>
                </a:tc>
              </a:tr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Воспитание культуры здоровья, профилактика вредных привычек</a:t>
                      </a:r>
                      <a:endParaRPr lang="ru-RU" dirty="0"/>
                    </a:p>
                  </a:txBody>
                  <a:tcPr/>
                </a:tc>
              </a:tr>
              <a:tr h="434484">
                <a:tc>
                  <a:txBody>
                    <a:bodyPr/>
                    <a:lstStyle/>
                    <a:p>
                      <a:r>
                        <a:rPr lang="ru-RU" dirty="0" smtClean="0"/>
                        <a:t>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</a:t>
                      </a:r>
                      <a:r>
                        <a:rPr lang="ru-RU" dirty="0" err="1" smtClean="0"/>
                        <a:t>Профориентационная</a:t>
                      </a:r>
                      <a:r>
                        <a:rPr lang="ru-RU" dirty="0" smtClean="0"/>
                        <a:t> работа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6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552</Words>
  <Application>Microsoft Office PowerPoint</Application>
  <PresentationFormat>Широкоэкранный</PresentationFormat>
  <Paragraphs>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Грань</vt:lpstr>
      <vt:lpstr>         «Моя профессия»</vt:lpstr>
      <vt:lpstr>ГБОУ Псковской области «Воронцовская специальная(коррекционная) школа-интернат для детей -сирот и детей, оставшихся без попечения родителей, с ограниченными возможностями здоровья</vt:lpstr>
      <vt:lpstr>Я работаю воспитателем в школе-интернат.                 Моё жизненное кредо:</vt:lpstr>
      <vt:lpstr>            Мои принципы работы:</vt:lpstr>
      <vt:lpstr>      Мой девиз по работе:</vt:lpstr>
      <vt:lpstr>«СОЦИАЛЬНО БЫТОВАЯ ОРИЕНТАЦИЯ»</vt:lpstr>
      <vt:lpstr>Цель воспитательной работы: </vt:lpstr>
      <vt:lpstr>Ценностные ориентиры: </vt:lpstr>
      <vt:lpstr>Направления: </vt:lpstr>
      <vt:lpstr>Воспитание в человеке творческого начала связано с эстетическим воспитанием</vt:lpstr>
      <vt:lpstr>Творческое начало рождает в ребенке живую фантазию, живое воображение. </vt:lpstr>
      <vt:lpstr>                 Поделки детей:</vt:lpstr>
      <vt:lpstr>Презентация PowerPoint</vt:lpstr>
      <vt:lpstr>Большое значение имеет физическое воспитание детей: </vt:lpstr>
      <vt:lpstr>Презентация PowerPoint</vt:lpstr>
      <vt:lpstr>. Дети не оставались в стороне и от трудовых дел: принимали участие в шефской помощи ветерану труда посёлка  </vt:lpstr>
      <vt:lpstr>Школа – это место, где все движется, в ней все постоянно меняется. Работа со старшими детьми непроста, но интересна! 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профессия»</dc:title>
  <dc:creator>Пётр</dc:creator>
  <cp:lastModifiedBy>Пётр</cp:lastModifiedBy>
  <cp:revision>18</cp:revision>
  <dcterms:created xsi:type="dcterms:W3CDTF">2014-03-29T06:30:24Z</dcterms:created>
  <dcterms:modified xsi:type="dcterms:W3CDTF">2014-04-14T18:46:34Z</dcterms:modified>
</cp:coreProperties>
</file>