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9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71" r:id="rId15"/>
    <p:sldId id="272" r:id="rId16"/>
    <p:sldId id="273" r:id="rId17"/>
    <p:sldId id="27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51" d="100"/>
          <a:sy n="51" d="100"/>
        </p:scale>
        <p:origin x="-123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3FF037-128E-4AB9-9337-C1D66CFB1D7E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929D940-D7F4-45F0-A7F5-64877B9792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690" y="22657"/>
            <a:ext cx="891199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000" b="1" cap="none" spc="0" dirty="0" smtClean="0">
                <a:ln/>
                <a:solidFill>
                  <a:schemeClr val="accent3"/>
                </a:solidFill>
                <a:effectLst/>
              </a:rPr>
              <a:t>ПЕРВЫЕ ПРОБЛЕМЫ </a:t>
            </a:r>
          </a:p>
          <a:p>
            <a:pPr algn="ctr"/>
            <a:r>
              <a:rPr lang="ru-RU" sz="5000" b="1" cap="none" spc="0" dirty="0" smtClean="0">
                <a:ln/>
                <a:solidFill>
                  <a:schemeClr val="accent3"/>
                </a:solidFill>
                <a:effectLst/>
              </a:rPr>
              <a:t>ПОДРОСТКОВОГО ВОЗРАСТА</a:t>
            </a:r>
            <a:endParaRPr lang="ru-RU" sz="5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Наши маленькие взрослые дети Marta-club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07743"/>
            <a:ext cx="3134320" cy="468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 конце подросткового возраста, на границе с ранней юностью, - Картинка 9204/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349" y="1556792"/>
            <a:ext cx="398813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blems in School - Autism 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805" y="3744156"/>
            <a:ext cx="3862996" cy="30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0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515" y="2090172"/>
            <a:ext cx="751949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Вредна ли свобода </a:t>
            </a:r>
          </a:p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подростку?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48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808" y="2636912"/>
            <a:ext cx="783240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Влияние улицы</a:t>
            </a:r>
          </a:p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 на поведение детей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75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6456" y="2967335"/>
            <a:ext cx="63510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Подросток дома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96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630" y="2967335"/>
            <a:ext cx="88307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Компания для ребенка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28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2917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Хамство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8599" y="-17609"/>
            <a:ext cx="3778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041022"/>
            <a:ext cx="897212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Агрессия;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возрастной кризис, «аффект неадекватности»;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поиск 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границ 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дозволенного,</a:t>
            </a:r>
            <a:r>
              <a:rPr kumimoji="0" lang="ru-RU" sz="30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«чувство взрослости»;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личный пример родителей;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неуверенность в правильности своих поступков;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конфликты с одноклассниками или проблемы с учебой;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плохой компании;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попустительство в воспитании;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авторитета у родителей.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-15708"/>
            <a:ext cx="2893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578" y="932504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350" lvl="0" indent="-342900" algn="just">
              <a:spcAft>
                <a:spcPts val="0"/>
              </a:spcAft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Старайтесь говорить со своим ребенком открыто и откровенно на самые деликатные темы.</a:t>
            </a:r>
          </a:p>
          <a:p>
            <a:pPr marL="342900" marR="6350" lvl="0" indent="-342900" algn="just">
              <a:spcAft>
                <a:spcPts val="0"/>
              </a:spcAft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Опасайтесь получения вашим ребенком информации из чужих уст.</a:t>
            </a:r>
          </a:p>
          <a:p>
            <a:pPr marL="342900" marR="6350" lvl="0" indent="-342900" algn="just">
              <a:spcAft>
                <a:spcPts val="0"/>
              </a:spcAft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Рассказывайте о своих переживаниях в том возрасте, в котором сейчас ваши дети.</a:t>
            </a:r>
          </a:p>
          <a:p>
            <a:pPr marL="342900" marR="6350" lvl="0" indent="-342900" algn="just">
              <a:spcAft>
                <a:spcPts val="0"/>
              </a:spcAft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Будьте открыты для общения с ребенком, даже если вы чего-то не знаете или в чем-то сомневаетесь, не стесняйтесь сказать ему об этом.</a:t>
            </a:r>
          </a:p>
          <a:p>
            <a:pPr marL="342900" marR="6350" lvl="0" indent="-342900" algn="just">
              <a:spcAft>
                <a:spcPts val="0"/>
              </a:spcAft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Не высказывайтесь негативно о тех переживаниях, которые были связаны с вашим взрослением. Ребенок будет их переживать с низшей позиции и воспринимать так, как воспринимали вы.</a:t>
            </a:r>
            <a:endParaRPr lang="ru-RU" sz="2800" b="1" dirty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97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-15708"/>
            <a:ext cx="2893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33246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6. Измените свое поведение: следите за речью, манерой общения в семье.</a:t>
            </a:r>
          </a:p>
          <a:p>
            <a:pPr marR="6350"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7. </a:t>
            </a:r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В период полового созревания мальчикам важно получать поддержку и одобрение со стороны мам, а девочкам — со стороны пап.</a:t>
            </a:r>
            <a:endParaRPr lang="ru-RU" sz="1600" b="1" dirty="0" smtClean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  <a:p>
            <a:pPr marR="6350"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8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. Проявляйте ласку к своим детям, демонстрируйте им свою любовь. Уберите авторитарный стиль общения, создайте партнерские отношения.</a:t>
            </a:r>
          </a:p>
          <a:p>
            <a:pPr lvl="0" algn="just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любом возрасте не допускайте неуважения к себе, покажите, что вас надо уважать или вы не будете уважать его.</a:t>
            </a:r>
          </a:p>
          <a:p>
            <a:pPr lvl="0" algn="just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требуйте невозможного, если он поймет, что выполнить ваши требования он не в состоянии, он будет защищаться с помощью хамства и грубости.</a:t>
            </a:r>
          </a:p>
          <a:p>
            <a:pPr marR="6350" lvl="0" algn="just">
              <a:spcAft>
                <a:spcPts val="0"/>
              </a:spcAft>
              <a:tabLst>
                <a:tab pos="630555" algn="l"/>
              </a:tabLst>
            </a:pPr>
            <a:endParaRPr lang="ru-RU" sz="1600" b="1" dirty="0" smtClean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447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-15708"/>
            <a:ext cx="2893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16" y="620688"/>
            <a:ext cx="886627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11. Признайте его право быть самостоятельным: создайте его маленькую автономию, но не упускайте из виду его поступки, не игнорируйте его жизнь.</a:t>
            </a:r>
          </a:p>
          <a:p>
            <a:pPr algn="just"/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Научите ребенка выплескивать отрицательные эмоции и передавать переживания в любой другой форме (например, занятие спортом).</a:t>
            </a:r>
          </a:p>
          <a:p>
            <a:pPr algn="just"/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13. Принимайте меры против того, что он матерится, сразу же, пока это не стало привычкой. Объясните, когда можно применять ругательства.</a:t>
            </a:r>
          </a:p>
          <a:p>
            <a:pPr marR="6350" lvl="0" algn="just">
              <a:tabLst>
                <a:tab pos="630555" algn="l"/>
              </a:tabLst>
            </a:pPr>
            <a:r>
              <a:rPr lang="ru-RU" sz="27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14. </a:t>
            </a:r>
            <a:r>
              <a:rPr lang="ru-RU" sz="27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Будьте </a:t>
            </a:r>
            <a:r>
              <a:rPr lang="ru-RU" sz="2700" b="1" dirty="0">
                <a:solidFill>
                  <a:srgbClr val="00B050"/>
                </a:solidFill>
                <a:latin typeface="Times New Roman"/>
                <a:ea typeface="Times New Roman"/>
              </a:rPr>
              <a:t>особенно внимательны и наблюдательны, обращайте внимание на любые изменения в поведении своего ребенка. Называйте плохим только его поведение, не </a:t>
            </a:r>
            <a:r>
              <a:rPr lang="ru-RU" sz="27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переходя </a:t>
            </a:r>
            <a:r>
              <a:rPr lang="ru-RU" sz="2700" b="1" dirty="0">
                <a:solidFill>
                  <a:srgbClr val="00B050"/>
                </a:solidFill>
                <a:latin typeface="Times New Roman"/>
                <a:ea typeface="Times New Roman"/>
              </a:rPr>
              <a:t>на личности.</a:t>
            </a:r>
          </a:p>
          <a:p>
            <a:pPr marR="6350" lvl="0" algn="just">
              <a:tabLst>
                <a:tab pos="630555" algn="l"/>
              </a:tabLst>
            </a:pPr>
            <a:r>
              <a:rPr lang="ru-RU" sz="27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15. </a:t>
            </a:r>
            <a:r>
              <a:rPr lang="ru-RU" sz="2700" b="1" dirty="0">
                <a:solidFill>
                  <a:srgbClr val="FFFF00"/>
                </a:solidFill>
                <a:latin typeface="Times New Roman"/>
                <a:ea typeface="Times New Roman"/>
              </a:rPr>
              <a:t>Старайтесь защитить своего ребенка всеми возможными средства­ми, если он в этом нуждается.</a:t>
            </a:r>
          </a:p>
          <a:p>
            <a:pPr algn="just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852936"/>
            <a:ext cx="813156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i="1" cap="none" spc="0" dirty="0" smtClean="0">
                <a:ln/>
                <a:solidFill>
                  <a:schemeClr val="accent3"/>
                </a:solidFill>
                <a:effectLst/>
              </a:rPr>
              <a:t>Счастлив тот, </a:t>
            </a:r>
            <a:endParaRPr lang="ru-RU" sz="4000" i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4000" i="1" cap="none" spc="0" dirty="0" smtClean="0">
                <a:ln/>
                <a:solidFill>
                  <a:schemeClr val="accent3"/>
                </a:solidFill>
                <a:effectLst/>
              </a:rPr>
              <a:t>кто </a:t>
            </a:r>
            <a:r>
              <a:rPr lang="ru-RU" sz="4000" i="1" cap="none" spc="0" dirty="0" smtClean="0">
                <a:ln/>
                <a:solidFill>
                  <a:schemeClr val="accent3"/>
                </a:solidFill>
                <a:effectLst/>
              </a:rPr>
              <a:t>счастлив у себя дома.</a:t>
            </a:r>
            <a:endParaRPr lang="ru-RU" sz="4000" i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9561" y="1268760"/>
            <a:ext cx="54601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ПОМНИТЕ:</a:t>
            </a:r>
            <a:endParaRPr lang="ru-RU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97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395536" y="404664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КУПИ МНЕ НОВУЮ КОФТОЧКУ! МНЕ НЕ НРАВИТСЯ ТО, ЧТО ТЫ КУПИЛА!!! КУПИ!!!!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339752" y="2492896"/>
            <a:ext cx="6120680" cy="1800200"/>
          </a:xfrm>
          <a:prstGeom prst="wedgeRoundRectCallout">
            <a:avLst>
              <a:gd name="adj1" fmla="val 60680"/>
              <a:gd name="adj2" fmla="val 896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НИКТО МЕНЯ НЕ ЛЮБИТ!!!!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6488" y="4581128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 ТОЛСТАЯ!!!! Я НЕ ПОЙДУ В ШКОЛУ!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395536" y="404664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 НЕКРАСИВАЯ!!! Я УРОДИНА!!!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3023320" y="2492896"/>
            <a:ext cx="6120680" cy="1800200"/>
          </a:xfrm>
          <a:prstGeom prst="wedgeRoundRectCallout">
            <a:avLst>
              <a:gd name="adj1" fmla="val 51448"/>
              <a:gd name="adj2" fmla="val 817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ДОСТАЛИ!!! ОТСТАНЬТЕ ОТ МЕНЯ!!! НЕ ЗАХОДИТЕ В МОЮ КОМНАТУ!!!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51520" y="4509120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ХОЧУ НОВЫЙ ТЕЛЕФОН! КУПИ!!! ИНАЧЕ…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395536" y="404664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ПОЧЕМУ Я ТАКОЙ НИЗКИЙ?!!! ВСЕ НАДО МНОЙ СМЕЮТСЯ!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699792" y="2492896"/>
            <a:ext cx="6120680" cy="1800200"/>
          </a:xfrm>
          <a:prstGeom prst="wedgeRoundRectCallout">
            <a:avLst>
              <a:gd name="adj1" fmla="val 55122"/>
              <a:gd name="adj2" fmla="val 783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 ЛЕЗЬ В МОЮ ЖИЗНЬ, Я САМ(А) ВСЕ ЗНАЮ!!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95536" y="4581128"/>
            <a:ext cx="6120680" cy="1800200"/>
          </a:xfrm>
          <a:prstGeom prst="wedgeRoundRectCallout">
            <a:avLst>
              <a:gd name="adj1" fmla="val -56557"/>
              <a:gd name="adj2" fmla="val 7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НЕНАВИЖУ ТЕБЯ!  ВСЕХ НЕНАВИЖУ!! НИКТО МНЕ НЕ УКАЗ!!!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0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3128" y="-29980"/>
            <a:ext cx="72423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Подростковый возраст</a:t>
            </a:r>
          </a:p>
          <a:p>
            <a:pPr algn="ctr"/>
            <a:r>
              <a:rPr lang="ru-RU" sz="5400" b="1" dirty="0" smtClean="0">
                <a:ln/>
                <a:solidFill>
                  <a:srgbClr val="C00000"/>
                </a:solidFill>
              </a:rPr>
              <a:t>11-15 лет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182" y="1484784"/>
            <a:ext cx="886419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C000"/>
                </a:solidFill>
              </a:rPr>
              <a:t>Перестройка организма ребенка – </a:t>
            </a:r>
            <a:r>
              <a:rPr lang="ru-RU" sz="3200" b="1" dirty="0" smtClean="0">
                <a:solidFill>
                  <a:srgbClr val="00B0F0"/>
                </a:solidFill>
              </a:rPr>
              <a:t>половое созревание</a:t>
            </a:r>
            <a:r>
              <a:rPr lang="ru-RU" sz="3200" b="1" dirty="0" smtClean="0">
                <a:solidFill>
                  <a:srgbClr val="FFC000"/>
                </a:solidFill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C000"/>
                </a:solidFill>
              </a:rPr>
              <a:t>Чувство </a:t>
            </a:r>
            <a:r>
              <a:rPr lang="ru-RU" sz="3200" b="1" dirty="0" smtClean="0">
                <a:solidFill>
                  <a:srgbClr val="00B0F0"/>
                </a:solidFill>
              </a:rPr>
              <a:t>взрослости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B0F0"/>
                </a:solidFill>
              </a:rPr>
              <a:t>Смена взглядов </a:t>
            </a:r>
            <a:r>
              <a:rPr lang="ru-RU" sz="3200" b="1" dirty="0" smtClean="0">
                <a:solidFill>
                  <a:srgbClr val="FFC000"/>
                </a:solidFill>
              </a:rPr>
              <a:t>на жизнь, ценностных ориентиров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C000"/>
                </a:solidFill>
              </a:rPr>
              <a:t>Пример подражания – </a:t>
            </a:r>
            <a:r>
              <a:rPr lang="ru-RU" sz="3200" b="1" dirty="0" smtClean="0">
                <a:solidFill>
                  <a:srgbClr val="00B0F0"/>
                </a:solidFill>
              </a:rPr>
              <a:t>ровесник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B0F0"/>
                </a:solidFill>
              </a:rPr>
              <a:t>Отчужденность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C000"/>
                </a:solidFill>
              </a:rPr>
              <a:t>Достаточно неопределенные границы периода – </a:t>
            </a:r>
            <a:r>
              <a:rPr lang="ru-RU" sz="3200" b="1" dirty="0" smtClean="0">
                <a:solidFill>
                  <a:srgbClr val="00B0F0"/>
                </a:solidFill>
              </a:rPr>
              <a:t>затянувшийся кризис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C000"/>
                </a:solidFill>
              </a:rPr>
              <a:t>Протекает трудно и для ребенка, и для близких ему взрослых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64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4456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СТАТИСТИКА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63996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1. </a:t>
            </a:r>
            <a:r>
              <a:rPr lang="ru-RU" sz="3200" b="1" dirty="0" err="1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Предпубертатный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 возраст характеризуется высоким уровнем тревожности, озабоченности и неудовлетворенности своей внешностью.</a:t>
            </a:r>
            <a:endParaRPr lang="ru-RU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8604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этот период жизни к нелюбимым чертам характера ребята относят физические характеристики.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112" y="4941168"/>
            <a:ext cx="8723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3.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30% мальчиков и 20% девочек в возрасте 11—12 лет испытывают беспокойство по поводу своего роста.</a:t>
            </a:r>
            <a:endParaRPr lang="ru-RU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19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988" y="68891"/>
            <a:ext cx="4456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СТАТИСТИКА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4.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60% девочек в возрасте 11-12 лет испытывают беспокойство по поводу лишнего веса. В действительности лишь 16% от этого числа склонны к ожирению и тучности.</a:t>
            </a:r>
            <a:endParaRPr lang="ru-RU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93096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5.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Мальчики и девочки, достигшие раньше других физической зрелости, обладают более высоким социальным статусом в детском коллективе.</a:t>
            </a:r>
            <a:endParaRPr lang="ru-RU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07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4456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СТАТИСТИКА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6.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Девочки, у которых позднее физическое созревание, часто страдают заниженной самооценкой в коллективе сверстников и попада­ют в группу изолированных детей по результатам социометрии.</a:t>
            </a:r>
            <a:endParaRPr lang="ru-RU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5540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7.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Сексуальные установки младших подростков больше подвержены влиянию семейных и социальных установок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4456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СТАТИСТИКА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94116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10.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Большинство детей в этот период времени отдаляется от родителей, предпочитая группу сверстников.</a:t>
            </a:r>
            <a:endParaRPr lang="ru-RU" sz="3200" b="1" dirty="0">
              <a:solidFill>
                <a:srgbClr val="FFC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109" y="76470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8. </a:t>
            </a:r>
            <a:r>
              <a:rPr lang="ru-RU" sz="32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По </a:t>
            </a:r>
            <a:r>
              <a:rPr lang="ru-RU" sz="3200" b="1" dirty="0">
                <a:solidFill>
                  <a:srgbClr val="FFC000"/>
                </a:solidFill>
                <a:latin typeface="Times New Roman"/>
                <a:ea typeface="Times New Roman"/>
              </a:rPr>
              <a:t>материалам статистики, опыт первой влюбленности девочек - 11 лет - 60%, опыт первой влюбленности мальчиков - 13 лет.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147" y="270892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84175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9. </a:t>
            </a:r>
            <a:r>
              <a:rPr lang="ru-RU" sz="32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В </a:t>
            </a:r>
            <a:r>
              <a:rPr lang="ru-RU" sz="3200" b="1" dirty="0">
                <a:solidFill>
                  <a:srgbClr val="FFC000"/>
                </a:solidFill>
                <a:latin typeface="Times New Roman"/>
                <a:ea typeface="Times New Roman"/>
              </a:rPr>
              <a:t>этот период времени девочки больше стремятся к личной свободе</a:t>
            </a:r>
            <a:br>
              <a:rPr lang="ru-RU" sz="3200" b="1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sz="3200" b="1" dirty="0">
                <a:solidFill>
                  <a:srgbClr val="FFC000"/>
                </a:solidFill>
                <a:latin typeface="Times New Roman"/>
                <a:ea typeface="Times New Roman"/>
              </a:rPr>
              <a:t>и независимости. Начиная с 11 лет, увеличивается конфликтность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42222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</TotalTime>
  <Words>734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Katirna</dc:creator>
  <cp:lastModifiedBy>Katirna</cp:lastModifiedBy>
  <cp:revision>12</cp:revision>
  <dcterms:created xsi:type="dcterms:W3CDTF">2014-11-16T16:19:55Z</dcterms:created>
  <dcterms:modified xsi:type="dcterms:W3CDTF">2014-11-17T17:39:44Z</dcterms:modified>
</cp:coreProperties>
</file>