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9" r:id="rId4"/>
    <p:sldId id="268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70" r:id="rId14"/>
    <p:sldId id="271" r:id="rId15"/>
    <p:sldId id="272" r:id="rId16"/>
    <p:sldId id="273" r:id="rId17"/>
    <p:sldId id="274" r:id="rId18"/>
    <p:sldId id="26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51" d="100"/>
          <a:sy n="51" d="100"/>
        </p:scale>
        <p:origin x="-123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3FF037-128E-4AB9-9337-C1D66CFB1D7E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9D940-D7F4-45F0-A7F5-64877B9792F0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3FF037-128E-4AB9-9337-C1D66CFB1D7E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9D940-D7F4-45F0-A7F5-64877B979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3FF037-128E-4AB9-9337-C1D66CFB1D7E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9D940-D7F4-45F0-A7F5-64877B979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3FF037-128E-4AB9-9337-C1D66CFB1D7E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9D940-D7F4-45F0-A7F5-64877B979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3FF037-128E-4AB9-9337-C1D66CFB1D7E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9D940-D7F4-45F0-A7F5-64877B9792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3FF037-128E-4AB9-9337-C1D66CFB1D7E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9D940-D7F4-45F0-A7F5-64877B979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3FF037-128E-4AB9-9337-C1D66CFB1D7E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9D940-D7F4-45F0-A7F5-64877B9792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3FF037-128E-4AB9-9337-C1D66CFB1D7E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9D940-D7F4-45F0-A7F5-64877B979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3FF037-128E-4AB9-9337-C1D66CFB1D7E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9D940-D7F4-45F0-A7F5-64877B979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3FF037-128E-4AB9-9337-C1D66CFB1D7E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9D940-D7F4-45F0-A7F5-64877B979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13FF037-128E-4AB9-9337-C1D66CFB1D7E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929D940-D7F4-45F0-A7F5-64877B979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13FF037-128E-4AB9-9337-C1D66CFB1D7E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929D940-D7F4-45F0-A7F5-64877B9792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7690" y="22657"/>
            <a:ext cx="8911991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000" b="1" cap="none" spc="0" dirty="0" smtClean="0">
                <a:ln/>
                <a:solidFill>
                  <a:schemeClr val="accent3"/>
                </a:solidFill>
                <a:effectLst/>
              </a:rPr>
              <a:t>ПЕРВЫЕ ПРОБЛЕМЫ </a:t>
            </a:r>
          </a:p>
          <a:p>
            <a:pPr algn="ctr"/>
            <a:r>
              <a:rPr lang="ru-RU" sz="5000" b="1" cap="none" spc="0" dirty="0" smtClean="0">
                <a:ln/>
                <a:solidFill>
                  <a:schemeClr val="accent3"/>
                </a:solidFill>
                <a:effectLst/>
              </a:rPr>
              <a:t>ПОДРОСТКОВОГО ВОЗРАСТА</a:t>
            </a:r>
            <a:endParaRPr lang="ru-RU" sz="5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1026" name="Picture 2" descr="Наши маленькие взрослые дети Marta-club.r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07743"/>
            <a:ext cx="3134320" cy="4682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В конце подросткового возраста, на границе с ранней юностью, - Картинка 9204/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3349" y="1556792"/>
            <a:ext cx="3988134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roblems in School - Autism Lin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805" y="3744156"/>
            <a:ext cx="3862996" cy="305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03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0515" y="2090172"/>
            <a:ext cx="7519495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/>
                <a:solidFill>
                  <a:schemeClr val="accent3"/>
                </a:solidFill>
                <a:effectLst/>
              </a:rPr>
              <a:t>Вредна ли свобода </a:t>
            </a:r>
          </a:p>
          <a:p>
            <a:pPr algn="ctr"/>
            <a:r>
              <a:rPr lang="ru-RU" sz="6600" b="1" cap="none" spc="0" dirty="0" smtClean="0">
                <a:ln/>
                <a:solidFill>
                  <a:schemeClr val="accent3"/>
                </a:solidFill>
                <a:effectLst/>
              </a:rPr>
              <a:t>подростку?</a:t>
            </a:r>
            <a:endParaRPr lang="ru-RU" sz="66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9489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5808" y="2636912"/>
            <a:ext cx="7832401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/>
                <a:solidFill>
                  <a:schemeClr val="accent3"/>
                </a:solidFill>
                <a:effectLst/>
              </a:rPr>
              <a:t>Влияние улицы</a:t>
            </a:r>
          </a:p>
          <a:p>
            <a:pPr algn="ctr"/>
            <a:r>
              <a:rPr lang="ru-RU" sz="6600" b="1" cap="none" spc="0" dirty="0" smtClean="0">
                <a:ln/>
                <a:solidFill>
                  <a:schemeClr val="accent3"/>
                </a:solidFill>
                <a:effectLst/>
              </a:rPr>
              <a:t> на поведение детей</a:t>
            </a:r>
            <a:endParaRPr lang="ru-RU" sz="66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7756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6456" y="2967335"/>
            <a:ext cx="635109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/>
                <a:solidFill>
                  <a:schemeClr val="accent3"/>
                </a:solidFill>
                <a:effectLst/>
              </a:rPr>
              <a:t>Подросток дома</a:t>
            </a:r>
            <a:endParaRPr lang="ru-RU" sz="66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5965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630" y="2967335"/>
            <a:ext cx="883075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/>
                <a:solidFill>
                  <a:schemeClr val="accent3"/>
                </a:solidFill>
                <a:effectLst/>
              </a:rPr>
              <a:t>Компания для ребенка</a:t>
            </a:r>
            <a:endParaRPr lang="ru-RU" sz="66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6289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0"/>
            <a:ext cx="2917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Хамство 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78599" y="-17609"/>
            <a:ext cx="3778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ПРИЧИНЫ: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1041022"/>
            <a:ext cx="8972126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Агрессия;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возрастной кризис, «аффект неадекватности»;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поиск </a:t>
            </a:r>
            <a:r>
              <a:rPr kumimoji="0" lang="ru-RU" sz="3000" b="1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границ </a:t>
            </a:r>
            <a:r>
              <a:rPr kumimoji="0" lang="ru-RU" sz="3000" b="1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дозволенного,</a:t>
            </a:r>
            <a:r>
              <a:rPr kumimoji="0" lang="ru-RU" sz="3000" b="1" i="0" u="none" strike="noStrike" cap="none" normalizeH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«чувство взрослости»;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личный пример родителей;</a:t>
            </a:r>
            <a:endParaRPr kumimoji="0" lang="ru-RU" sz="3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неуверенность в правильности своих поступков;</a:t>
            </a:r>
            <a:endParaRPr kumimoji="0" lang="ru-RU" sz="3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конфликты с одноклассниками или проблемы с учебой;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влияние плохой компании;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попустительство в воспитании;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отсутствие авторитета у родителей.</a:t>
            </a:r>
            <a:endParaRPr kumimoji="0" lang="ru-RU" sz="3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03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43808" y="-15708"/>
            <a:ext cx="28937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СОВЕТЫ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2578" y="932504"/>
            <a:ext cx="89644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6350" lvl="0" indent="-342900" algn="just">
              <a:spcAft>
                <a:spcPts val="0"/>
              </a:spcAft>
              <a:buFont typeface="Times New Roman"/>
              <a:buAutoNum type="arabicPeriod"/>
              <a:tabLst>
                <a:tab pos="630555" algn="l"/>
              </a:tabLst>
            </a:pPr>
            <a:r>
              <a:rPr lang="ru-RU" sz="2800" b="1" dirty="0" smtClean="0">
                <a:solidFill>
                  <a:srgbClr val="FFFF00"/>
                </a:solidFill>
                <a:effectLst/>
                <a:latin typeface="Times New Roman"/>
                <a:ea typeface="Times New Roman"/>
              </a:rPr>
              <a:t>Старайтесь говорить со своим ребенком открыто и откровенно на самые деликатные темы.</a:t>
            </a:r>
          </a:p>
          <a:p>
            <a:pPr marL="342900" marR="6350" lvl="0" indent="-342900" algn="just">
              <a:spcAft>
                <a:spcPts val="0"/>
              </a:spcAft>
              <a:buFont typeface="Times New Roman"/>
              <a:buAutoNum type="arabicPeriod"/>
              <a:tabLst>
                <a:tab pos="630555" algn="l"/>
              </a:tabLst>
            </a:pPr>
            <a:r>
              <a:rPr lang="ru-RU" sz="2800" b="1" dirty="0" smtClean="0">
                <a:solidFill>
                  <a:srgbClr val="00B050"/>
                </a:solidFill>
                <a:effectLst/>
                <a:latin typeface="Times New Roman"/>
                <a:ea typeface="Times New Roman"/>
              </a:rPr>
              <a:t>Опасайтесь получения вашим ребенком информации из чужих уст.</a:t>
            </a:r>
          </a:p>
          <a:p>
            <a:pPr marL="342900" marR="6350" lvl="0" indent="-342900" algn="just">
              <a:spcAft>
                <a:spcPts val="0"/>
              </a:spcAft>
              <a:buFont typeface="Times New Roman"/>
              <a:buAutoNum type="arabicPeriod"/>
              <a:tabLst>
                <a:tab pos="630555" algn="l"/>
              </a:tabLst>
            </a:pPr>
            <a:r>
              <a:rPr lang="ru-RU" sz="2800" b="1" dirty="0" smtClean="0">
                <a:solidFill>
                  <a:srgbClr val="FFFF00"/>
                </a:solidFill>
                <a:effectLst/>
                <a:latin typeface="Times New Roman"/>
                <a:ea typeface="Times New Roman"/>
              </a:rPr>
              <a:t>Рассказывайте о своих переживаниях в том возрасте, в котором сейчас ваши дети.</a:t>
            </a:r>
          </a:p>
          <a:p>
            <a:pPr marL="342900" marR="6350" lvl="0" indent="-342900" algn="just">
              <a:spcAft>
                <a:spcPts val="0"/>
              </a:spcAft>
              <a:buFont typeface="Times New Roman"/>
              <a:buAutoNum type="arabicPeriod"/>
              <a:tabLst>
                <a:tab pos="630555" algn="l"/>
              </a:tabLst>
            </a:pPr>
            <a:r>
              <a:rPr lang="ru-RU" sz="2800" b="1" dirty="0" smtClean="0">
                <a:solidFill>
                  <a:srgbClr val="00B050"/>
                </a:solidFill>
                <a:effectLst/>
                <a:latin typeface="Times New Roman"/>
                <a:ea typeface="Times New Roman"/>
              </a:rPr>
              <a:t>Будьте открыты для общения с ребенком, даже если вы чего-то не знаете или в чем-то сомневаетесь, не стесняйтесь сказать ему об этом.</a:t>
            </a:r>
          </a:p>
          <a:p>
            <a:pPr marL="342900" marR="6350" lvl="0" indent="-342900" algn="just">
              <a:spcAft>
                <a:spcPts val="0"/>
              </a:spcAft>
              <a:buFont typeface="Times New Roman"/>
              <a:buAutoNum type="arabicPeriod"/>
              <a:tabLst>
                <a:tab pos="630555" algn="l"/>
              </a:tabLst>
            </a:pPr>
            <a:r>
              <a:rPr lang="ru-RU" sz="2800" b="1" dirty="0" smtClean="0">
                <a:solidFill>
                  <a:srgbClr val="FFFF00"/>
                </a:solidFill>
                <a:effectLst/>
                <a:latin typeface="Times New Roman"/>
                <a:ea typeface="Times New Roman"/>
              </a:rPr>
              <a:t>Не высказывайтесь негативно о тех переживаниях, которые были связаны с вашим взрослением. Ребенок будет их переживать с низшей позиции и воспринимать так, как воспринимали вы.</a:t>
            </a:r>
            <a:endParaRPr lang="ru-RU" sz="2800" b="1" dirty="0">
              <a:solidFill>
                <a:srgbClr val="FFFF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1978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-15708"/>
            <a:ext cx="28937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СОВЕТЫ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733246"/>
            <a:ext cx="892899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350" lvl="0" algn="just">
              <a:spcAft>
                <a:spcPts val="0"/>
              </a:spcAft>
              <a:tabLst>
                <a:tab pos="630555" algn="l"/>
              </a:tabLst>
            </a:pPr>
            <a:r>
              <a:rPr lang="ru-RU" sz="2800" b="1" dirty="0" smtClean="0">
                <a:solidFill>
                  <a:srgbClr val="FFFF00"/>
                </a:solidFill>
                <a:latin typeface="Times New Roman"/>
                <a:ea typeface="Times New Roman"/>
              </a:rPr>
              <a:t>6. Измените свое поведение: следите за речью, манерой общения в семье.</a:t>
            </a:r>
          </a:p>
          <a:p>
            <a:pPr marR="6350" lvl="0" algn="just">
              <a:spcAft>
                <a:spcPts val="0"/>
              </a:spcAft>
              <a:tabLst>
                <a:tab pos="630555" algn="l"/>
              </a:tabLst>
            </a:pPr>
            <a:r>
              <a:rPr lang="ru-RU" sz="2800" b="1" dirty="0" smtClean="0">
                <a:solidFill>
                  <a:srgbClr val="FFFF00"/>
                </a:solidFill>
                <a:effectLst/>
                <a:latin typeface="Times New Roman"/>
                <a:ea typeface="Times New Roman"/>
              </a:rPr>
              <a:t>7. </a:t>
            </a:r>
            <a:r>
              <a:rPr lang="ru-RU" sz="2800" b="1" dirty="0" smtClean="0">
                <a:solidFill>
                  <a:srgbClr val="00B050"/>
                </a:solidFill>
                <a:effectLst/>
                <a:latin typeface="Times New Roman"/>
                <a:ea typeface="Times New Roman"/>
              </a:rPr>
              <a:t>В период полового созревания мальчикам важно получать поддержку и одобрение со стороны мам, а девочкам — со стороны пап.</a:t>
            </a:r>
            <a:endParaRPr lang="ru-RU" sz="1600" b="1" dirty="0" smtClean="0">
              <a:solidFill>
                <a:srgbClr val="00B050"/>
              </a:solidFill>
              <a:effectLst/>
              <a:latin typeface="Times New Roman"/>
              <a:ea typeface="Times New Roman"/>
            </a:endParaRPr>
          </a:p>
          <a:p>
            <a:pPr marR="6350" lvl="0" algn="just">
              <a:spcAft>
                <a:spcPts val="0"/>
              </a:spcAft>
              <a:tabLst>
                <a:tab pos="630555" algn="l"/>
              </a:tabLst>
            </a:pPr>
            <a:r>
              <a:rPr lang="ru-RU" sz="2800" b="1" dirty="0" smtClean="0">
                <a:solidFill>
                  <a:srgbClr val="FFFF00"/>
                </a:solidFill>
                <a:effectLst/>
                <a:latin typeface="Times New Roman"/>
                <a:ea typeface="Times New Roman"/>
              </a:rPr>
              <a:t>8</a:t>
            </a:r>
            <a:r>
              <a:rPr lang="ru-RU" sz="2800" b="1" dirty="0" smtClean="0">
                <a:solidFill>
                  <a:srgbClr val="FFFF00"/>
                </a:solidFill>
                <a:effectLst/>
                <a:latin typeface="Times New Roman"/>
                <a:ea typeface="Times New Roman"/>
              </a:rPr>
              <a:t>. Проявляйте ласку к своим детям, демонстрируйте им свою любовь. Уберите авторитарный стиль общения, создайте партнерские отношения.</a:t>
            </a:r>
          </a:p>
          <a:p>
            <a:pPr lvl="0" algn="just"/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 любом возрасте не допускайте неуважения к себе, покажите, что вас надо уважать или вы не будете уважать его.</a:t>
            </a:r>
          </a:p>
          <a:p>
            <a:pPr lvl="0" algn="just"/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 требуйте невозможного, если он поймет, что выполнить ваши требования он не в состоянии, он будет защищаться с помощью хамства и грубости.</a:t>
            </a:r>
          </a:p>
          <a:p>
            <a:pPr marR="6350" lvl="0" algn="just">
              <a:spcAft>
                <a:spcPts val="0"/>
              </a:spcAft>
              <a:tabLst>
                <a:tab pos="630555" algn="l"/>
              </a:tabLst>
            </a:pPr>
            <a:endParaRPr lang="ru-RU" sz="1600" b="1" dirty="0" smtClean="0">
              <a:solidFill>
                <a:srgbClr val="FFFF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8447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-15708"/>
            <a:ext cx="28937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СОВЕТЫ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8216" y="620688"/>
            <a:ext cx="8866271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11. Признайте его право быть самостоятельным: создайте его маленькую автономию, но не упускайте из виду его поступки, не игнорируйте его жизнь.</a:t>
            </a:r>
          </a:p>
          <a:p>
            <a:pPr algn="just"/>
            <a: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-RU" sz="27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Научите ребенка выплескивать отрицательные эмоции и передавать переживания в любой другой форме (например, занятие спортом).</a:t>
            </a:r>
          </a:p>
          <a:p>
            <a:pPr algn="just"/>
            <a: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13. Принимайте меры против того, что он матерится, сразу же, пока это не стало привычкой. Объясните, когда можно применять ругательства.</a:t>
            </a:r>
          </a:p>
          <a:p>
            <a:pPr marR="6350" lvl="0" algn="just">
              <a:tabLst>
                <a:tab pos="630555" algn="l"/>
              </a:tabLst>
            </a:pPr>
            <a:r>
              <a:rPr lang="ru-RU" sz="2700" b="1" dirty="0" smtClean="0">
                <a:solidFill>
                  <a:srgbClr val="FFFF00"/>
                </a:solidFill>
                <a:latin typeface="Times New Roman"/>
                <a:ea typeface="Times New Roman"/>
              </a:rPr>
              <a:t>14. </a:t>
            </a:r>
            <a:r>
              <a:rPr lang="ru-RU" sz="2700" b="1" dirty="0" smtClean="0">
                <a:solidFill>
                  <a:srgbClr val="00B050"/>
                </a:solidFill>
                <a:latin typeface="Times New Roman"/>
                <a:ea typeface="Times New Roman"/>
              </a:rPr>
              <a:t>Будьте </a:t>
            </a:r>
            <a:r>
              <a:rPr lang="ru-RU" sz="2700" b="1" dirty="0">
                <a:solidFill>
                  <a:srgbClr val="00B050"/>
                </a:solidFill>
                <a:latin typeface="Times New Roman"/>
                <a:ea typeface="Times New Roman"/>
              </a:rPr>
              <a:t>особенно внимательны и наблюдательны, обращайте внимание на любые изменения в поведении своего ребенка. Называйте плохим только его поведение, не </a:t>
            </a:r>
            <a:r>
              <a:rPr lang="ru-RU" sz="2700" b="1" dirty="0" smtClean="0">
                <a:solidFill>
                  <a:srgbClr val="00B050"/>
                </a:solidFill>
                <a:latin typeface="Times New Roman"/>
                <a:ea typeface="Times New Roman"/>
              </a:rPr>
              <a:t>переходя </a:t>
            </a:r>
            <a:r>
              <a:rPr lang="ru-RU" sz="2700" b="1" dirty="0">
                <a:solidFill>
                  <a:srgbClr val="00B050"/>
                </a:solidFill>
                <a:latin typeface="Times New Roman"/>
                <a:ea typeface="Times New Roman"/>
              </a:rPr>
              <a:t>на личности.</a:t>
            </a:r>
          </a:p>
          <a:p>
            <a:pPr marR="6350" lvl="0" algn="just">
              <a:tabLst>
                <a:tab pos="630555" algn="l"/>
              </a:tabLst>
            </a:pPr>
            <a:r>
              <a:rPr lang="ru-RU" sz="2700" b="1" dirty="0" smtClean="0">
                <a:solidFill>
                  <a:srgbClr val="FFFF00"/>
                </a:solidFill>
                <a:latin typeface="Times New Roman"/>
                <a:ea typeface="Times New Roman"/>
              </a:rPr>
              <a:t>15. </a:t>
            </a:r>
            <a:r>
              <a:rPr lang="ru-RU" sz="2700" b="1" dirty="0">
                <a:solidFill>
                  <a:srgbClr val="FFFF00"/>
                </a:solidFill>
                <a:latin typeface="Times New Roman"/>
                <a:ea typeface="Times New Roman"/>
              </a:rPr>
              <a:t>Старайтесь защитить своего ребенка всеми возможными средства­ми, если он в этом нуждается.</a:t>
            </a:r>
          </a:p>
          <a:p>
            <a:pPr algn="just"/>
            <a:endParaRPr lang="ru-RU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93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852936"/>
            <a:ext cx="813156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i="1" cap="none" spc="0" dirty="0" smtClean="0">
                <a:ln/>
                <a:solidFill>
                  <a:schemeClr val="accent3"/>
                </a:solidFill>
                <a:effectLst/>
              </a:rPr>
              <a:t>Счастлив тот, </a:t>
            </a:r>
            <a:endParaRPr lang="ru-RU" sz="4000" i="1" cap="none" spc="0" dirty="0" smtClean="0">
              <a:ln/>
              <a:solidFill>
                <a:schemeClr val="accent3"/>
              </a:solidFill>
              <a:effectLst/>
            </a:endParaRPr>
          </a:p>
          <a:p>
            <a:pPr algn="ctr"/>
            <a:r>
              <a:rPr lang="ru-RU" sz="4000" i="1" cap="none" spc="0" dirty="0" smtClean="0">
                <a:ln/>
                <a:solidFill>
                  <a:schemeClr val="accent3"/>
                </a:solidFill>
                <a:effectLst/>
              </a:rPr>
              <a:t>кто </a:t>
            </a:r>
            <a:r>
              <a:rPr lang="ru-RU" sz="4000" i="1" cap="none" spc="0" dirty="0" smtClean="0">
                <a:ln/>
                <a:solidFill>
                  <a:schemeClr val="accent3"/>
                </a:solidFill>
                <a:effectLst/>
              </a:rPr>
              <a:t>счастлив у себя дома.</a:t>
            </a:r>
            <a:endParaRPr lang="ru-RU" sz="4000" i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49561" y="1268760"/>
            <a:ext cx="546014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ПОМНИТЕ:</a:t>
            </a:r>
            <a:endParaRPr lang="ru-RU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979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ая прямоугольная выноска 2"/>
          <p:cNvSpPr/>
          <p:nvPr/>
        </p:nvSpPr>
        <p:spPr>
          <a:xfrm>
            <a:off x="395536" y="404664"/>
            <a:ext cx="6120680" cy="1800200"/>
          </a:xfrm>
          <a:prstGeom prst="wedgeRoundRectCallout">
            <a:avLst>
              <a:gd name="adj1" fmla="val -56557"/>
              <a:gd name="adj2" fmla="val 767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КУПИ МНЕ НОВУЮ КОФТОЧКУ! МНЕ НЕ НРАВИТСЯ ТО, ЧТО ТЫ КУПИЛА!!! КУПИ!!!!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2339752" y="2492896"/>
            <a:ext cx="6120680" cy="1800200"/>
          </a:xfrm>
          <a:prstGeom prst="wedgeRoundRectCallout">
            <a:avLst>
              <a:gd name="adj1" fmla="val 60680"/>
              <a:gd name="adj2" fmla="val 896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НИКТО МЕНЯ НЕ ЛЮБИТ!!!!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396488" y="4581128"/>
            <a:ext cx="6120680" cy="1800200"/>
          </a:xfrm>
          <a:prstGeom prst="wedgeRoundRectCallout">
            <a:avLst>
              <a:gd name="adj1" fmla="val -56557"/>
              <a:gd name="adj2" fmla="val 767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Я ТОЛСТАЯ!!!! Я НЕ ПОЙДУ В ШКОЛУ!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3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ая прямоугольная выноска 1"/>
          <p:cNvSpPr/>
          <p:nvPr/>
        </p:nvSpPr>
        <p:spPr>
          <a:xfrm>
            <a:off x="395536" y="404664"/>
            <a:ext cx="6120680" cy="1800200"/>
          </a:xfrm>
          <a:prstGeom prst="wedgeRoundRectCallout">
            <a:avLst>
              <a:gd name="adj1" fmla="val -56557"/>
              <a:gd name="adj2" fmla="val 767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Я НЕКРАСИВАЯ!!! Я УРОДИНА!!!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3023320" y="2492896"/>
            <a:ext cx="6120680" cy="1800200"/>
          </a:xfrm>
          <a:prstGeom prst="wedgeRoundRectCallout">
            <a:avLst>
              <a:gd name="adj1" fmla="val 51448"/>
              <a:gd name="adj2" fmla="val 8170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ДОСТАЛИ!!! ОТСТАНЬТЕ ОТ МЕНЯ!!! НЕ ЗАХОДИТЕ В МОЮ КОМНАТУ!!!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251520" y="4509120"/>
            <a:ext cx="6120680" cy="1800200"/>
          </a:xfrm>
          <a:prstGeom prst="wedgeRoundRectCallout">
            <a:avLst>
              <a:gd name="adj1" fmla="val -56557"/>
              <a:gd name="adj2" fmla="val 767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ХОЧУ НОВЫЙ ТЕЛЕФОН! КУПИ!!! ИНАЧЕ…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67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ая прямоугольная выноска 1"/>
          <p:cNvSpPr/>
          <p:nvPr/>
        </p:nvSpPr>
        <p:spPr>
          <a:xfrm>
            <a:off x="395536" y="404664"/>
            <a:ext cx="6120680" cy="1800200"/>
          </a:xfrm>
          <a:prstGeom prst="wedgeRoundRectCallout">
            <a:avLst>
              <a:gd name="adj1" fmla="val -56557"/>
              <a:gd name="adj2" fmla="val 767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ПОЧЕМУ Я ТАКОЙ НИЗКИЙ?!!! ВСЕ НАДО МНОЙ СМЕЮТСЯ!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2699792" y="2492896"/>
            <a:ext cx="6120680" cy="1800200"/>
          </a:xfrm>
          <a:prstGeom prst="wedgeRoundRectCallout">
            <a:avLst>
              <a:gd name="adj1" fmla="val 55122"/>
              <a:gd name="adj2" fmla="val 783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НЕ ЛЕЗЬ В МОЮ ЖИЗНЬ, Я САМ(А) ВСЕ ЗНАЮ!!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395536" y="4581128"/>
            <a:ext cx="6120680" cy="1800200"/>
          </a:xfrm>
          <a:prstGeom prst="wedgeRoundRectCallout">
            <a:avLst>
              <a:gd name="adj1" fmla="val -56557"/>
              <a:gd name="adj2" fmla="val 767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НЕНАВИЖУ ТЕБЯ!  ВСЕХ НЕНАВИЖУ!! НИКТО МНЕ НЕ УКАЗ!!!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60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3128" y="-29980"/>
            <a:ext cx="724230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Подростковый возраст</a:t>
            </a:r>
          </a:p>
          <a:p>
            <a:pPr algn="ctr"/>
            <a:r>
              <a:rPr lang="ru-RU" sz="5400" b="1" dirty="0" smtClean="0">
                <a:ln/>
                <a:solidFill>
                  <a:srgbClr val="C00000"/>
                </a:solidFill>
              </a:rPr>
              <a:t>11-15 лет</a:t>
            </a:r>
            <a:endParaRPr lang="ru-RU" sz="5400" b="1" cap="none" spc="0" dirty="0">
              <a:ln/>
              <a:solidFill>
                <a:srgbClr val="C00000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2182" y="1484784"/>
            <a:ext cx="886419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FFC000"/>
                </a:solidFill>
              </a:rPr>
              <a:t>Перестройка организма ребенка – </a:t>
            </a:r>
            <a:r>
              <a:rPr lang="ru-RU" sz="3200" b="1" dirty="0" smtClean="0">
                <a:solidFill>
                  <a:srgbClr val="00B0F0"/>
                </a:solidFill>
              </a:rPr>
              <a:t>половое созревание</a:t>
            </a:r>
            <a:r>
              <a:rPr lang="ru-RU" sz="3200" b="1" dirty="0" smtClean="0">
                <a:solidFill>
                  <a:srgbClr val="FFC000"/>
                </a:solidFill>
              </a:rPr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FFC000"/>
                </a:solidFill>
              </a:rPr>
              <a:t>Чувство </a:t>
            </a:r>
            <a:r>
              <a:rPr lang="ru-RU" sz="3200" b="1" dirty="0" smtClean="0">
                <a:solidFill>
                  <a:srgbClr val="00B0F0"/>
                </a:solidFill>
              </a:rPr>
              <a:t>взрослости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B0F0"/>
                </a:solidFill>
              </a:rPr>
              <a:t>Смена взглядов </a:t>
            </a:r>
            <a:r>
              <a:rPr lang="ru-RU" sz="3200" b="1" dirty="0" smtClean="0">
                <a:solidFill>
                  <a:srgbClr val="FFC000"/>
                </a:solidFill>
              </a:rPr>
              <a:t>на жизнь, ценностных ориентиров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FFC000"/>
                </a:solidFill>
              </a:rPr>
              <a:t>Пример подражания – </a:t>
            </a:r>
            <a:r>
              <a:rPr lang="ru-RU" sz="3200" b="1" dirty="0" smtClean="0">
                <a:solidFill>
                  <a:srgbClr val="00B0F0"/>
                </a:solidFill>
              </a:rPr>
              <a:t>ровесник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B0F0"/>
                </a:solidFill>
              </a:rPr>
              <a:t>Отчужденность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FFC000"/>
                </a:solidFill>
              </a:rPr>
              <a:t>Достаточно неопределенные границы периода – </a:t>
            </a:r>
            <a:r>
              <a:rPr lang="ru-RU" sz="3200" b="1" dirty="0" smtClean="0">
                <a:solidFill>
                  <a:srgbClr val="00B0F0"/>
                </a:solidFill>
              </a:rPr>
              <a:t>затянувшийся кризис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FFC000"/>
                </a:solidFill>
              </a:rPr>
              <a:t>Протекает трудно и для ребенка, и для близких ему взрослых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764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0"/>
            <a:ext cx="44560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СТАТИСТИКА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963996"/>
            <a:ext cx="871296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384175" algn="l"/>
              </a:tabLst>
            </a:pP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1. </a:t>
            </a:r>
            <a:r>
              <a:rPr lang="ru-RU" sz="3200" b="1" dirty="0" err="1" smtClean="0">
                <a:solidFill>
                  <a:srgbClr val="FFC000"/>
                </a:solidFill>
                <a:effectLst/>
                <a:latin typeface="Times New Roman"/>
                <a:ea typeface="Times New Roman"/>
              </a:rPr>
              <a:t>Предпубертатный</a:t>
            </a:r>
            <a:r>
              <a:rPr lang="ru-RU" sz="3200" b="1" dirty="0" smtClean="0">
                <a:solidFill>
                  <a:srgbClr val="FFC000"/>
                </a:solidFill>
                <a:effectLst/>
                <a:latin typeface="Times New Roman"/>
                <a:ea typeface="Times New Roman"/>
              </a:rPr>
              <a:t> возраст характеризуется высоким уровнем тревожности, озабоченности и неудовлетворенности своей внешностью.</a:t>
            </a:r>
            <a:endParaRPr lang="ru-RU" b="1" dirty="0">
              <a:solidFill>
                <a:srgbClr val="FFC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212976"/>
            <a:ext cx="86044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этот период жизни к нелюбимым чертам характера ребята относят физические характеристики.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0112" y="4941168"/>
            <a:ext cx="87239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384175" algn="l"/>
              </a:tabLst>
            </a:pP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3. </a:t>
            </a:r>
            <a:r>
              <a:rPr lang="ru-RU" sz="3200" b="1" dirty="0" smtClean="0">
                <a:solidFill>
                  <a:srgbClr val="FFC000"/>
                </a:solidFill>
                <a:effectLst/>
                <a:latin typeface="Times New Roman"/>
                <a:ea typeface="Times New Roman"/>
              </a:rPr>
              <a:t>30% мальчиков и 20% девочек в возрасте 11—12 лет испытывают беспокойство по поводу своего роста.</a:t>
            </a:r>
            <a:endParaRPr lang="ru-RU" b="1" dirty="0">
              <a:solidFill>
                <a:srgbClr val="FFC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1195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988" y="68891"/>
            <a:ext cx="44560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СТАТИСТИКА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96752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384175" algn="l"/>
              </a:tabLst>
            </a:pP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4. </a:t>
            </a:r>
            <a:r>
              <a:rPr lang="ru-RU" sz="3200" b="1" dirty="0" smtClean="0">
                <a:solidFill>
                  <a:srgbClr val="FFC000"/>
                </a:solidFill>
                <a:effectLst/>
                <a:latin typeface="Times New Roman"/>
                <a:ea typeface="Times New Roman"/>
              </a:rPr>
              <a:t>60% девочек в возрасте 11-12 лет испытывают беспокойство по поводу лишнего веса. В действительности лишь 16% от этого числа склонны к ожирению и тучности.</a:t>
            </a:r>
            <a:endParaRPr lang="ru-RU" b="1" dirty="0">
              <a:solidFill>
                <a:srgbClr val="FFC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293096"/>
            <a:ext cx="85689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384175" algn="l"/>
              </a:tabLst>
            </a:pP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5. </a:t>
            </a:r>
            <a:r>
              <a:rPr lang="ru-RU" sz="3200" b="1" dirty="0" smtClean="0">
                <a:solidFill>
                  <a:srgbClr val="FFC000"/>
                </a:solidFill>
                <a:effectLst/>
                <a:latin typeface="Times New Roman"/>
                <a:ea typeface="Times New Roman"/>
              </a:rPr>
              <a:t>Мальчики и девочки, достигшие раньше других физической зрелости, обладают более высоким социальным статусом в детском коллективе.</a:t>
            </a:r>
            <a:endParaRPr lang="ru-RU" b="1" dirty="0">
              <a:solidFill>
                <a:srgbClr val="FFC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90761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0"/>
            <a:ext cx="44560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СТАТИСТИКА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556792"/>
            <a:ext cx="86409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384175" algn="l"/>
              </a:tabLst>
            </a:pP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6. </a:t>
            </a:r>
            <a:r>
              <a:rPr lang="ru-RU" sz="3200" b="1" dirty="0" smtClean="0">
                <a:solidFill>
                  <a:srgbClr val="FFC000"/>
                </a:solidFill>
                <a:effectLst/>
                <a:latin typeface="Times New Roman"/>
                <a:ea typeface="Times New Roman"/>
              </a:rPr>
              <a:t>Девочки, у которых позднее физическое созревание, часто страдают заниженной самооценкой в коллективе сверстников и попада­ют в группу изолированных детей по результатам социометрии.</a:t>
            </a:r>
            <a:endParaRPr lang="ru-RU" b="1" dirty="0">
              <a:solidFill>
                <a:srgbClr val="FFC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4555408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7. </a:t>
            </a:r>
            <a:r>
              <a:rPr lang="ru-RU" sz="3200" b="1" dirty="0" smtClean="0">
                <a:solidFill>
                  <a:srgbClr val="FFC000"/>
                </a:solidFill>
                <a:effectLst/>
                <a:latin typeface="Times New Roman"/>
                <a:ea typeface="Times New Roman"/>
              </a:rPr>
              <a:t>Сексуальные установки младших подростков больше подвержены влиянию семейных и социальных установок</a:t>
            </a:r>
            <a:endParaRPr lang="ru-RU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28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0"/>
            <a:ext cx="44560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СТАТИСТИКА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941168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384175" algn="l"/>
              </a:tabLst>
            </a:pP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10. </a:t>
            </a:r>
            <a:r>
              <a:rPr lang="ru-RU" sz="3200" b="1" dirty="0" smtClean="0">
                <a:solidFill>
                  <a:srgbClr val="FFC000"/>
                </a:solidFill>
                <a:effectLst/>
                <a:latin typeface="Times New Roman"/>
                <a:ea typeface="Times New Roman"/>
              </a:rPr>
              <a:t>Большинство детей в этот период времени отдаляется от родителей, предпочитая группу сверстников.</a:t>
            </a:r>
            <a:endParaRPr lang="ru-RU" sz="3200" b="1" dirty="0">
              <a:solidFill>
                <a:srgbClr val="FFC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1109" y="764704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tabLst>
                <a:tab pos="384175" algn="l"/>
              </a:tabLst>
            </a:pP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8. </a:t>
            </a:r>
            <a:r>
              <a:rPr lang="ru-RU" sz="3200" b="1" dirty="0" smtClean="0">
                <a:solidFill>
                  <a:srgbClr val="FFC000"/>
                </a:solidFill>
                <a:latin typeface="Times New Roman"/>
                <a:ea typeface="Times New Roman"/>
              </a:rPr>
              <a:t>По </a:t>
            </a:r>
            <a:r>
              <a:rPr lang="ru-RU" sz="3200" b="1" dirty="0">
                <a:solidFill>
                  <a:srgbClr val="FFC000"/>
                </a:solidFill>
                <a:latin typeface="Times New Roman"/>
                <a:ea typeface="Times New Roman"/>
              </a:rPr>
              <a:t>материалам статистики, опыт первой влюбленности девочек - 11 лет - 60%, опыт первой влюбленности мальчиков - 13 лет.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8147" y="2708920"/>
            <a:ext cx="85689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tabLst>
                <a:tab pos="384175" algn="l"/>
              </a:tabLst>
            </a:pP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9. </a:t>
            </a:r>
            <a:r>
              <a:rPr lang="ru-RU" sz="3200" b="1" dirty="0" smtClean="0">
                <a:solidFill>
                  <a:srgbClr val="FFC000"/>
                </a:solidFill>
                <a:latin typeface="Times New Roman"/>
                <a:ea typeface="Times New Roman"/>
              </a:rPr>
              <a:t>В </a:t>
            </a:r>
            <a:r>
              <a:rPr lang="ru-RU" sz="3200" b="1" dirty="0">
                <a:solidFill>
                  <a:srgbClr val="FFC000"/>
                </a:solidFill>
                <a:latin typeface="Times New Roman"/>
                <a:ea typeface="Times New Roman"/>
              </a:rPr>
              <a:t>этот период времени девочки больше стремятся к личной свободе</a:t>
            </a:r>
            <a:br>
              <a:rPr lang="ru-RU" sz="3200" b="1" dirty="0">
                <a:solidFill>
                  <a:srgbClr val="FFC000"/>
                </a:solidFill>
                <a:latin typeface="Times New Roman"/>
                <a:ea typeface="Times New Roman"/>
              </a:rPr>
            </a:br>
            <a:r>
              <a:rPr lang="ru-RU" sz="3200" b="1" dirty="0">
                <a:solidFill>
                  <a:srgbClr val="FFC000"/>
                </a:solidFill>
                <a:latin typeface="Times New Roman"/>
                <a:ea typeface="Times New Roman"/>
              </a:rPr>
              <a:t>и независимости. Начиная с 11 лет, увеличивается конфликтность подростков.</a:t>
            </a:r>
          </a:p>
        </p:txBody>
      </p:sp>
    </p:spTree>
    <p:extLst>
      <p:ext uri="{BB962C8B-B14F-4D97-AF65-F5344CB8AC3E}">
        <p14:creationId xmlns:p14="http://schemas.microsoft.com/office/powerpoint/2010/main" val="422225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116</TotalTime>
  <Words>734</Words>
  <Application>Microsoft Office PowerPoint</Application>
  <PresentationFormat>Экран (4:3)</PresentationFormat>
  <Paragraphs>72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Метро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Katirna</dc:creator>
  <cp:lastModifiedBy>Katirna</cp:lastModifiedBy>
  <cp:revision>12</cp:revision>
  <dcterms:created xsi:type="dcterms:W3CDTF">2014-11-16T16:19:55Z</dcterms:created>
  <dcterms:modified xsi:type="dcterms:W3CDTF">2014-11-17T17:39:44Z</dcterms:modified>
</cp:coreProperties>
</file>