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99" r:id="rId4"/>
    <p:sldId id="283" r:id="rId5"/>
    <p:sldId id="266" r:id="rId6"/>
    <p:sldId id="285" r:id="rId7"/>
    <p:sldId id="278" r:id="rId8"/>
    <p:sldId id="286" r:id="rId9"/>
    <p:sldId id="279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5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AF07EB-A29E-4DCA-8074-5D0E71119382}">
          <p14:sldIdLst>
            <p14:sldId id="256"/>
            <p14:sldId id="280"/>
            <p14:sldId id="299"/>
            <p14:sldId id="283"/>
            <p14:sldId id="266"/>
            <p14:sldId id="285"/>
            <p14:sldId id="278"/>
            <p14:sldId id="286"/>
            <p14:sldId id="279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5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1" autoAdjust="0"/>
    <p:restoredTop sz="94017" autoAdjust="0"/>
  </p:normalViewPr>
  <p:slideViewPr>
    <p:cSldViewPr>
      <p:cViewPr varScale="1">
        <p:scale>
          <a:sx n="99" d="100"/>
          <a:sy n="99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F0F0F94-1016-4B2E-B0EA-020D5F9EFD10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A305D67-FFD0-499A-A196-AB196756FF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24936" cy="626469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+mn-lt"/>
              </a:rPr>
              <a:t>Санкт-Петербургское государственное казённое </a:t>
            </a:r>
            <a:r>
              <a:rPr lang="ru-RU" sz="1600" b="1" dirty="0" smtClean="0">
                <a:latin typeface="+mn-lt"/>
              </a:rPr>
              <a:t>учреждение </a:t>
            </a:r>
            <a:r>
              <a:rPr lang="ru-RU" sz="1600" b="1" dirty="0">
                <a:latin typeface="+mn-lt"/>
              </a:rPr>
              <a:t>здравоохранения </a:t>
            </a: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«Детский санаторий </a:t>
            </a:r>
            <a:r>
              <a:rPr lang="ru-RU" sz="1600" b="1" dirty="0">
                <a:latin typeface="+mn-lt"/>
              </a:rPr>
              <a:t>«Берёзка</a:t>
            </a:r>
            <a:r>
              <a:rPr lang="ru-RU" sz="1600" b="1" dirty="0" smtClean="0">
                <a:latin typeface="+mn-lt"/>
              </a:rPr>
              <a:t>»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b="1" dirty="0">
                <a:latin typeface="+mn-lt"/>
              </a:rPr>
              <a:t>Школа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b="1" i="1" dirty="0"/>
              <a:t>        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</a:t>
            </a:r>
            <a:r>
              <a:rPr lang="ru-RU" sz="2400" i="1" dirty="0" smtClean="0"/>
              <a:t>«Любовь никогда не перестает…</a:t>
            </a:r>
            <a:r>
              <a:rPr lang="ru-RU" sz="2400" b="1" i="1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 smtClean="0">
                <a:latin typeface="Segoe Print" panose="02000600000000000000" pitchFamily="2" charset="0"/>
              </a:rPr>
              <a:t/>
            </a:r>
            <a:br>
              <a:rPr lang="ru-RU" sz="2400" i="1" dirty="0" smtClean="0">
                <a:latin typeface="Segoe Print" panose="02000600000000000000" pitchFamily="2" charset="0"/>
              </a:rPr>
            </a:br>
            <a:r>
              <a:rPr lang="ru-RU" sz="2400" i="1" dirty="0" smtClean="0">
                <a:latin typeface="Segoe Print" panose="02000600000000000000" pitchFamily="2" charset="0"/>
              </a:rPr>
              <a:t>Любовная лирика А.С. Пушкина</a:t>
            </a:r>
            <a:r>
              <a:rPr lang="ru-RU" sz="2400" b="1" i="1" dirty="0">
                <a:latin typeface="Segoe Print" panose="02000600000000000000" pitchFamily="2" charset="0"/>
              </a:rPr>
              <a:t> 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/>
              <a:t>Урок </a:t>
            </a:r>
            <a:r>
              <a:rPr lang="ru-RU" sz="2400" b="1" i="1" dirty="0" smtClean="0"/>
              <a:t>– лекция в </a:t>
            </a:r>
            <a:r>
              <a:rPr lang="ru-RU" sz="2400" b="1" i="1" dirty="0"/>
              <a:t>9 классе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b="1" i="1" dirty="0"/>
              <a:t>	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1600" b="1" i="1" dirty="0" smtClean="0"/>
              <a:t>Учитель </a:t>
            </a:r>
            <a:r>
              <a:rPr lang="ru-RU" sz="1600" b="1" i="1" dirty="0"/>
              <a:t>русского языка и литературы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Смирнова  Лидия Александровна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400" b="1" i="1" dirty="0" smtClean="0"/>
              <a:t>2013 </a:t>
            </a:r>
            <a:r>
              <a:rPr lang="ru-RU" sz="1400" b="1" i="1" dirty="0"/>
              <a:t>г.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96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6" y="485964"/>
            <a:ext cx="2952328" cy="3501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29523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Елизавета Ушакова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7" y="129172"/>
            <a:ext cx="5802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Segoe Print" panose="02000600000000000000" pitchFamily="2" charset="0"/>
              </a:rPr>
              <a:t>«Меньшая очень, очень хорошенькая, старшая </a:t>
            </a:r>
            <a:r>
              <a:rPr lang="ru-RU" sz="1600" b="1" dirty="0" err="1">
                <a:latin typeface="Segoe Print" panose="02000600000000000000" pitchFamily="2" charset="0"/>
              </a:rPr>
              <a:t>черезвычайно</a:t>
            </a:r>
            <a:r>
              <a:rPr lang="ru-RU" sz="1600" b="1" dirty="0">
                <a:latin typeface="Segoe Print" panose="02000600000000000000" pitchFamily="2" charset="0"/>
              </a:rPr>
              <a:t> интересует меня, потому что, по- видимому, наш поэт, наш знаменитый Пушкин, намерен вручить ей судьбу жизни своей, ибо уж положил оружие свое у ног ее, т.е. сказать просто, влюблен в нее. Это общая молва. Еще не </a:t>
            </a:r>
            <a:r>
              <a:rPr lang="ru-RU" sz="1600" b="1" dirty="0" err="1">
                <a:latin typeface="Segoe Print" panose="02000600000000000000" pitchFamily="2" charset="0"/>
              </a:rPr>
              <a:t>видавши</a:t>
            </a:r>
            <a:r>
              <a:rPr lang="ru-RU" sz="1600" b="1" dirty="0">
                <a:latin typeface="Segoe Print" panose="02000600000000000000" pitchFamily="2" charset="0"/>
              </a:rPr>
              <a:t> их, я слышала, что Пушкин во все пребывание свое в Москве только и занимался, что: на балах, на гуляньях говорил только с нею, а когда случилось, что в собрании (Ушаковой) нет, то Пушкин сидит целый вечер в углу задумавшись, и ничего уже не в силах развлечь его!..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512" y="4031558"/>
            <a:ext cx="5946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Segoe Print" panose="02000600000000000000" pitchFamily="2" charset="0"/>
              </a:rPr>
              <a:t>Знакомство же с ним удостоверило меня в справедливости этих слухов. В их доме все напоминает о Пушкине: на столе найдете его сочинения, между нотами – «Черную шаль» и «Цыганскую песню», на </a:t>
            </a:r>
            <a:r>
              <a:rPr lang="ru-RU" sz="1600" b="1" dirty="0" err="1">
                <a:latin typeface="Segoe Print" panose="02000600000000000000" pitchFamily="2" charset="0"/>
              </a:rPr>
              <a:t>фортапианах</a:t>
            </a:r>
            <a:r>
              <a:rPr lang="ru-RU" sz="1600" b="1" dirty="0">
                <a:latin typeface="Segoe Print" panose="02000600000000000000" pitchFamily="2" charset="0"/>
              </a:rPr>
              <a:t> – его «Талисман»… в альбоме несколько листочков картин, стихов и карикатур, а на языке беспрестанно вертится  имя Пушкина</a:t>
            </a:r>
            <a:r>
              <a:rPr lang="ru-RU" sz="1600" b="1" dirty="0" smtClean="0">
                <a:latin typeface="Segoe Print" panose="02000600000000000000" pitchFamily="2" charset="0"/>
              </a:rPr>
              <a:t>».</a:t>
            </a:r>
          </a:p>
          <a:p>
            <a:pPr algn="just"/>
            <a:endParaRPr lang="ru-RU" sz="1600" b="1" dirty="0">
              <a:latin typeface="Segoe Print" panose="02000600000000000000" pitchFamily="2" charset="0"/>
            </a:endParaRPr>
          </a:p>
          <a:p>
            <a:pPr algn="r"/>
            <a:r>
              <a:rPr lang="ru-RU" sz="1600" b="1" dirty="0" smtClean="0">
                <a:latin typeface="Segoe Print" panose="02000600000000000000" pitchFamily="2" charset="0"/>
              </a:rPr>
              <a:t>Запись из дневника </a:t>
            </a:r>
            <a:endParaRPr lang="ru-RU" sz="1600" b="1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90" y="3134596"/>
            <a:ext cx="2582720" cy="3275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025" y="6411683"/>
            <a:ext cx="29523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Екатерина Ушакова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7361" y="116632"/>
            <a:ext cx="482453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Наталья Николаевна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Ганчарова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29" y="598622"/>
            <a:ext cx="5029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" y="1628800"/>
            <a:ext cx="3744416" cy="4689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00" y="332656"/>
            <a:ext cx="439248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Александра Сергеевича Пушкина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Натальи Николаевны Гончаровой.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3623647" cy="5085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3603" y="5589240"/>
            <a:ext cx="43924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Пушкин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Николаевна Гончарова на балу.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>Пушкин и его жена Наталья Николаевна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52928" cy="53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13" y="476672"/>
            <a:ext cx="4579271" cy="5478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Ей было уже за тридцать лет, а она имела все права казаться еще самою молоденькою. Долго, когда другим мог бы надоесть свет, жила она девочкой при старой матери в деревне; во время первого путешествия за границу вышла она за Воронцова, и все удовольствия жизни разом предстали ей и окружили ее. Со врожденным польским легкомыслием и кокетством желала она нравиться, и никто лучше ее в том не успевал.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Молода она была душою, молода и наружностью. В ней не было того, что называют красотою; но быстрый, нежный взгляд ее маленьких небольших глаз пронзал насквозь; улыбка ее уст, которой подобной я не видел, казалось, так и призывает поцелуи».</a:t>
            </a:r>
          </a:p>
          <a:p>
            <a:pPr algn="ctr"/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Мемуарист Ф.Ф.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Вигель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237312"/>
            <a:ext cx="85650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Графиня Елизавета </a:t>
            </a:r>
            <a:r>
              <a:rPr lang="ru-RU" b="1" dirty="0" err="1" smtClean="0">
                <a:solidFill>
                  <a:schemeClr val="bg1"/>
                </a:solidFill>
              </a:rPr>
              <a:t>Ксавериевна</a:t>
            </a:r>
            <a:r>
              <a:rPr lang="ru-RU" b="1" dirty="0" smtClean="0">
                <a:solidFill>
                  <a:schemeClr val="bg1"/>
                </a:solidFill>
              </a:rPr>
              <a:t> Воронцова (</a:t>
            </a:r>
            <a:r>
              <a:rPr lang="ru-RU" b="1" dirty="0" err="1" smtClean="0">
                <a:solidFill>
                  <a:schemeClr val="bg1"/>
                </a:solidFill>
              </a:rPr>
              <a:t>Бранницкая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99" y="476672"/>
            <a:ext cx="4365495" cy="54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5219" y="301298"/>
            <a:ext cx="48245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Анна Керн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19" y="908720"/>
            <a:ext cx="4824536" cy="56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791449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563862" cy="3373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9408" y="6224590"/>
            <a:ext cx="48245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Анна Керн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3770" y="4149080"/>
            <a:ext cx="2238556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«…и божество, и вдохновенье, и жизнь, и слёзы, и любовь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745694"/>
            <a:ext cx="241844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Позволительно ли быть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того прелестною?» -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прашивал А.С. Пушкин своего друга.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81119"/>
            <a:ext cx="2756148" cy="36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79"/>
            <a:ext cx="2088232" cy="3271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2736305" cy="3611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338" y="35332"/>
            <a:ext cx="80648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Анны Керн о Пушкине: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752" y="769012"/>
            <a:ext cx="547260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Segoe Print" panose="02000600000000000000" pitchFamily="2" charset="0"/>
              </a:rPr>
              <a:t>«Мы сидели за обеденным столом и смеялись</a:t>
            </a:r>
            <a:r>
              <a:rPr lang="ru-RU" b="1" i="1" dirty="0" smtClean="0">
                <a:latin typeface="Segoe Print" panose="02000600000000000000" pitchFamily="2" charset="0"/>
              </a:rPr>
              <a:t>, </a:t>
            </a:r>
            <a:r>
              <a:rPr lang="ru-RU" b="1" i="1" dirty="0">
                <a:latin typeface="Segoe Print" panose="02000600000000000000" pitchFamily="2" charset="0"/>
              </a:rPr>
              <a:t>- вдруг вошёл Пушкин. Он очень низко поклонился, но не сказал ни слова: робость была видна в его движениях. Мы не скоро ознакомились и заговорили</a:t>
            </a:r>
            <a:r>
              <a:rPr lang="ru-RU" b="1" i="1" dirty="0" smtClean="0">
                <a:latin typeface="Segoe Print" panose="02000600000000000000" pitchFamily="2" charset="0"/>
              </a:rPr>
              <a:t>…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338" y="3068959"/>
            <a:ext cx="547260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Segoe Print" panose="02000600000000000000" pitchFamily="2" charset="0"/>
              </a:rPr>
              <a:t>Однажды явился он в </a:t>
            </a:r>
            <a:r>
              <a:rPr lang="ru-RU" b="1" dirty="0" err="1">
                <a:latin typeface="Segoe Print" panose="02000600000000000000" pitchFamily="2" charset="0"/>
              </a:rPr>
              <a:t>Тригорское</a:t>
            </a:r>
            <a:r>
              <a:rPr lang="ru-RU" b="1" dirty="0">
                <a:latin typeface="Segoe Print" panose="02000600000000000000" pitchFamily="2" charset="0"/>
              </a:rPr>
              <a:t> с большой черною книгой, на полях которой были начертаны ножки и головки, и сказал, что он принес ее для меня. Вскоре мы уселись вокруг него, и он прочитал нам своих «Цыган». Впервые мы слушали эту чудную поэму, и я никогда не забуду того восторга, который охватил мою душу. Я была в упоении от текучих стихов этой чудной поэмы, так и от его чтения, в котором было столько музыкальности, что я  истаивала от наслаждения</a:t>
            </a:r>
            <a:r>
              <a:rPr lang="ru-RU" b="1" dirty="0" smtClean="0">
                <a:latin typeface="Segoe Print" panose="02000600000000000000" pitchFamily="2" charset="0"/>
              </a:rPr>
              <a:t>…»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5776" y="6167565"/>
            <a:ext cx="3600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Иванович Глинка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464496" cy="57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35332"/>
            <a:ext cx="87849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помню чудное мгновенье: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мной явилась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ты….»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2" y="1408649"/>
            <a:ext cx="3942374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218550" y="5013176"/>
            <a:ext cx="42484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Глинка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4725830" y="692697"/>
            <a:ext cx="42484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Керн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6" y="1408649"/>
            <a:ext cx="3810000" cy="4629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366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88432" cy="462506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340768"/>
            <a:ext cx="5184576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«Общий колорит поэзии Пушкина и в особенности лирической – внутренняя красота человека и лелеющая душу гуманность… Есть всегда что-то особенно благородное, кроткое, нежное, благоуханное и грациозное во всяком чувстве Пушкина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  <a:endParaRPr lang="ru-RU" sz="4400" dirty="0" smtClean="0">
              <a:latin typeface="Times New Roman"/>
              <a:ea typeface="Times New Roman"/>
            </a:endParaRPr>
          </a:p>
          <a:p>
            <a:pPr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читая его творения, можно превосходным образом воспитать в себе человека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</a:p>
          <a:p>
            <a:pPr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endParaRPr lang="ru-RU" sz="4400" dirty="0">
              <a:latin typeface="Times New Roman"/>
              <a:ea typeface="Times New Roman"/>
            </a:endParaRPr>
          </a:p>
          <a:p>
            <a:pPr marR="270510" indent="0" algn="r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В.Г.Белинский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4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895725" cy="48291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5616624" cy="3312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latin typeface="Segoe Print" panose="02000600000000000000" pitchFamily="2" charset="0"/>
              </a:rPr>
              <a:t>«Общий колорит поэзии Пушкина и в особенности лирической – внутренняя красота человека и лелеющая душу гуманность… Есть всегда что-то особенно благородное, кроткое, нежное, благоуханное и грациозное во всяком чувстве Пушкина…</a:t>
            </a:r>
            <a:endParaRPr lang="ru-RU" sz="1800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Segoe Print" panose="02000600000000000000" pitchFamily="2" charset="0"/>
              </a:rPr>
              <a:t>… читая его творения, можно превосходным образом воспитать в себе человека</a:t>
            </a:r>
            <a:r>
              <a:rPr lang="ru-RU" sz="1800" b="1" i="1" dirty="0" smtClean="0">
                <a:latin typeface="Segoe Print" panose="02000600000000000000" pitchFamily="2" charset="0"/>
              </a:rPr>
              <a:t>».</a:t>
            </a:r>
          </a:p>
          <a:p>
            <a:pPr marL="0" indent="0" algn="ctr">
              <a:buNone/>
            </a:pPr>
            <a:endParaRPr lang="ru-RU" sz="1800" dirty="0">
              <a:latin typeface="Segoe Print" panose="02000600000000000000" pitchFamily="2" charset="0"/>
            </a:endParaRPr>
          </a:p>
          <a:p>
            <a:pPr marL="0" indent="0" algn="r">
              <a:buNone/>
            </a:pPr>
            <a:r>
              <a:rPr lang="ru-RU" sz="1800" b="1" i="1" dirty="0" err="1" smtClean="0">
                <a:latin typeface="Segoe Print" panose="02000600000000000000" pitchFamily="2" charset="0"/>
              </a:rPr>
              <a:t>В.Г.Белинский</a:t>
            </a:r>
            <a:r>
              <a:rPr lang="ru-RU" sz="1800" b="1" i="1" dirty="0" smtClean="0">
                <a:latin typeface="Segoe Print" panose="02000600000000000000" pitchFamily="2" charset="0"/>
              </a:rPr>
              <a:t>.</a:t>
            </a:r>
            <a:endParaRPr lang="ru-RU" sz="9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20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270510" indent="0" algn="ctr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План лекции</a:t>
            </a:r>
          </a:p>
          <a:p>
            <a:pPr marL="0"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endParaRPr lang="ru-RU" sz="1100" b="1" dirty="0" smtClean="0">
              <a:latin typeface="Times New Roman"/>
              <a:ea typeface="Times New Roman"/>
            </a:endParaRPr>
          </a:p>
          <a:p>
            <a:pPr marL="0"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 Белинский о лирике любви и дружбы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А.С.Пушкина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100" b="1" dirty="0" smtClean="0">
              <a:latin typeface="Times New Roman"/>
              <a:ea typeface="Times New Roman"/>
            </a:endParaRPr>
          </a:p>
          <a:p>
            <a:pPr marL="0"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Стихотворения: «Признание», «На холмах Грузии», «Я вас любил…» - удивительное создание мировой лирической поэзии.</a:t>
            </a:r>
            <a:endParaRPr lang="ru-RU" sz="1100" b="1" dirty="0" smtClean="0">
              <a:latin typeface="Times New Roman"/>
              <a:ea typeface="Times New Roman"/>
            </a:endParaRPr>
          </a:p>
          <a:p>
            <a:pPr marL="0"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 «Все в ней гармония, все диво…»  (стихотворение «Красавица», посвященное графине Е.М.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Завадовской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).</a:t>
            </a:r>
            <a:endParaRPr lang="ru-RU" sz="1100" b="1" dirty="0" smtClean="0">
              <a:latin typeface="Times New Roman"/>
              <a:ea typeface="Times New Roman"/>
            </a:endParaRPr>
          </a:p>
          <a:p>
            <a:pPr marL="0"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 Елизавета и Екатерина Ушаковы  в стихах Пушкина  («Вы избалованы природой…», «Когда бывало в старину…» «В отдалении от вас…»).</a:t>
            </a:r>
            <a:endParaRPr lang="ru-RU" sz="1100" b="1" dirty="0" smtClean="0">
              <a:latin typeface="Times New Roman"/>
              <a:ea typeface="Times New Roman"/>
            </a:endParaRPr>
          </a:p>
          <a:p>
            <a:pPr marL="0"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5. Образ «милой волшебницы» - Елизаветы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Ксаверьевны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Воронцовой - в жизни и поэзии А.С. Пушкина. («Все в жертву памяти твоей…», «Там, где море вечно плещет», «Мой голос для тебя…», «Когда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любовию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и негой упоенный…», «Талисман», «Прощание»).</a:t>
            </a:r>
            <a:endParaRPr lang="ru-RU" sz="1100" b="1" dirty="0" smtClean="0">
              <a:latin typeface="Times New Roman"/>
              <a:ea typeface="Times New Roman"/>
            </a:endParaRPr>
          </a:p>
          <a:p>
            <a:pPr marL="0"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6. «Я помню чудное мгновенье…» - шедевр мировой художественной  литературы.</a:t>
            </a:r>
            <a:endParaRPr lang="ru-RU" sz="1100" b="1" dirty="0" smtClean="0">
              <a:latin typeface="Times New Roman"/>
              <a:ea typeface="Times New Roman"/>
            </a:endParaRPr>
          </a:p>
          <a:p>
            <a:pPr marL="0" marR="270510" indent="0" algn="just">
              <a:spcAft>
                <a:spcPts val="0"/>
              </a:spcAft>
              <a:buNone/>
              <a:tabLst>
                <a:tab pos="621093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7. Создание романса М.И. Глинки «Я помню чудное мгновенье» - продолжение темы любви и прекрасного.</a:t>
            </a:r>
            <a:endParaRPr lang="ru-RU" sz="1100" b="1" dirty="0" smtClean="0"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523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421" y="529516"/>
            <a:ext cx="345638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525658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Мадригал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небольшое стихотворение, обычно любовного содержания, посвященное даме и восхваляющее ее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3335517"/>
            <a:ext cx="572412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Комплимент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любезные, приятные слова, любезный отзыв.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680" y="4721662"/>
            <a:ext cx="5099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произведение искусства малой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31918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4536504" cy="561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6054824"/>
            <a:ext cx="50405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Александр Сергеевич Пушкин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86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60648"/>
            <a:ext cx="8712968" cy="6124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Segoe Print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Segoe Print" panose="02000600000000000000" pitchFamily="2" charset="0"/>
              </a:rPr>
              <a:t>Я </a:t>
            </a:r>
            <a:r>
              <a:rPr lang="ru-RU" sz="2800" dirty="0">
                <a:latin typeface="Segoe Print" panose="02000600000000000000" pitchFamily="2" charset="0"/>
              </a:rPr>
              <a:t>вас любил: любовь еще, быть может,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Segoe Print" panose="02000600000000000000" pitchFamily="2" charset="0"/>
              </a:rPr>
              <a:t>В душе моей угасла не совсем,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Segoe Print" panose="02000600000000000000" pitchFamily="2" charset="0"/>
              </a:rPr>
              <a:t>Но пусто она вас больше не тревожит;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Segoe Print" panose="02000600000000000000" pitchFamily="2" charset="0"/>
              </a:rPr>
              <a:t>Я не хочу печалить вас ничем.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Segoe Print" panose="02000600000000000000" pitchFamily="2" charset="0"/>
              </a:rPr>
              <a:t>Я вас любил безмолвно, безнадёжно,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Segoe Print" panose="02000600000000000000" pitchFamily="2" charset="0"/>
              </a:rPr>
              <a:t>То робостью, то ревностью томим,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Segoe Print" panose="02000600000000000000" pitchFamily="2" charset="0"/>
              </a:rPr>
              <a:t>Я вас любил так искренне, так нежно,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Segoe Print" panose="02000600000000000000" pitchFamily="2" charset="0"/>
              </a:rPr>
              <a:t>Как дай вам бог любимой быть другим</a:t>
            </a:r>
            <a:r>
              <a:rPr lang="ru-RU" sz="2800" dirty="0" smtClean="0"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42" y="476672"/>
            <a:ext cx="4500800" cy="5616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85" y="476672"/>
            <a:ext cx="4392488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 Севера царицей молодой, чистейшей красоты высоким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идеалом»</a:t>
            </a:r>
          </a:p>
          <a:p>
            <a:pPr algn="ctr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П.Вяземский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44" y="3600038"/>
            <a:ext cx="4364527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Segoe Print" panose="02000600000000000000" pitchFamily="2" charset="0"/>
              </a:rPr>
              <a:t>«Аристократическая душа не может спокойно созерцать такую прекрасную женщину</a:t>
            </a:r>
            <a:r>
              <a:rPr lang="ru-RU" sz="2400" dirty="0" smtClean="0">
                <a:latin typeface="Segoe Print" panose="02000600000000000000" pitchFamily="2" charset="0"/>
              </a:rPr>
              <a:t>» </a:t>
            </a:r>
          </a:p>
          <a:p>
            <a:endParaRPr lang="ru-RU" sz="2400" dirty="0" smtClean="0">
              <a:latin typeface="Segoe Print" panose="02000600000000000000" pitchFamily="2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музыкант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Виельгорский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6237312"/>
            <a:ext cx="60486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Графиня Елена Михайловна </a:t>
            </a:r>
            <a:r>
              <a:rPr lang="ru-RU" b="1" dirty="0" err="1" smtClean="0">
                <a:solidFill>
                  <a:schemeClr val="tx1"/>
                </a:solidFill>
              </a:rPr>
              <a:t>Завадовская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2671"/>
            <a:ext cx="3488144" cy="5108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740867"/>
            <a:ext cx="916161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</a:rPr>
              <a:t>Всё в ней гармония, всё диво;</a:t>
            </a:r>
          </a:p>
          <a:p>
            <a:pPr algn="ctr"/>
            <a:r>
              <a:rPr lang="ru-RU" sz="3200" dirty="0" smtClean="0">
                <a:latin typeface="Segoe Print" panose="02000600000000000000" pitchFamily="2" charset="0"/>
              </a:rPr>
              <a:t> Всё выше мира и страстей…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88640"/>
            <a:ext cx="60486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Графиня Елена Михайловна </a:t>
            </a:r>
            <a:r>
              <a:rPr lang="ru-RU" b="1" dirty="0" err="1" smtClean="0">
                <a:solidFill>
                  <a:schemeClr val="tx1"/>
                </a:solidFill>
              </a:rPr>
              <a:t>Завадовская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617720" cy="5477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4336" y="229290"/>
            <a:ext cx="48245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Елизавета Николаевна Ушакова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958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Санкт-Петербургское государственное казённое учреждение здравоохранения  «Детский санаторий «Берёзка» Школа              «Любовь никогда не перестает…»  Любовная лирика А.С. Пушкина   Урок – лекция в 9 классе     Учитель русского языка и литературы  Смирнова  Лидия Александровна   2013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Санкт-Петербургское государственное казённое  учреждение здравоохранения  детский санаторий «Берёзка» Школа              «…всё движется любовью»   Урок - литературная гостиная в 9 классе     Учитель русского языка и литературы  Смирнова  Лидия Александровна   2013 г.</dc:title>
  <dc:creator>lida</dc:creator>
  <cp:lastModifiedBy>lida</cp:lastModifiedBy>
  <cp:revision>39</cp:revision>
  <dcterms:created xsi:type="dcterms:W3CDTF">2014-02-15T12:04:26Z</dcterms:created>
  <dcterms:modified xsi:type="dcterms:W3CDTF">2014-02-16T15:53:59Z</dcterms:modified>
</cp:coreProperties>
</file>