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58" r:id="rId7"/>
    <p:sldId id="259" r:id="rId8"/>
    <p:sldId id="267" r:id="rId9"/>
    <p:sldId id="260" r:id="rId10"/>
    <p:sldId id="261" r:id="rId11"/>
    <p:sldId id="270" r:id="rId12"/>
    <p:sldId id="268" r:id="rId13"/>
    <p:sldId id="271" r:id="rId14"/>
    <p:sldId id="272" r:id="rId15"/>
    <p:sldId id="269" r:id="rId16"/>
    <p:sldId id="274" r:id="rId17"/>
    <p:sldId id="273" r:id="rId18"/>
    <p:sldId id="275" r:id="rId19"/>
    <p:sldId id="276" r:id="rId20"/>
    <p:sldId id="266" r:id="rId21"/>
    <p:sldId id="26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2" y="-17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1268760"/>
            <a:ext cx="5400600" cy="1470025"/>
          </a:xfrm>
        </p:spPr>
        <p:txBody>
          <a:bodyPr>
            <a:noAutofit/>
          </a:bodyPr>
          <a:lstStyle/>
          <a:p>
            <a:r>
              <a:rPr lang="ru-RU" sz="1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АВА</a:t>
            </a:r>
            <a:endParaRPr lang="ru-RU" sz="12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3284984"/>
            <a:ext cx="77048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-   </a:t>
            </a:r>
            <a:r>
              <a:rPr lang="ru-RU" sz="3600" b="1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Applied</a:t>
            </a:r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Behavior</a:t>
            </a:r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Analysis</a:t>
            </a:r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или прикладной анализ </a:t>
            </a:r>
          </a:p>
          <a:p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поведения (ПАП)</a:t>
            </a:r>
            <a:endParaRPr lang="ru-RU" sz="36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пазлы 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1" y="132366"/>
            <a:ext cx="2245834" cy="2000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8"/>
            <a:ext cx="7920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Подсказка </a:t>
            </a: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поощрение должны быть очень точно </a:t>
            </a: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дозированы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4509120"/>
            <a:ext cx="6696744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Терапист</a:t>
            </a: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обязан отдавать отчет буквально в каждом своем движении и </a:t>
            </a: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интонации </a:t>
            </a:r>
            <a:endParaRPr lang="ru-RU" sz="32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700808"/>
            <a:ext cx="288032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 излишней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подсказке</a:t>
            </a:r>
            <a:endParaRPr lang="ru-RU" sz="20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2924944"/>
            <a:ext cx="2808312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получаем зависимого</a:t>
            </a:r>
          </a:p>
          <a:p>
            <a:pPr algn="ctr"/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 нее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ребенка</a:t>
            </a:r>
            <a:endParaRPr lang="ru-RU" sz="20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48064" y="1628800"/>
            <a:ext cx="2880320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 слишком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многословной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  <a:endParaRPr lang="ru-RU" sz="2000" b="1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подсказке</a:t>
            </a:r>
            <a:endParaRPr lang="ru-RU" sz="20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92080" y="3284984"/>
            <a:ext cx="2363019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путаем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ребенка</a:t>
            </a:r>
            <a:endParaRPr lang="ru-RU" sz="20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2051720" y="2492896"/>
            <a:ext cx="0" cy="36004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444208" y="2708920"/>
            <a:ext cx="0" cy="504056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915816" y="4005064"/>
            <a:ext cx="576064" cy="432048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5292080" y="3789040"/>
            <a:ext cx="1080120" cy="648072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332656"/>
            <a:ext cx="74168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Когда нужно использовать визуальную поддержку при </a:t>
            </a: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обучении детей с ОВЗ?</a:t>
            </a:r>
            <a:endParaRPr lang="ru-RU" sz="40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2708920"/>
            <a:ext cx="59779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Правильный ответ – </a:t>
            </a:r>
            <a:endParaRPr lang="ru-RU" sz="40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3861048"/>
            <a:ext cx="34218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ВСЕГДА.</a:t>
            </a:r>
            <a:r>
              <a:rPr lang="ru-RU" sz="54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Вы можете представить свою жизнь без календаря, без мобильного телефона или </a:t>
            </a: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компьютера? </a:t>
            </a:r>
            <a:endParaRPr lang="ru-RU" sz="32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calendar_2013-go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988840"/>
            <a:ext cx="4375953" cy="2289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мобильни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2348880"/>
            <a:ext cx="2373952" cy="1978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планшет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4509120"/>
            <a:ext cx="2654350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7632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Вы, случайно, не из тех, кто постоянно развешивает на рабочем столе и нерабочем холодильнике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цветные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стикеры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 напоминаниями и телефонами?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стикер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24109">
            <a:off x="232598" y="2235987"/>
            <a:ext cx="3449567" cy="3449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865110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73041">
            <a:off x="3857089" y="2598816"/>
            <a:ext cx="4973967" cy="3318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6"/>
            <a:ext cx="7632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 как насчет меню, списков покупок, книг рецептов и дорожных знаков? Не говоря уже о «пошаговых» инструкциях по сборке, которые прилагаются ко многим покупкам.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men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01786">
            <a:off x="1518455" y="2132048"/>
            <a:ext cx="2794669" cy="3961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25304">
            <a:off x="5506674" y="2284150"/>
            <a:ext cx="2595766" cy="3799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81768">
            <a:off x="991196" y="2248327"/>
            <a:ext cx="3677200" cy="4016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загруженное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659039">
            <a:off x="5292614" y="2314533"/>
            <a:ext cx="3055020" cy="4078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zamenyaem_sifon_pod_umyvalnikom_poshagovay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83768" y="2132856"/>
            <a:ext cx="4472333" cy="4069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67544" y="1196752"/>
            <a:ext cx="786901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организовать наше мышление 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   напоминает нам о том, что нужно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сделать;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достичь намеченных целей;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выполнить свои обязательства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в полной мере и с меньшим стрессом;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с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делать 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нашу повседневную жизнь </a:t>
            </a:r>
            <a:endParaRPr lang="ru-RU" sz="2800" b="1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проще и 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продуктивнее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16632"/>
            <a:ext cx="505317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Визуальная поддержка </a:t>
            </a:r>
            <a:endParaRPr lang="ru-RU" sz="3200" b="1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помогает нам: </a:t>
            </a:r>
            <a:endParaRPr lang="ru-RU" sz="32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797152"/>
            <a:ext cx="63367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Просто когда мы пользуемся ею, мы не называем это визуальной поддержкой.</a:t>
            </a:r>
            <a:endParaRPr lang="ru-RU" sz="2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Сильные стороны визуального стиля 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обучения: 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51520" y="1196752"/>
            <a:ext cx="842929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Большинство людей  с ОВЗ, а в особенности с РАС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понимают то, что они ВИДЯТ,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лучше, чем то,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что они СЛЫШАТ. 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467544" y="4509120"/>
            <a:ext cx="704616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Как партнеру по коммуникации именно Вам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очень важно понять, что другой человек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понимает вашу речь гораздо хуже,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чем вам может казаться.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2348880"/>
            <a:ext cx="792088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Для них часто 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характерен визуальный 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стиль обучения.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b="1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3140968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Визуальная поддержка – это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способ предоставить этим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людям информацию в более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понятной, по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сравнению с устной речью, форме.</a:t>
            </a:r>
            <a:endParaRPr lang="ru-RU" sz="2400" b="1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79512" y="1844824"/>
            <a:ext cx="8381397" cy="12474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09503" rIns="91440" bIns="2856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Визуальная поддержка – это любые наглядные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предметы, которые способствуют коммуникации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или предоставляют нам информацию.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404664"/>
            <a:ext cx="503054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Что надо знать </a:t>
            </a: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визуальной поддержке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3645024"/>
            <a:ext cx="68407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Ещё ее называют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визуальными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инструментами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или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стратегиями.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Визуальные инструменты помогают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школьникам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усваивать новые навыки.</a:t>
            </a:r>
            <a:endParaRPr lang="ru-RU" sz="2400" b="1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611560" y="620688"/>
            <a:ext cx="7486152" cy="230832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2400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расписание на день,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предоставление какой-либо информации,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инструкции,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правила,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обучение навыкам,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поддержка в социальных ситуациях и т. д.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116632"/>
            <a:ext cx="55738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Специальные инструменты: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visual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066113">
            <a:off x="791393" y="2980951"/>
            <a:ext cx="2856981" cy="3478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39954">
            <a:off x="4109475" y="3367953"/>
            <a:ext cx="4782726" cy="2869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79512" y="34752"/>
            <a:ext cx="8388130" cy="132343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Фотографии, линейные рисунки, компьютерные картинки,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изображения из журналов, реальные предметы и письменный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язык – всё это можно использовать для улучшения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коммуникации.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3212976"/>
            <a:ext cx="7848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Визуальные стратегии – это не просто маленькие картинки.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Всё, что вы ВИДИТЕ, – можно превратить в инструмент для коммуникации.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725144"/>
            <a:ext cx="727280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Цель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– использовать такую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визуальную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поддержку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, которая понятна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нашим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ученикам.</a:t>
            </a:r>
            <a:endParaRPr lang="ru-RU" sz="2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i (1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780928"/>
            <a:ext cx="4248472" cy="3170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9e92e4e8338b2718a24d8dba13eea1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3924477"/>
            <a:ext cx="2808312" cy="2758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1124744"/>
            <a:ext cx="2759589" cy="2999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i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1700807"/>
            <a:ext cx="4680520" cy="3250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i (10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66928" y="1340768"/>
            <a:ext cx="3672408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i (5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9512" y="1844824"/>
            <a:ext cx="4873501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i (3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08306" y="1499658"/>
            <a:ext cx="3784173" cy="3153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i (15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1520" y="1556792"/>
            <a:ext cx="432048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i (16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620006" y="2240869"/>
            <a:ext cx="4272474" cy="3204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i (4)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23528" y="1484784"/>
            <a:ext cx="4138059" cy="3355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i (9)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691505" y="3501008"/>
            <a:ext cx="4452495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 descr="i (12)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987824" y="1340768"/>
            <a:ext cx="2616373" cy="1944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i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АВА.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Это система занятий, формирующая поведение, целью которой является продвижение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аутичного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ребенка с помощью индивидуально подобранной программы,  для реализации потенциала, заложенного в ребенке.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11560" y="2996952"/>
            <a:ext cx="7920880" cy="1752600"/>
          </a:xfrm>
        </p:spPr>
        <p:txBody>
          <a:bodyPr>
            <a:noAutofit/>
          </a:bodyPr>
          <a:lstStyle/>
          <a:p>
            <a:pPr algn="l"/>
            <a:r>
              <a:rPr lang="ru-RU" sz="2400" b="1" i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Программа помогает:</a:t>
            </a:r>
          </a:p>
          <a:p>
            <a:pPr algn="l"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понять требования окружения, </a:t>
            </a:r>
          </a:p>
          <a:p>
            <a:pPr algn="l"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"учит учиться", </a:t>
            </a:r>
          </a:p>
          <a:p>
            <a:pPr algn="l"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прививает приемлемые способы поведения. </a:t>
            </a:r>
          </a:p>
          <a:p>
            <a:pPr algn="l"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решить многие поведенческие проблемы</a:t>
            </a:r>
          </a:p>
          <a:p>
            <a:pPr algn="l"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и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т.д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список бесконечный.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88640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Поведенческая терапия может повлиять на функционирование мозга у детей с аутизмом.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124744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Проанализировав данные при помощи функциональной магнитно-резонансной томографии (МРТ) до и после проведения исследования, команда ученых обнаружила положительные изменения в мозговой деятельности у детей с аутизмом, которые получали особый тип поведенческой терапии.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852936"/>
            <a:ext cx="77768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«Самое замечательное из того, что мы обнаружили, это повышенная активность в тех областях мозга, которые обычно используются типично развивающимися детьми», говорит </a:t>
            </a:r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Avery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C. </a:t>
            </a:r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Voos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аспирант в </a:t>
            </a:r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Koegel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Autism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Center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при Калифорнийском Университете Санта-Барбары и один из ведущих авторов исследования Йельского университета. «После четырех месяцев лечения они начинают использовать те области головного мозга, которые используются при обработке социальных стимулов у типично </a:t>
            </a:r>
            <a:endParaRPr lang="ru-RU" b="1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развивающихся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детей».</a:t>
            </a:r>
            <a:endParaRPr lang="ru-RU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утист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404664"/>
            <a:ext cx="720080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979712" y="3789040"/>
            <a:ext cx="41344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Спасибо 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 внимание!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2996952"/>
            <a:ext cx="7632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Анализ проводится, как правило, по одной и той же схеме:</a:t>
            </a:r>
          </a:p>
          <a:p>
            <a:pPr fontAlgn="base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А:    что предшествовало проблемному </a:t>
            </a:r>
          </a:p>
          <a:p>
            <a:pPr fontAlgn="base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поведению.</a:t>
            </a:r>
          </a:p>
          <a:p>
            <a:pPr fontAlgn="base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В:    непосредственно поведение ребенка</a:t>
            </a:r>
          </a:p>
          <a:p>
            <a:pPr fontAlgn="base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С:   реакция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тераписта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404664"/>
            <a:ext cx="756084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200" b="1" i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АВА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- по сути - это анализ поведения.</a:t>
            </a:r>
          </a:p>
          <a:p>
            <a:pPr fontAlgn="base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</a:t>
            </a:r>
            <a:r>
              <a:rPr lang="ru-RU" sz="2400" b="1" i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этом поведение - это любое действие </a:t>
            </a:r>
          </a:p>
          <a:p>
            <a:pPr fontAlgn="base"/>
            <a:r>
              <a:rPr lang="ru-RU" sz="24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ru-RU" sz="2400" b="1" i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ребенка.</a:t>
            </a:r>
            <a:endParaRPr lang="ru-RU" sz="2400" b="1" i="1" u="sng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И при возникновении поведенческих </a:t>
            </a:r>
          </a:p>
          <a:p>
            <a:pPr fontAlgn="base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проблем именно АВА дает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варианты</a:t>
            </a:r>
            <a:endParaRPr lang="ru-RU" sz="2400" b="1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их решения.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6632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Самое основное - борьба с проблемным поведением. Важно отследить, как вы сами реагируете и не «</a:t>
            </a:r>
            <a:r>
              <a:rPr lang="ru-RU" sz="2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ведетесь</a:t>
            </a:r>
            <a:r>
              <a:rPr lang="ru-RU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» ли на проблемное поведение. Т.е. не стало ли это проблемное поведение манипулированием вами. </a:t>
            </a:r>
            <a:endParaRPr lang="ru-RU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1556792"/>
            <a:ext cx="251415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Истерики</a:t>
            </a:r>
            <a:endParaRPr lang="ru-RU" sz="36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64996" y="2564904"/>
            <a:ext cx="1893787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Аффекты </a:t>
            </a:r>
          </a:p>
          <a:p>
            <a:pPr algn="ctr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(ребенок </a:t>
            </a:r>
          </a:p>
          <a:p>
            <a:pPr algn="ctr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вошел в раж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44008" y="2636912"/>
            <a:ext cx="3244671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Манипулятивные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(направленные на </a:t>
            </a:r>
          </a:p>
          <a:p>
            <a:pPr algn="ctr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ответный результат)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4149080"/>
            <a:ext cx="2638671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спокойный </a:t>
            </a:r>
            <a:r>
              <a:rPr lang="ru-RU" sz="2000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игнор</a:t>
            </a:r>
            <a:endParaRPr lang="ru-RU" sz="2000" b="1" i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(вас не достать – </a:t>
            </a:r>
          </a:p>
          <a:p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ну и не надо такое</a:t>
            </a:r>
          </a:p>
          <a:p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повторять)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4005064"/>
            <a:ext cx="3393301" cy="19389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Переключайте</a:t>
            </a:r>
          </a:p>
          <a:p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его срочно</a:t>
            </a:r>
          </a:p>
          <a:p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(на то, что ребенку</a:t>
            </a:r>
          </a:p>
          <a:p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легко повторить или</a:t>
            </a:r>
          </a:p>
          <a:p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что его гарантировано</a:t>
            </a:r>
          </a:p>
          <a:p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увлечет)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88024" y="5877272"/>
            <a:ext cx="2403222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 ВЕДИТЕСЬ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2411760" y="2276872"/>
            <a:ext cx="720080" cy="216024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932040" y="2276872"/>
            <a:ext cx="504056" cy="288032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1835696" y="3645024"/>
            <a:ext cx="0" cy="36004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156176" y="3717032"/>
            <a:ext cx="0" cy="432048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6012160" y="5517232"/>
            <a:ext cx="0" cy="36004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988840"/>
            <a:ext cx="77768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Рука педагога  является прямым  </a:t>
            </a:r>
          </a:p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продолжением руки ребенка. </a:t>
            </a:r>
          </a:p>
          <a:p>
            <a:pPr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Вы сидите не напротив, а за или точнее</a:t>
            </a:r>
          </a:p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вокруг ребенка. (Делается это для того,</a:t>
            </a:r>
          </a:p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чтобы подбодрить своего ученика, </a:t>
            </a:r>
          </a:p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показать ему как он должен действовать).</a:t>
            </a:r>
          </a:p>
          <a:p>
            <a:pPr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И постепенно начать уходить от роли </a:t>
            </a:r>
          </a:p>
          <a:p>
            <a:r>
              <a:rPr lang="ru-RU" sz="2400" b="1" i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костыля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передвигать руку от кисти </a:t>
            </a:r>
          </a:p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к локтю и убирать ее совсем.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476672"/>
            <a:ext cx="7128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Если ребенок еще не научился работать за столом, вы работаете рука в руке. 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980728"/>
            <a:ext cx="842493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Текст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должен быть короткий и </a:t>
            </a:r>
            <a:r>
              <a:rPr lang="ru-RU" sz="20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одночтимый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без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лишних</a:t>
            </a:r>
          </a:p>
          <a:p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отвлекающих интонаций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 «Сверни пополам».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ждем, </a:t>
            </a:r>
            <a:endParaRPr lang="ru-RU" sz="2000" b="1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пока поймет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что сказали - считаем про себя до 5. </a:t>
            </a:r>
            <a:endParaRPr lang="ru-RU" sz="2000" b="1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Повторяем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инструкцию - слово в слово. Без уточнений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 </a:t>
            </a:r>
          </a:p>
          <a:p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" покажи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как ты свернул",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"а ну покажи мне, </a:t>
            </a:r>
            <a:endParaRPr lang="ru-RU" sz="2000" b="1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пожалуйста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как свернуть",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 слово в слово. Ждем, </a:t>
            </a:r>
            <a:endParaRPr lang="ru-RU" sz="2000" b="1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считаем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 5. </a:t>
            </a:r>
            <a:endParaRPr lang="ru-RU" sz="2000" b="1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Последняя 3-я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попытка 1 к 1 как первые 2. </a:t>
            </a:r>
            <a:endParaRPr lang="ru-RU" sz="2000" b="1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Потом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даем подсказку - подталкиваем руку, придвигаем </a:t>
            </a:r>
            <a:endParaRPr lang="ru-RU" sz="2000" b="1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ближе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или еще что-то.</a:t>
            </a:r>
            <a:endParaRPr lang="ru-RU" sz="20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4221088"/>
            <a:ext cx="59766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Вопрос очень важно правильно задавать, не мешать лишними интонациями, словами и перифразами. Ребенок может этого не понять и растеряться.</a:t>
            </a: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88640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Инструкция – дается   с учетом, что ребенку надо ее обдумать. </a:t>
            </a:r>
            <a:endParaRPr lang="ru-RU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96752"/>
            <a:ext cx="8352928" cy="5183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2500"/>
              </a:lnSpc>
              <a:spcAft>
                <a:spcPts val="600"/>
              </a:spcAft>
            </a:pPr>
            <a:r>
              <a:rPr lang="ru-RU" sz="2400" b="1" i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Обратная </a:t>
            </a:r>
            <a:r>
              <a:rPr lang="ru-RU" sz="2400" b="1" i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связь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-  это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наша реакция на ответ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fontAlgn="base">
              <a:lnSpc>
                <a:spcPts val="25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Она должна быть обязательна, независимо - ответил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fontAlgn="base">
              <a:lnSpc>
                <a:spcPts val="2500"/>
              </a:lnSpc>
              <a:spcAft>
                <a:spcPts val="600"/>
              </a:spcAft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правильно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или нет, даже если вообще нет ответа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fontAlgn="base">
              <a:lnSpc>
                <a:spcPts val="2500"/>
              </a:lnSpc>
              <a:spcAft>
                <a:spcPts val="600"/>
              </a:spcAft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Ответная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реакция должна быть незамедлительна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fontAlgn="base">
              <a:lnSpc>
                <a:spcPts val="25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случае правильного ответа в течение 30 секунд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должна</a:t>
            </a:r>
          </a:p>
          <a:p>
            <a:pPr fontAlgn="base">
              <a:lnSpc>
                <a:spcPts val="2500"/>
              </a:lnSpc>
              <a:spcAft>
                <a:spcPts val="600"/>
              </a:spcAft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последовать похвала, желательно эмоционально </a:t>
            </a:r>
            <a:endParaRPr lang="ru-RU" sz="2000" b="1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base">
              <a:lnSpc>
                <a:spcPts val="2500"/>
              </a:lnSpc>
              <a:spcAft>
                <a:spcPts val="600"/>
              </a:spcAft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окрашена.</a:t>
            </a:r>
          </a:p>
          <a:p>
            <a:pPr fontAlgn="base">
              <a:lnSpc>
                <a:spcPts val="25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Обратите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внимание, если мы смотрим ролики с АВА </a:t>
            </a:r>
            <a:endParaRPr lang="ru-RU" sz="2000" b="1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base">
              <a:lnSpc>
                <a:spcPts val="2500"/>
              </a:lnSpc>
              <a:spcAft>
                <a:spcPts val="600"/>
              </a:spcAft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</a:t>
            </a:r>
            <a:r>
              <a:rPr lang="ru-RU" sz="20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терапистами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из США, то </a:t>
            </a:r>
            <a:r>
              <a:rPr lang="ru-RU" sz="20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терапист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 орет, как клоун в </a:t>
            </a:r>
            <a:endParaRPr lang="ru-RU" sz="2000" b="1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base">
              <a:lnSpc>
                <a:spcPts val="2500"/>
              </a:lnSpc>
              <a:spcAft>
                <a:spcPts val="600"/>
              </a:spcAft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цирке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 «ура, молодец, очень хорошо!!!!!». </a:t>
            </a:r>
            <a:endParaRPr lang="ru-RU" sz="2000" b="1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base">
              <a:lnSpc>
                <a:spcPts val="2500"/>
              </a:lnSpc>
              <a:spcAft>
                <a:spcPts val="600"/>
              </a:spcAft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(Чем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больше ребенок понимает - тем менее </a:t>
            </a:r>
            <a:endParaRPr lang="ru-RU" sz="2000" b="1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base">
              <a:lnSpc>
                <a:spcPts val="2500"/>
              </a:lnSpc>
              <a:spcAft>
                <a:spcPts val="600"/>
              </a:spcAft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интенсивный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 эмоциональной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окраске</a:t>
            </a:r>
          </a:p>
          <a:p>
            <a:pPr fontAlgn="base">
              <a:lnSpc>
                <a:spcPts val="2500"/>
              </a:lnSpc>
              <a:spcAft>
                <a:spcPts val="600"/>
              </a:spcAft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     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ответ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требуется).</a:t>
            </a:r>
            <a:endParaRPr lang="ru-RU" sz="2000" b="1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332656"/>
            <a:ext cx="57128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Понятие «Обратная связь»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80728"/>
            <a:ext cx="806489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i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Подкрепление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  то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чем мы поощряем </a:t>
            </a:r>
            <a:endParaRPr lang="ru-RU" sz="2400" b="1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правильное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поведение.</a:t>
            </a:r>
          </a:p>
          <a:p>
            <a:pPr fontAlgn="base"/>
            <a:r>
              <a:rPr lang="en-US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мест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-  еда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напитки</a:t>
            </a:r>
            <a:endParaRPr lang="ru-RU" sz="2000" b="1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en-US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место  -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игрушки,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значимые предметы</a:t>
            </a:r>
            <a:endParaRPr lang="ru-RU" sz="2000" b="1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en-US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III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место  -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телесное поощрение (объятия,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поглаживания,),</a:t>
            </a:r>
            <a:endParaRPr lang="ru-RU" sz="2000" b="1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en-US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IV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место  -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похвала (словесное выражение своего </a:t>
            </a:r>
            <a:endParaRPr lang="ru-RU" sz="2000" b="1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удовлетворения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сделанным и прямая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похвала),</a:t>
            </a:r>
            <a:endParaRPr lang="ru-RU" sz="2000" b="1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en-US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место 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любимый вид деятельности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(компьютерная </a:t>
            </a:r>
          </a:p>
          <a:p>
            <a:pPr fontAlgn="base"/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игра, рисование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т.п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.).</a:t>
            </a:r>
            <a:endParaRPr lang="ru-RU" sz="2000" b="1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88640"/>
            <a:ext cx="67780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Далее следует – подкрепление.</a:t>
            </a:r>
            <a:endParaRPr lang="ru-RU" sz="32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005064"/>
            <a:ext cx="70567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Часто одна и та же награда в одном виде деятельности срабатывает и не срабатывает в другом. Надо отслеживать, где и что работает. Лучше всего менять, чтобы не было зависания, иначе подкрепление может стать ритуалом и возникнет проблема при неудовлетворительном исходе. </a:t>
            </a:r>
            <a:endParaRPr lang="ru-RU" sz="20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07904" y="5013176"/>
            <a:ext cx="3744416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Перерыв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должен быть </a:t>
            </a:r>
            <a:endParaRPr lang="ru-RU" b="1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коротким и эффективным. </a:t>
            </a:r>
          </a:p>
          <a:p>
            <a:pPr algn="ctr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Потом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возвращаемся к </a:t>
            </a:r>
            <a:endParaRPr lang="ru-RU" b="1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занятиям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ru-RU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188640"/>
            <a:ext cx="4392488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Если вы даете команду, а ребенок просто "витает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"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412776"/>
            <a:ext cx="3888432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ваша реакция должна быть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незамедлительная: "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 не слушаешь", "смотри на меня" </a:t>
            </a:r>
            <a:endParaRPr lang="ru-RU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708920"/>
            <a:ext cx="3672408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если посмотрел –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похвалить</a:t>
            </a:r>
          </a:p>
          <a:p>
            <a:pPr algn="ctr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(«молодец, как хорошо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</a:t>
            </a:r>
          </a:p>
          <a:p>
            <a:pPr algn="ctr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смотришь в глаза»). </a:t>
            </a:r>
            <a:endParaRPr lang="ru-RU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149080"/>
            <a:ext cx="2304256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Добиться концентрации </a:t>
            </a:r>
            <a:endParaRPr lang="ru-RU" b="1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ребенка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опять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вернуться</a:t>
            </a:r>
          </a:p>
          <a:p>
            <a:pPr algn="ctr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 команде. </a:t>
            </a:r>
            <a:endParaRPr lang="ru-RU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20072" y="1484784"/>
            <a:ext cx="302433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ребенок просто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устал</a:t>
            </a:r>
          </a:p>
          <a:p>
            <a:pPr algn="ctr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(переутомление)</a:t>
            </a:r>
            <a:endParaRPr lang="ru-RU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27984" y="2492896"/>
            <a:ext cx="4423006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обучить ребенка просить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перерыв</a:t>
            </a:r>
          </a:p>
          <a:p>
            <a:pPr algn="ctr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чтобы не выработать у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ребенка</a:t>
            </a:r>
          </a:p>
          <a:p>
            <a:pPr algn="ctr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неприятных ассоциаций с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уроком)</a:t>
            </a:r>
            <a:endParaRPr lang="ru-RU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3789040"/>
            <a:ext cx="45720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Невербального ребенка обучаем показывать картинку "перерыв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".</a:t>
            </a:r>
          </a:p>
          <a:p>
            <a:pPr algn="ctr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Вербальный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говорит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сам. </a:t>
            </a:r>
            <a:endParaRPr lang="ru-RU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2195736" y="1124744"/>
            <a:ext cx="720080" cy="216024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580112" y="1124744"/>
            <a:ext cx="936104" cy="288032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1763688" y="2348880"/>
            <a:ext cx="0" cy="36004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6660232" y="2132856"/>
            <a:ext cx="0" cy="36004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1475656" y="3717032"/>
            <a:ext cx="0" cy="36004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6372200" y="3429000"/>
            <a:ext cx="0" cy="36004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5796136" y="4725144"/>
            <a:ext cx="0" cy="36004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410</TotalTime>
  <Words>1168</Words>
  <Application>Microsoft Office PowerPoint</Application>
  <PresentationFormat>Экран (4:3)</PresentationFormat>
  <Paragraphs>172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АВА</vt:lpstr>
      <vt:lpstr>АВА.   Это система занятий, формирующая поведение, целью которой является продвижение аутичного ребенка с помощью индивидуально подобранной программы,  для реализации потенциала, заложенного в ребенке.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АВА</dc:title>
  <dc:creator>Пользователь</dc:creator>
  <cp:lastModifiedBy>Пользователь</cp:lastModifiedBy>
  <cp:revision>30</cp:revision>
  <dcterms:created xsi:type="dcterms:W3CDTF">2013-11-04T13:56:38Z</dcterms:created>
  <dcterms:modified xsi:type="dcterms:W3CDTF">2013-11-04T20:57:14Z</dcterms:modified>
</cp:coreProperties>
</file>