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60" r:id="rId3"/>
    <p:sldId id="262" r:id="rId4"/>
    <p:sldId id="263" r:id="rId5"/>
    <p:sldId id="256" r:id="rId6"/>
    <p:sldId id="265" r:id="rId7"/>
    <p:sldId id="264" r:id="rId8"/>
    <p:sldId id="266" r:id="rId9"/>
    <p:sldId id="267" r:id="rId10"/>
    <p:sldId id="268" r:id="rId11"/>
    <p:sldId id="257" r:id="rId12"/>
    <p:sldId id="258" r:id="rId13"/>
    <p:sldId id="270" r:id="rId14"/>
    <p:sldId id="271" r:id="rId15"/>
    <p:sldId id="261" r:id="rId16"/>
    <p:sldId id="259"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F532E418-7195-4BCA-8D78-24EBC192513B}" type="datetimeFigureOut">
              <a:rPr lang="ru-RU" smtClean="0"/>
              <a:pPr/>
              <a:t>19.02.2014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082D7A34-0D1B-4E93-B75E-05A3AA90BAEE}"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532E418-7195-4BCA-8D78-24EBC192513B}" type="datetimeFigureOut">
              <a:rPr lang="ru-RU" smtClean="0"/>
              <a:pPr/>
              <a:t>19.02.2014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2D7A34-0D1B-4E93-B75E-05A3AA90BAE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532E418-7195-4BCA-8D78-24EBC192513B}" type="datetimeFigureOut">
              <a:rPr lang="ru-RU" smtClean="0"/>
              <a:pPr/>
              <a:t>19.02.2014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2D7A34-0D1B-4E93-B75E-05A3AA90BAE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532E418-7195-4BCA-8D78-24EBC192513B}" type="datetimeFigureOut">
              <a:rPr lang="ru-RU" smtClean="0"/>
              <a:pPr/>
              <a:t>19.02.2014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2D7A34-0D1B-4E93-B75E-05A3AA90BAE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532E418-7195-4BCA-8D78-24EBC192513B}" type="datetimeFigureOut">
              <a:rPr lang="ru-RU" smtClean="0"/>
              <a:pPr/>
              <a:t>19.02.2014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2D7A34-0D1B-4E93-B75E-05A3AA90BAEE}"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532E418-7195-4BCA-8D78-24EBC192513B}" type="datetimeFigureOut">
              <a:rPr lang="ru-RU" smtClean="0"/>
              <a:pPr/>
              <a:t>19.02.2014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82D7A34-0D1B-4E93-B75E-05A3AA90BAE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F532E418-7195-4BCA-8D78-24EBC192513B}" type="datetimeFigureOut">
              <a:rPr lang="ru-RU" smtClean="0"/>
              <a:pPr/>
              <a:t>19.02.2014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82D7A34-0D1B-4E93-B75E-05A3AA90BAE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532E418-7195-4BCA-8D78-24EBC192513B}" type="datetimeFigureOut">
              <a:rPr lang="ru-RU" smtClean="0"/>
              <a:pPr/>
              <a:t>19.02.2014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82D7A34-0D1B-4E93-B75E-05A3AA90BAE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532E418-7195-4BCA-8D78-24EBC192513B}" type="datetimeFigureOut">
              <a:rPr lang="ru-RU" smtClean="0"/>
              <a:pPr/>
              <a:t>19.02.2014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82D7A34-0D1B-4E93-B75E-05A3AA90BAE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532E418-7195-4BCA-8D78-24EBC192513B}" type="datetimeFigureOut">
              <a:rPr lang="ru-RU" smtClean="0"/>
              <a:pPr/>
              <a:t>19.02.2014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82D7A34-0D1B-4E93-B75E-05A3AA90BAE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532E418-7195-4BCA-8D78-24EBC192513B}" type="datetimeFigureOut">
              <a:rPr lang="ru-RU" smtClean="0"/>
              <a:pPr/>
              <a:t>19.02.2014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082D7A34-0D1B-4E93-B75E-05A3AA90BAEE}"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532E418-7195-4BCA-8D78-24EBC192513B}" type="datetimeFigureOut">
              <a:rPr lang="ru-RU" smtClean="0"/>
              <a:pPr/>
              <a:t>19.02.2014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82D7A34-0D1B-4E93-B75E-05A3AA90BAEE}"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 Id="rId9" Type="http://schemas.openxmlformats.org/officeDocument/2006/relationships/image" Target="../media/image1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623920" y="3212976"/>
            <a:ext cx="1040160" cy="1362456"/>
          </a:xfrm>
        </p:spPr>
        <p:txBody>
          <a:bodyPr/>
          <a:lstStyle/>
          <a:p>
            <a:endParaRPr lang="ru-RU" dirty="0"/>
          </a:p>
        </p:txBody>
      </p:sp>
      <p:sp>
        <p:nvSpPr>
          <p:cNvPr id="3" name="Содержимое 2"/>
          <p:cNvSpPr>
            <a:spLocks noGrp="1"/>
          </p:cNvSpPr>
          <p:nvPr>
            <p:ph type="body" idx="1"/>
          </p:nvPr>
        </p:nvSpPr>
        <p:spPr>
          <a:xfrm>
            <a:off x="251520" y="404664"/>
            <a:ext cx="7772400" cy="1509712"/>
          </a:xfrm>
        </p:spPr>
        <p:txBody>
          <a:bodyPr>
            <a:noAutofit/>
          </a:bodyPr>
          <a:lstStyle/>
          <a:p>
            <a:r>
              <a:rPr lang="ru-RU" sz="3600" dirty="0" smtClean="0">
                <a:latin typeface="Arial Black" pitchFamily="34" charset="0"/>
              </a:rPr>
              <a:t>Только встреча с людьми, которых мы не видели много лет, дает нам понять, что же такое время. Встречаясь повседневно, мы не замечаем, не чувствуем перемен, которые оно, время, накладывает на лица, на характеры, на походку 					А.Алексин</a:t>
            </a:r>
            <a:endParaRPr lang="ru-RU" sz="3600" dirty="0">
              <a:latin typeface="Arial Black"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1700808"/>
          </a:xfrm>
        </p:spPr>
        <p:txBody>
          <a:bodyPr>
            <a:noAutofit/>
          </a:bodyPr>
          <a:lstStyle/>
          <a:p>
            <a:r>
              <a:rPr lang="ru-RU" sz="2400" dirty="0"/>
              <a:t>Анатолий Алексин принимает медаль иерусалимского корчаковского общества "За заслуги в деле защиты детства". Медаль вручает председатель общества Михаил Польский.</a:t>
            </a:r>
          </a:p>
        </p:txBody>
      </p:sp>
      <p:pic>
        <p:nvPicPr>
          <p:cNvPr id="4" name="Содержимое 3" descr="p11.jpg"/>
          <p:cNvPicPr>
            <a:picLocks noGrp="1" noChangeAspect="1"/>
          </p:cNvPicPr>
          <p:nvPr>
            <p:ph idx="1"/>
          </p:nvPr>
        </p:nvPicPr>
        <p:blipFill>
          <a:blip r:embed="rId2" cstate="print"/>
          <a:stretch>
            <a:fillRect/>
          </a:stretch>
        </p:blipFill>
        <p:spPr>
          <a:xfrm>
            <a:off x="0" y="1844824"/>
            <a:ext cx="4860032" cy="5013176"/>
          </a:xfrm>
        </p:spPr>
      </p:pic>
      <p:pic>
        <p:nvPicPr>
          <p:cNvPr id="5" name="Рисунок 4" descr="p8.jpg"/>
          <p:cNvPicPr>
            <a:picLocks noChangeAspect="1"/>
          </p:cNvPicPr>
          <p:nvPr/>
        </p:nvPicPr>
        <p:blipFill>
          <a:blip r:embed="rId3" cstate="print"/>
          <a:stretch>
            <a:fillRect/>
          </a:stretch>
        </p:blipFill>
        <p:spPr>
          <a:xfrm>
            <a:off x="5004048" y="1844824"/>
            <a:ext cx="3894956" cy="501317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Содержимое 6" descr="Medal'1.jpg"/>
          <p:cNvPicPr>
            <a:picLocks noGrp="1" noChangeAspect="1"/>
          </p:cNvPicPr>
          <p:nvPr>
            <p:ph idx="1"/>
          </p:nvPr>
        </p:nvPicPr>
        <p:blipFill>
          <a:blip r:embed="rId2" cstate="print"/>
          <a:stretch>
            <a:fillRect/>
          </a:stretch>
        </p:blipFill>
        <p:spPr>
          <a:xfrm>
            <a:off x="5292080" y="2852936"/>
            <a:ext cx="2886075" cy="2724150"/>
          </a:xfrm>
        </p:spPr>
      </p:pic>
      <p:pic>
        <p:nvPicPr>
          <p:cNvPr id="8" name="Рисунок 7" descr="Gramota-Znania.jpg"/>
          <p:cNvPicPr>
            <a:picLocks noChangeAspect="1"/>
          </p:cNvPicPr>
          <p:nvPr/>
        </p:nvPicPr>
        <p:blipFill>
          <a:blip r:embed="rId3" cstate="print"/>
          <a:stretch>
            <a:fillRect/>
          </a:stretch>
        </p:blipFill>
        <p:spPr>
          <a:xfrm>
            <a:off x="323528" y="1333500"/>
            <a:ext cx="3810000" cy="55245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Задания по литературе:</a:t>
            </a:r>
            <a:endParaRPr lang="ru-RU" dirty="0"/>
          </a:p>
        </p:txBody>
      </p:sp>
      <p:sp>
        <p:nvSpPr>
          <p:cNvPr id="3" name="Содержимое 2"/>
          <p:cNvSpPr>
            <a:spLocks noGrp="1"/>
          </p:cNvSpPr>
          <p:nvPr>
            <p:ph idx="1"/>
          </p:nvPr>
        </p:nvSpPr>
        <p:spPr/>
        <p:txBody>
          <a:bodyPr>
            <a:normAutofit fontScale="92500" lnSpcReduction="10000"/>
          </a:bodyPr>
          <a:lstStyle/>
          <a:p>
            <a:pPr marL="514350" indent="-514350">
              <a:buNone/>
            </a:pPr>
            <a:r>
              <a:rPr lang="ru-RU" dirty="0" smtClean="0"/>
              <a:t>Работа в группах:</a:t>
            </a:r>
          </a:p>
          <a:p>
            <a:pPr marL="514350" indent="-514350">
              <a:buNone/>
            </a:pPr>
            <a:r>
              <a:rPr lang="ru-RU" dirty="0" smtClean="0"/>
              <a:t>	</a:t>
            </a:r>
            <a:r>
              <a:rPr lang="ru-RU" i="1" dirty="0" smtClean="0"/>
              <a:t>О чём автор разговаривает со своими читателями на страницах своих произведений?</a:t>
            </a:r>
          </a:p>
          <a:p>
            <a:pPr marL="514350" indent="-514350">
              <a:buNone/>
            </a:pPr>
            <a:endParaRPr lang="ru-RU" i="1" dirty="0" smtClean="0"/>
          </a:p>
          <a:p>
            <a:pPr marL="514350" indent="-514350">
              <a:buNone/>
            </a:pPr>
            <a:r>
              <a:rPr lang="ru-RU" u="sng" dirty="0" smtClean="0"/>
              <a:t>1 группа</a:t>
            </a:r>
            <a:r>
              <a:rPr lang="ru-RU" dirty="0" smtClean="0"/>
              <a:t>. Тема: Взрослые и дети.</a:t>
            </a:r>
          </a:p>
          <a:p>
            <a:pPr marL="514350" indent="-514350">
              <a:buNone/>
            </a:pPr>
            <a:r>
              <a:rPr lang="ru-RU" u="sng" dirty="0" smtClean="0"/>
              <a:t>2 группа</a:t>
            </a:r>
            <a:r>
              <a:rPr lang="ru-RU" dirty="0" smtClean="0"/>
              <a:t>. Тема: Процесс взросления человека.</a:t>
            </a:r>
          </a:p>
          <a:p>
            <a:pPr marL="514350" indent="-514350">
              <a:buNone/>
            </a:pPr>
            <a:r>
              <a:rPr lang="ru-RU" u="sng" dirty="0" smtClean="0"/>
              <a:t>3 группа</a:t>
            </a:r>
            <a:r>
              <a:rPr lang="ru-RU" dirty="0" smtClean="0"/>
              <a:t>. Тема: Самовоспитание.</a:t>
            </a:r>
          </a:p>
          <a:p>
            <a:pPr marL="514350" indent="-514350">
              <a:buNone/>
            </a:pPr>
            <a:endParaRPr lang="ru-RU" dirty="0" smtClean="0"/>
          </a:p>
          <a:p>
            <a:pPr marL="514350" indent="-514350">
              <a:buNone/>
            </a:pPr>
            <a:r>
              <a:rPr lang="ru-RU" dirty="0" smtClean="0"/>
              <a:t>	</a:t>
            </a:r>
            <a:r>
              <a:rPr lang="ru-RU" i="1" dirty="0" smtClean="0"/>
              <a:t>Алексин – это детский писатель? </a:t>
            </a:r>
          </a:p>
          <a:p>
            <a:pPr marL="514350" indent="-514350">
              <a:buNone/>
            </a:pPr>
            <a:r>
              <a:rPr lang="ru-RU" i="1" dirty="0" smtClean="0"/>
              <a:t>	Какое произведение вы бы посоветовали прочитать родителям?</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Задания по русскому языку:</a:t>
            </a:r>
            <a:endParaRPr lang="ru-RU" dirty="0"/>
          </a:p>
        </p:txBody>
      </p:sp>
      <p:sp>
        <p:nvSpPr>
          <p:cNvPr id="3" name="Содержимое 2"/>
          <p:cNvSpPr>
            <a:spLocks noGrp="1"/>
          </p:cNvSpPr>
          <p:nvPr>
            <p:ph idx="1"/>
          </p:nvPr>
        </p:nvSpPr>
        <p:spPr/>
        <p:txBody>
          <a:bodyPr/>
          <a:lstStyle/>
          <a:p>
            <a:pPr marL="514350" indent="-514350">
              <a:buAutoNum type="arabicPeriod"/>
            </a:pPr>
            <a:r>
              <a:rPr lang="ru-RU" u="sng" dirty="0" smtClean="0"/>
              <a:t>Работа с эпиграфом</a:t>
            </a:r>
            <a:r>
              <a:rPr lang="ru-RU" dirty="0" smtClean="0"/>
              <a:t>. Найти ключевые слова, которые соотносятся с темой урока.</a:t>
            </a:r>
          </a:p>
          <a:p>
            <a:pPr marL="514350" indent="-514350">
              <a:buAutoNum type="arabicPeriod"/>
            </a:pPr>
            <a:r>
              <a:rPr lang="ru-RU" dirty="0" smtClean="0"/>
              <a:t>Объяснить «нотные знаки</a:t>
            </a:r>
            <a:r>
              <a:rPr lang="ru-RU" smtClean="0"/>
              <a:t>» (знаки</a:t>
            </a:r>
            <a:r>
              <a:rPr lang="ru-RU" dirty="0" smtClean="0"/>
              <a:t> препинания) в высказываниях Анатолия Алексина. Как они помогают понять мысль автора.</a:t>
            </a:r>
          </a:p>
          <a:p>
            <a:pPr marL="514350" indent="-514350">
              <a:buAutoNum type="arabicPeriod"/>
            </a:pPr>
            <a:r>
              <a:rPr lang="ru-RU" u="sng" dirty="0" smtClean="0"/>
              <a:t>Работа в группах</a:t>
            </a:r>
            <a:r>
              <a:rPr lang="ru-RU" dirty="0" smtClean="0"/>
              <a:t>. Проверка домашнего задания: чтение и обсуждение придуманного учениками продолжения рассказа.</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0"/>
            <a:ext cx="7571184" cy="1844824"/>
          </a:xfrm>
        </p:spPr>
        <p:txBody>
          <a:bodyPr>
            <a:normAutofit/>
          </a:bodyPr>
          <a:lstStyle/>
          <a:p>
            <a:r>
              <a:rPr lang="ru-RU" dirty="0" smtClean="0"/>
              <a:t>Писатель размышляет и говорит с читателем о…</a:t>
            </a:r>
            <a:endParaRPr lang="ru-RU" dirty="0"/>
          </a:p>
        </p:txBody>
      </p:sp>
      <p:sp>
        <p:nvSpPr>
          <p:cNvPr id="3" name="Содержимое 2"/>
          <p:cNvSpPr>
            <a:spLocks noGrp="1"/>
          </p:cNvSpPr>
          <p:nvPr>
            <p:ph idx="1"/>
          </p:nvPr>
        </p:nvSpPr>
        <p:spPr/>
        <p:txBody>
          <a:bodyPr>
            <a:normAutofit/>
          </a:bodyPr>
          <a:lstStyle/>
          <a:p>
            <a:r>
              <a:rPr lang="ru-RU" sz="4400" dirty="0" smtClean="0"/>
              <a:t>...</a:t>
            </a:r>
            <a:r>
              <a:rPr lang="ru-RU" sz="4400" dirty="0" smtClean="0"/>
              <a:t>о взаимоотношениях  взрослых и детей</a:t>
            </a:r>
          </a:p>
          <a:p>
            <a:r>
              <a:rPr lang="ru-RU" sz="4400" dirty="0" smtClean="0"/>
              <a:t>...</a:t>
            </a:r>
            <a:r>
              <a:rPr lang="ru-RU" sz="4400" dirty="0" smtClean="0"/>
              <a:t>о процессе взросления человека</a:t>
            </a:r>
          </a:p>
          <a:p>
            <a:r>
              <a:rPr lang="ru-RU" sz="4400" dirty="0" smtClean="0"/>
              <a:t>...</a:t>
            </a:r>
            <a:r>
              <a:rPr lang="ru-RU" sz="4400" dirty="0" smtClean="0"/>
              <a:t>о самовоспитании человека</a:t>
            </a:r>
            <a:endParaRPr lang="ru-RU" sz="4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0"/>
            <a:ext cx="7005464" cy="1143000"/>
          </a:xfrm>
        </p:spPr>
        <p:txBody>
          <a:bodyPr/>
          <a:lstStyle/>
          <a:p>
            <a:r>
              <a:rPr lang="ru-RU" dirty="0" smtClean="0"/>
              <a:t>Задания группам</a:t>
            </a:r>
            <a:endParaRPr lang="ru-RU" dirty="0"/>
          </a:p>
        </p:txBody>
      </p:sp>
      <p:sp>
        <p:nvSpPr>
          <p:cNvPr id="3" name="Содержимое 2"/>
          <p:cNvSpPr>
            <a:spLocks noGrp="1"/>
          </p:cNvSpPr>
          <p:nvPr>
            <p:ph idx="1"/>
          </p:nvPr>
        </p:nvSpPr>
        <p:spPr>
          <a:xfrm>
            <a:off x="457200" y="1412776"/>
            <a:ext cx="8229600" cy="4911824"/>
          </a:xfrm>
        </p:spPr>
        <p:txBody>
          <a:bodyPr>
            <a:normAutofit/>
          </a:bodyPr>
          <a:lstStyle/>
          <a:p>
            <a:r>
              <a:rPr lang="ru-RU" sz="3200" dirty="0" smtClean="0"/>
              <a:t>Покажите, опираясь на текст рассказов Анатолия Алексина, как  данные проблемы раскрыты в произведениях писателя? Почему сегодня эти проблемы важны?</a:t>
            </a:r>
          </a:p>
          <a:p>
            <a:pPr>
              <a:buNone/>
            </a:pPr>
            <a:endParaRPr lang="ru-RU" sz="3200" dirty="0" smtClean="0"/>
          </a:p>
          <a:p>
            <a:r>
              <a:rPr lang="ru-RU" sz="3200" dirty="0" smtClean="0"/>
              <a:t>Сделайте свои выводы и сформулируйте позицию автора по данной проблеме, используя мудрые мысли писателя.</a:t>
            </a:r>
          </a:p>
          <a:p>
            <a:endParaRPr lang="ru-RU"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Каждый рассказ имеет своё продолжение…</a:t>
            </a:r>
            <a:endParaRPr lang="ru-RU" dirty="0"/>
          </a:p>
        </p:txBody>
      </p:sp>
      <p:pic>
        <p:nvPicPr>
          <p:cNvPr id="4" name="Содержимое 3" descr="tel_aviv03.jpg"/>
          <p:cNvPicPr>
            <a:picLocks noGrp="1" noChangeAspect="1"/>
          </p:cNvPicPr>
          <p:nvPr>
            <p:ph idx="1"/>
          </p:nvPr>
        </p:nvPicPr>
        <p:blipFill>
          <a:blip r:embed="rId2" cstate="print"/>
          <a:stretch>
            <a:fillRect/>
          </a:stretch>
        </p:blipFill>
        <p:spPr>
          <a:xfrm>
            <a:off x="1691680" y="1916832"/>
            <a:ext cx="5626596" cy="4392488"/>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alex"/>
          <p:cNvPicPr>
            <a:picLocks noGrp="1" noChangeAspect="1" noChangeArrowheads="1"/>
          </p:cNvPicPr>
          <p:nvPr>
            <p:ph idx="1"/>
          </p:nvPr>
        </p:nvPicPr>
        <p:blipFill>
          <a:blip r:embed="rId2" cstate="print"/>
          <a:srcRect/>
          <a:stretch>
            <a:fillRect/>
          </a:stretch>
        </p:blipFill>
        <p:spPr bwMode="auto">
          <a:xfrm>
            <a:off x="971600" y="0"/>
            <a:ext cx="5040560" cy="606395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Рисунок 4" descr="алексин.jpg"/>
          <p:cNvPicPr>
            <a:picLocks noChangeAspect="1"/>
          </p:cNvPicPr>
          <p:nvPr/>
        </p:nvPicPr>
        <p:blipFill>
          <a:blip r:embed="rId2" cstate="print"/>
          <a:stretch>
            <a:fillRect/>
          </a:stretch>
        </p:blipFill>
        <p:spPr>
          <a:xfrm>
            <a:off x="179512" y="260648"/>
            <a:ext cx="4716016" cy="3960440"/>
          </a:xfrm>
          <a:prstGeom prst="rect">
            <a:avLst/>
          </a:prstGeom>
        </p:spPr>
      </p:pic>
      <p:pic>
        <p:nvPicPr>
          <p:cNvPr id="4" name="Picture 2" descr="talex1"/>
          <p:cNvPicPr>
            <a:picLocks noGrp="1" noChangeAspect="1" noChangeArrowheads="1"/>
          </p:cNvPicPr>
          <p:nvPr>
            <p:ph idx="1"/>
          </p:nvPr>
        </p:nvPicPr>
        <p:blipFill>
          <a:blip r:embed="rId3" cstate="print"/>
          <a:srcRect/>
          <a:stretch>
            <a:fillRect/>
          </a:stretch>
        </p:blipFill>
        <p:spPr bwMode="auto">
          <a:xfrm>
            <a:off x="4220515" y="332656"/>
            <a:ext cx="4923485" cy="4389437"/>
          </a:xfrm>
          <a:prstGeom prst="rect">
            <a:avLst/>
          </a:prstGeom>
          <a:noFill/>
        </p:spPr>
      </p:pic>
      <p:pic>
        <p:nvPicPr>
          <p:cNvPr id="6" name="Рисунок 5" descr="алексин2.jpg"/>
          <p:cNvPicPr>
            <a:picLocks noChangeAspect="1"/>
          </p:cNvPicPr>
          <p:nvPr/>
        </p:nvPicPr>
        <p:blipFill>
          <a:blip r:embed="rId4" cstate="print"/>
          <a:stretch>
            <a:fillRect/>
          </a:stretch>
        </p:blipFill>
        <p:spPr>
          <a:xfrm>
            <a:off x="1763688" y="3689648"/>
            <a:ext cx="4248472" cy="316835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836712"/>
            <a:ext cx="8496944" cy="5472608"/>
          </a:xfrm>
        </p:spPr>
        <p:txBody>
          <a:bodyPr>
            <a:normAutofit/>
          </a:bodyPr>
          <a:lstStyle/>
          <a:p>
            <a:r>
              <a:rPr lang="ru-RU" sz="4000" dirty="0" smtClean="0">
                <a:latin typeface="Arial Black" pitchFamily="34" charset="0"/>
              </a:rPr>
              <a:t>Мы часто излагаем то, о чем размышляли целые годы, так, будто и наш собеседник размышлял вместе с нами…</a:t>
            </a:r>
          </a:p>
          <a:p>
            <a:endParaRPr lang="ru-RU" sz="4000" dirty="0" smtClean="0">
              <a:latin typeface="Arial Black" pitchFamily="34" charset="0"/>
            </a:endParaRPr>
          </a:p>
          <a:p>
            <a:r>
              <a:rPr lang="ru-RU" sz="4000" dirty="0" smtClean="0">
                <a:latin typeface="Arial Black" pitchFamily="34" charset="0"/>
              </a:rPr>
              <a:t>А.Алексин</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alexin_04.jpg"/>
          <p:cNvPicPr>
            <a:picLocks noGrp="1" noChangeAspect="1"/>
          </p:cNvPicPr>
          <p:nvPr>
            <p:ph idx="1"/>
          </p:nvPr>
        </p:nvPicPr>
        <p:blipFill>
          <a:blip r:embed="rId2" cstate="print"/>
          <a:stretch>
            <a:fillRect/>
          </a:stretch>
        </p:blipFill>
        <p:spPr>
          <a:xfrm>
            <a:off x="755576" y="332656"/>
            <a:ext cx="7416824" cy="5832648"/>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big (1).jpg"/>
          <p:cNvPicPr>
            <a:picLocks noGrp="1" noChangeAspect="1"/>
          </p:cNvPicPr>
          <p:nvPr>
            <p:ph idx="1"/>
          </p:nvPr>
        </p:nvPicPr>
        <p:blipFill>
          <a:blip r:embed="rId2" cstate="print"/>
          <a:stretch>
            <a:fillRect/>
          </a:stretch>
        </p:blipFill>
        <p:spPr>
          <a:xfrm>
            <a:off x="6876256" y="0"/>
            <a:ext cx="2267744" cy="3238500"/>
          </a:xfrm>
        </p:spPr>
      </p:pic>
      <p:pic>
        <p:nvPicPr>
          <p:cNvPr id="5" name="Рисунок 4" descr="big.jpg"/>
          <p:cNvPicPr>
            <a:picLocks noChangeAspect="1"/>
          </p:cNvPicPr>
          <p:nvPr/>
        </p:nvPicPr>
        <p:blipFill>
          <a:blip r:embed="rId3" cstate="print"/>
          <a:stretch>
            <a:fillRect/>
          </a:stretch>
        </p:blipFill>
        <p:spPr>
          <a:xfrm>
            <a:off x="4572000" y="0"/>
            <a:ext cx="2304256" cy="3238500"/>
          </a:xfrm>
          <a:prstGeom prst="rect">
            <a:avLst/>
          </a:prstGeom>
        </p:spPr>
      </p:pic>
      <p:pic>
        <p:nvPicPr>
          <p:cNvPr id="6" name="Рисунок 5" descr="cover_1044.jpg"/>
          <p:cNvPicPr>
            <a:picLocks noChangeAspect="1"/>
          </p:cNvPicPr>
          <p:nvPr/>
        </p:nvPicPr>
        <p:blipFill>
          <a:blip r:embed="rId4" cstate="print"/>
          <a:stretch>
            <a:fillRect/>
          </a:stretch>
        </p:blipFill>
        <p:spPr>
          <a:xfrm>
            <a:off x="2267744" y="0"/>
            <a:ext cx="2286000" cy="3048000"/>
          </a:xfrm>
          <a:prstGeom prst="rect">
            <a:avLst/>
          </a:prstGeom>
        </p:spPr>
      </p:pic>
      <p:pic>
        <p:nvPicPr>
          <p:cNvPr id="7" name="Рисунок 6" descr="cover_22099.jpg"/>
          <p:cNvPicPr>
            <a:picLocks noChangeAspect="1"/>
          </p:cNvPicPr>
          <p:nvPr/>
        </p:nvPicPr>
        <p:blipFill>
          <a:blip r:embed="rId5" cstate="print"/>
          <a:stretch>
            <a:fillRect/>
          </a:stretch>
        </p:blipFill>
        <p:spPr>
          <a:xfrm>
            <a:off x="0" y="0"/>
            <a:ext cx="2304256" cy="3024336"/>
          </a:xfrm>
          <a:prstGeom prst="rect">
            <a:avLst/>
          </a:prstGeom>
        </p:spPr>
      </p:pic>
      <p:pic>
        <p:nvPicPr>
          <p:cNvPr id="8" name="Рисунок 7" descr="diagnoz-17513.jpg"/>
          <p:cNvPicPr>
            <a:picLocks noChangeAspect="1"/>
          </p:cNvPicPr>
          <p:nvPr/>
        </p:nvPicPr>
        <p:blipFill>
          <a:blip r:embed="rId6" cstate="print"/>
          <a:stretch>
            <a:fillRect/>
          </a:stretch>
        </p:blipFill>
        <p:spPr>
          <a:xfrm>
            <a:off x="6732240" y="3212976"/>
            <a:ext cx="2411760" cy="3645024"/>
          </a:xfrm>
          <a:prstGeom prst="rect">
            <a:avLst/>
          </a:prstGeom>
        </p:spPr>
      </p:pic>
      <p:pic>
        <p:nvPicPr>
          <p:cNvPr id="9" name="Рисунок 8" descr="big (2).jpg"/>
          <p:cNvPicPr>
            <a:picLocks noChangeAspect="1"/>
          </p:cNvPicPr>
          <p:nvPr/>
        </p:nvPicPr>
        <p:blipFill>
          <a:blip r:embed="rId7" cstate="print"/>
          <a:stretch>
            <a:fillRect/>
          </a:stretch>
        </p:blipFill>
        <p:spPr>
          <a:xfrm>
            <a:off x="4283968" y="2924944"/>
            <a:ext cx="2455540" cy="3933056"/>
          </a:xfrm>
          <a:prstGeom prst="rect">
            <a:avLst/>
          </a:prstGeom>
        </p:spPr>
      </p:pic>
      <p:pic>
        <p:nvPicPr>
          <p:cNvPr id="10" name="Рисунок 9" descr="1004485873.jpg"/>
          <p:cNvPicPr>
            <a:picLocks noChangeAspect="1"/>
          </p:cNvPicPr>
          <p:nvPr/>
        </p:nvPicPr>
        <p:blipFill>
          <a:blip r:embed="rId8" cstate="print"/>
          <a:stretch>
            <a:fillRect/>
          </a:stretch>
        </p:blipFill>
        <p:spPr>
          <a:xfrm>
            <a:off x="2123728" y="3068960"/>
            <a:ext cx="2520280" cy="3789040"/>
          </a:xfrm>
          <a:prstGeom prst="rect">
            <a:avLst/>
          </a:prstGeom>
        </p:spPr>
      </p:pic>
      <p:pic>
        <p:nvPicPr>
          <p:cNvPr id="11" name="Рисунок 10" descr="big (3).jpg"/>
          <p:cNvPicPr>
            <a:picLocks noChangeAspect="1"/>
          </p:cNvPicPr>
          <p:nvPr/>
        </p:nvPicPr>
        <p:blipFill>
          <a:blip r:embed="rId9" cstate="print"/>
          <a:stretch>
            <a:fillRect/>
          </a:stretch>
        </p:blipFill>
        <p:spPr>
          <a:xfrm>
            <a:off x="0" y="3068959"/>
            <a:ext cx="2339752" cy="3789041"/>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type="body" idx="1"/>
          </p:nvPr>
        </p:nvSpPr>
        <p:spPr>
          <a:xfrm>
            <a:off x="683568" y="548680"/>
            <a:ext cx="7700392" cy="5544616"/>
          </a:xfrm>
          <a:ln>
            <a:solidFill>
              <a:schemeClr val="tx1"/>
            </a:solidFill>
          </a:ln>
        </p:spPr>
        <p:txBody>
          <a:bodyPr>
            <a:normAutofit fontScale="25000" lnSpcReduction="20000"/>
          </a:bodyPr>
          <a:lstStyle/>
          <a:p>
            <a:r>
              <a:rPr lang="ru-RU" sz="16000" b="1" dirty="0" smtClean="0">
                <a:latin typeface="Arial Black" pitchFamily="34" charset="0"/>
              </a:rPr>
              <a:t>Каждый человек имеет право на свой собственный мир, в котором главное – чувство ответственности за всё, что было, что есть и что будет, право самому решать свою судьбу…</a:t>
            </a:r>
          </a:p>
          <a:p>
            <a:pPr lvl="8">
              <a:buNone/>
            </a:pPr>
            <a:r>
              <a:rPr lang="ru-RU" sz="2800" dirty="0" smtClean="0"/>
              <a:t>				</a:t>
            </a:r>
            <a:r>
              <a:rPr lang="ru-RU" sz="14400" dirty="0" smtClean="0">
                <a:latin typeface="Arial Black" pitchFamily="34" charset="0"/>
              </a:rPr>
              <a:t>А.Алексин</a:t>
            </a:r>
            <a:endParaRPr lang="ru-RU" sz="14400" dirty="0">
              <a:latin typeface="Arial Blac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endParaRPr lang="ru-RU"/>
          </a:p>
        </p:txBody>
      </p:sp>
      <p:pic>
        <p:nvPicPr>
          <p:cNvPr id="6" name="Содержимое 5" descr="aa7-27.gif"/>
          <p:cNvPicPr>
            <a:picLocks noGrp="1" noChangeAspect="1"/>
          </p:cNvPicPr>
          <p:nvPr>
            <p:ph idx="1"/>
          </p:nvPr>
        </p:nvPicPr>
        <p:blipFill>
          <a:blip r:embed="rId2" cstate="print"/>
          <a:stretch>
            <a:fillRect/>
          </a:stretch>
        </p:blipFill>
        <p:spPr>
          <a:xfrm>
            <a:off x="1475656" y="0"/>
            <a:ext cx="6264696" cy="70294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115</TotalTime>
  <Words>258</Words>
  <Application>Microsoft Office PowerPoint</Application>
  <PresentationFormat>Экран (4:3)</PresentationFormat>
  <Paragraphs>30</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Поток</vt:lpstr>
      <vt:lpstr>Слайд 1</vt:lpstr>
      <vt:lpstr>Каждый рассказ имеет своё продолжение…</vt:lpstr>
      <vt:lpstr>Слайд 3</vt:lpstr>
      <vt:lpstr>Слайд 4</vt:lpstr>
      <vt:lpstr>Слайд 5</vt:lpstr>
      <vt:lpstr>Слайд 6</vt:lpstr>
      <vt:lpstr>Слайд 7</vt:lpstr>
      <vt:lpstr>Слайд 8</vt:lpstr>
      <vt:lpstr>Слайд 9</vt:lpstr>
      <vt:lpstr>Слайд 10</vt:lpstr>
      <vt:lpstr>Анатолий Алексин принимает медаль иерусалимского корчаковского общества "За заслуги в деле защиты детства". Медаль вручает председатель общества Михаил Польский.</vt:lpstr>
      <vt:lpstr>Слайд 12</vt:lpstr>
      <vt:lpstr>Задания по литературе:</vt:lpstr>
      <vt:lpstr>Задания по русскому языку:</vt:lpstr>
      <vt:lpstr>Писатель размышляет и говорит с читателем о…</vt:lpstr>
      <vt:lpstr>Задания группам</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Завуч ВР</dc:creator>
  <cp:lastModifiedBy>Завуч ВР</cp:lastModifiedBy>
  <cp:revision>15</cp:revision>
  <dcterms:created xsi:type="dcterms:W3CDTF">2012-11-23T04:46:12Z</dcterms:created>
  <dcterms:modified xsi:type="dcterms:W3CDTF">2014-02-19T14:43:41Z</dcterms:modified>
</cp:coreProperties>
</file>