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9" r:id="rId11"/>
    <p:sldId id="270" r:id="rId12"/>
    <p:sldId id="271" r:id="rId13"/>
    <p:sldId id="272" r:id="rId14"/>
    <p:sldId id="275" r:id="rId15"/>
    <p:sldId id="274" r:id="rId16"/>
    <p:sldId id="273" r:id="rId17"/>
    <p:sldId id="266" r:id="rId18"/>
    <p:sldId id="267" r:id="rId19"/>
    <p:sldId id="268" r:id="rId20"/>
  </p:sldIdLst>
  <p:sldSz cx="9144000" cy="6858000" type="screen4x3"/>
  <p:notesSz cx="6881813"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2119" cy="485537"/>
          </a:xfrm>
          <a:prstGeom prst="rect">
            <a:avLst/>
          </a:prstGeom>
        </p:spPr>
        <p:txBody>
          <a:bodyPr vert="horz" lIns="94814" tIns="47407" rIns="94814" bIns="47407" rtlCol="0"/>
          <a:lstStyle>
            <a:lvl1pPr algn="l">
              <a:defRPr sz="1200"/>
            </a:lvl1pPr>
          </a:lstStyle>
          <a:p>
            <a:endParaRPr lang="ru-RU"/>
          </a:p>
        </p:txBody>
      </p:sp>
      <p:sp>
        <p:nvSpPr>
          <p:cNvPr id="3" name="Дата 2"/>
          <p:cNvSpPr>
            <a:spLocks noGrp="1"/>
          </p:cNvSpPr>
          <p:nvPr>
            <p:ph type="dt" idx="1"/>
          </p:nvPr>
        </p:nvSpPr>
        <p:spPr>
          <a:xfrm>
            <a:off x="3898102" y="0"/>
            <a:ext cx="2982119" cy="485537"/>
          </a:xfrm>
          <a:prstGeom prst="rect">
            <a:avLst/>
          </a:prstGeom>
        </p:spPr>
        <p:txBody>
          <a:bodyPr vert="horz" lIns="94814" tIns="47407" rIns="94814" bIns="47407" rtlCol="0"/>
          <a:lstStyle>
            <a:lvl1pPr algn="r">
              <a:defRPr sz="1200"/>
            </a:lvl1pPr>
          </a:lstStyle>
          <a:p>
            <a:fld id="{B81C3834-C5D2-4CAD-B275-C9AE463B0173}" type="datetimeFigureOut">
              <a:rPr lang="ru-RU" smtClean="0"/>
              <a:pPr/>
              <a:t>17.02.2013</a:t>
            </a:fld>
            <a:endParaRPr lang="ru-RU"/>
          </a:p>
        </p:txBody>
      </p:sp>
      <p:sp>
        <p:nvSpPr>
          <p:cNvPr id="4" name="Образ слайда 3"/>
          <p:cNvSpPr>
            <a:spLocks noGrp="1" noRot="1" noChangeAspect="1"/>
          </p:cNvSpPr>
          <p:nvPr>
            <p:ph type="sldImg" idx="2"/>
          </p:nvPr>
        </p:nvSpPr>
        <p:spPr>
          <a:xfrm>
            <a:off x="1014413" y="728663"/>
            <a:ext cx="4854575" cy="3641725"/>
          </a:xfrm>
          <a:prstGeom prst="rect">
            <a:avLst/>
          </a:prstGeom>
          <a:noFill/>
          <a:ln w="12700">
            <a:solidFill>
              <a:prstClr val="black"/>
            </a:solidFill>
          </a:ln>
        </p:spPr>
        <p:txBody>
          <a:bodyPr vert="horz" lIns="94814" tIns="47407" rIns="94814" bIns="47407" rtlCol="0" anchor="ctr"/>
          <a:lstStyle/>
          <a:p>
            <a:endParaRPr lang="ru-RU"/>
          </a:p>
        </p:txBody>
      </p:sp>
      <p:sp>
        <p:nvSpPr>
          <p:cNvPr id="5" name="Заметки 4"/>
          <p:cNvSpPr>
            <a:spLocks noGrp="1"/>
          </p:cNvSpPr>
          <p:nvPr>
            <p:ph type="body" sz="quarter" idx="3"/>
          </p:nvPr>
        </p:nvSpPr>
        <p:spPr>
          <a:xfrm>
            <a:off x="688182" y="4612601"/>
            <a:ext cx="5505450" cy="4369832"/>
          </a:xfrm>
          <a:prstGeom prst="rect">
            <a:avLst/>
          </a:prstGeom>
        </p:spPr>
        <p:txBody>
          <a:bodyPr vert="horz" lIns="94814" tIns="47407" rIns="94814" bIns="4740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223516"/>
            <a:ext cx="2982119" cy="485537"/>
          </a:xfrm>
          <a:prstGeom prst="rect">
            <a:avLst/>
          </a:prstGeom>
        </p:spPr>
        <p:txBody>
          <a:bodyPr vert="horz" lIns="94814" tIns="47407" rIns="94814" bIns="47407" rtlCol="0" anchor="b"/>
          <a:lstStyle>
            <a:lvl1pPr algn="l">
              <a:defRPr sz="1200"/>
            </a:lvl1pPr>
          </a:lstStyle>
          <a:p>
            <a:endParaRPr lang="ru-RU"/>
          </a:p>
        </p:txBody>
      </p:sp>
      <p:sp>
        <p:nvSpPr>
          <p:cNvPr id="7" name="Номер слайда 6"/>
          <p:cNvSpPr>
            <a:spLocks noGrp="1"/>
          </p:cNvSpPr>
          <p:nvPr>
            <p:ph type="sldNum" sz="quarter" idx="5"/>
          </p:nvPr>
        </p:nvSpPr>
        <p:spPr>
          <a:xfrm>
            <a:off x="3898102" y="9223516"/>
            <a:ext cx="2982119" cy="485537"/>
          </a:xfrm>
          <a:prstGeom prst="rect">
            <a:avLst/>
          </a:prstGeom>
        </p:spPr>
        <p:txBody>
          <a:bodyPr vert="horz" lIns="94814" tIns="47407" rIns="94814" bIns="47407" rtlCol="0" anchor="b"/>
          <a:lstStyle>
            <a:lvl1pPr algn="r">
              <a:defRPr sz="1200"/>
            </a:lvl1pPr>
          </a:lstStyle>
          <a:p>
            <a:fld id="{F5B74E84-E366-4B33-A6C4-5A58D2DB6DB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5B74E84-E366-4B33-A6C4-5A58D2DB6DBB}"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a:bodyPr>
          <a:lstStyle/>
          <a:p>
            <a:r>
              <a:rPr lang="ru-RU" sz="4800" b="1" i="1" dirty="0" smtClean="0">
                <a:latin typeface="Times New Roman" pitchFamily="18" charset="0"/>
                <a:cs typeface="Times New Roman" pitchFamily="18" charset="0"/>
              </a:rPr>
              <a:t>В КРУГУ СЕМЬИ</a:t>
            </a: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800" dirty="0" smtClean="0"/>
              <a:t> </a:t>
            </a:r>
            <a:r>
              <a:rPr lang="ru-RU" sz="3600" dirty="0" smtClean="0">
                <a:latin typeface="Times New Roman" pitchFamily="18" charset="0"/>
                <a:cs typeface="Times New Roman" pitchFamily="18" charset="0"/>
              </a:rPr>
              <a:t>перевозное жилище </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у </a:t>
            </a:r>
            <a:r>
              <a:rPr lang="ru-RU" sz="3600" dirty="0" smtClean="0">
                <a:latin typeface="Times New Roman" pitchFamily="18" charset="0"/>
                <a:cs typeface="Times New Roman" pitchFamily="18" charset="0"/>
              </a:rPr>
              <a:t>кочевых народов </a:t>
            </a:r>
            <a:r>
              <a:rPr lang="ru-RU" sz="3600" dirty="0" smtClean="0">
                <a:latin typeface="Times New Roman" pitchFamily="18" charset="0"/>
                <a:cs typeface="Times New Roman" pitchFamily="18" charset="0"/>
              </a:rPr>
              <a:t>–</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кибитка</a:t>
            </a:r>
            <a:r>
              <a:rPr lang="ru-RU" sz="2800" dirty="0" smtClean="0"/>
              <a:t/>
            </a:r>
            <a:br>
              <a:rPr lang="ru-RU" sz="2800" dirty="0" smtClean="0"/>
            </a:br>
            <a:r>
              <a:rPr lang="ru-RU" sz="2800" dirty="0" smtClean="0"/>
              <a:t> </a:t>
            </a:r>
            <a:br>
              <a:rPr lang="ru-RU" sz="2800" dirty="0" smtClean="0"/>
            </a:b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4800" dirty="0" smtClean="0"/>
              <a:t/>
            </a:r>
            <a:br>
              <a:rPr lang="ru-RU" sz="4800" dirty="0" smtClean="0"/>
            </a:b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876800" y="5562600"/>
            <a:ext cx="2895600" cy="76200"/>
          </a:xfrm>
        </p:spPr>
        <p:txBody>
          <a:bodyPr>
            <a:normAutofit fontScale="25000" lnSpcReduction="20000"/>
          </a:bodyPr>
          <a:lstStyle/>
          <a:p>
            <a:endParaRPr lang="ru-RU" dirty="0"/>
          </a:p>
        </p:txBody>
      </p:sp>
      <p:pic>
        <p:nvPicPr>
          <p:cNvPr id="2050" name="Picture 2" descr="C:\Users\acer\Desktop\82163-i010-001-277690653.jpg"/>
          <p:cNvPicPr>
            <a:picLocks noChangeAspect="1" noChangeArrowheads="1"/>
          </p:cNvPicPr>
          <p:nvPr/>
        </p:nvPicPr>
        <p:blipFill>
          <a:blip r:embed="rId3"/>
          <a:srcRect/>
          <a:stretch>
            <a:fillRect/>
          </a:stretch>
        </p:blipFill>
        <p:spPr bwMode="auto">
          <a:xfrm>
            <a:off x="1447800" y="3505200"/>
            <a:ext cx="6350000" cy="3175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800" dirty="0" smtClean="0"/>
              <a:t/>
            </a:r>
            <a:br>
              <a:rPr lang="ru-RU" sz="2800" dirty="0" smtClean="0"/>
            </a:br>
            <a:r>
              <a:rPr lang="ru-RU" sz="3200" dirty="0" smtClean="0">
                <a:latin typeface="Times New Roman" pitchFamily="18" charset="0"/>
                <a:cs typeface="Times New Roman" pitchFamily="18" charset="0"/>
              </a:rPr>
              <a:t> жилище кавказских горцев,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сложенное из </a:t>
            </a:r>
            <a:r>
              <a:rPr lang="ru-RU" sz="3200" dirty="0" smtClean="0">
                <a:latin typeface="Times New Roman" pitchFamily="18" charset="0"/>
                <a:cs typeface="Times New Roman" pitchFamily="18" charset="0"/>
              </a:rPr>
              <a:t>камня </a:t>
            </a:r>
            <a:r>
              <a:rPr lang="ru-RU" sz="3200" dirty="0" smtClean="0">
                <a:latin typeface="Times New Roman" pitchFamily="18" charset="0"/>
                <a:cs typeface="Times New Roman" pitchFamily="18" charset="0"/>
              </a:rPr>
              <a:t>–</a:t>
            </a:r>
            <a:r>
              <a:rPr lang="ru-RU" sz="3200" b="1" dirty="0" smtClean="0">
                <a:latin typeface="Times New Roman" pitchFamily="18" charset="0"/>
                <a:cs typeface="Times New Roman" pitchFamily="18" charset="0"/>
              </a:rPr>
              <a:t>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сакля </a:t>
            </a:r>
            <a:r>
              <a:rPr lang="ru-RU" sz="2800" dirty="0" smtClean="0"/>
              <a:t/>
            </a:r>
            <a:br>
              <a:rPr lang="ru-RU" sz="2800" dirty="0" smtClean="0"/>
            </a:br>
            <a:r>
              <a:rPr lang="ru-RU" sz="2800" dirty="0" smtClean="0"/>
              <a:t/>
            </a:r>
            <a:br>
              <a:rPr lang="ru-RU" sz="2800" dirty="0" smtClean="0"/>
            </a:br>
            <a:r>
              <a:rPr lang="ru-RU" sz="2800" dirty="0" smtClean="0"/>
              <a:t> </a:t>
            </a:r>
            <a:br>
              <a:rPr lang="ru-RU" sz="2800" dirty="0" smtClean="0"/>
            </a:b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4800" dirty="0" smtClean="0"/>
              <a:t/>
            </a:r>
            <a:br>
              <a:rPr lang="ru-RU" sz="4800" dirty="0" smtClean="0"/>
            </a:b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876800" y="5562600"/>
            <a:ext cx="2895600" cy="76200"/>
          </a:xfrm>
        </p:spPr>
        <p:txBody>
          <a:bodyPr>
            <a:normAutofit fontScale="25000" lnSpcReduction="20000"/>
          </a:bodyPr>
          <a:lstStyle/>
          <a:p>
            <a:endParaRPr lang="ru-RU" dirty="0"/>
          </a:p>
        </p:txBody>
      </p:sp>
      <p:pic>
        <p:nvPicPr>
          <p:cNvPr id="3074" name="Picture 2" descr="C:\Users\acer\Desktop\397286_html_m5c678361.jpg"/>
          <p:cNvPicPr>
            <a:picLocks noChangeAspect="1" noChangeArrowheads="1"/>
          </p:cNvPicPr>
          <p:nvPr/>
        </p:nvPicPr>
        <p:blipFill>
          <a:blip r:embed="rId3"/>
          <a:srcRect/>
          <a:stretch>
            <a:fillRect/>
          </a:stretch>
        </p:blipFill>
        <p:spPr bwMode="auto">
          <a:xfrm>
            <a:off x="2438400" y="3429000"/>
            <a:ext cx="4368362" cy="25336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изба из глины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или </a:t>
            </a:r>
            <a:r>
              <a:rPr lang="ru-RU" sz="3200" dirty="0" smtClean="0">
                <a:latin typeface="Times New Roman" pitchFamily="18" charset="0"/>
                <a:cs typeface="Times New Roman" pitchFamily="18" charset="0"/>
              </a:rPr>
              <a:t>обмазанная глиной </a:t>
            </a:r>
            <a:r>
              <a:rPr lang="ru-RU" sz="3200" dirty="0" smtClean="0">
                <a:latin typeface="Times New Roman" pitchFamily="18" charset="0"/>
                <a:cs typeface="Times New Roman" pitchFamily="18" charset="0"/>
              </a:rPr>
              <a:t>–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мазанка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2800" dirty="0" smtClean="0"/>
              <a:t/>
            </a:r>
            <a:br>
              <a:rPr lang="ru-RU" sz="2800" dirty="0" smtClean="0"/>
            </a:br>
            <a:r>
              <a:rPr lang="ru-RU" sz="2800" dirty="0" smtClean="0"/>
              <a:t> </a:t>
            </a:r>
            <a:br>
              <a:rPr lang="ru-RU" sz="2800" dirty="0" smtClean="0"/>
            </a:b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4800" dirty="0" smtClean="0"/>
              <a:t/>
            </a:r>
            <a:br>
              <a:rPr lang="ru-RU" sz="4800" dirty="0" smtClean="0"/>
            </a:b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876800" y="5562600"/>
            <a:ext cx="2895600" cy="76200"/>
          </a:xfrm>
        </p:spPr>
        <p:txBody>
          <a:bodyPr>
            <a:normAutofit fontScale="25000" lnSpcReduction="20000"/>
          </a:bodyPr>
          <a:lstStyle/>
          <a:p>
            <a:endParaRPr lang="ru-RU" dirty="0"/>
          </a:p>
        </p:txBody>
      </p:sp>
      <p:pic>
        <p:nvPicPr>
          <p:cNvPr id="4099" name="Picture 3" descr="C:\Users\acer\Desktop\3853_1335343382_497e3.jpg"/>
          <p:cNvPicPr>
            <a:picLocks noChangeAspect="1" noChangeArrowheads="1"/>
          </p:cNvPicPr>
          <p:nvPr/>
        </p:nvPicPr>
        <p:blipFill>
          <a:blip r:embed="rId3"/>
          <a:srcRect/>
          <a:stretch>
            <a:fillRect/>
          </a:stretch>
        </p:blipFill>
        <p:spPr bwMode="auto">
          <a:xfrm>
            <a:off x="2590800" y="3429000"/>
            <a:ext cx="3937000" cy="2286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a:bodyPr>
          <a:lstStyle/>
          <a:p>
            <a:r>
              <a:rPr lang="ru-RU" sz="3200" dirty="0" smtClean="0">
                <a:latin typeface="Times New Roman" pitchFamily="18" charset="0"/>
                <a:cs typeface="Times New Roman" pitchFamily="18" charset="0"/>
              </a:rPr>
              <a:t>постройка </a:t>
            </a:r>
            <a:r>
              <a:rPr lang="ru-RU" sz="3200" dirty="0" smtClean="0">
                <a:latin typeface="Times New Roman" pitchFamily="18" charset="0"/>
                <a:cs typeface="Times New Roman" pitchFamily="18" charset="0"/>
              </a:rPr>
              <a:t>из жердей, покрытая ветками,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соломой</a:t>
            </a:r>
            <a:r>
              <a:rPr lang="ru-RU" sz="3200" dirty="0" smtClean="0">
                <a:latin typeface="Times New Roman" pitchFamily="18" charset="0"/>
                <a:cs typeface="Times New Roman" pitchFamily="18" charset="0"/>
              </a:rPr>
              <a:t>, травой -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шалаш </a:t>
            </a:r>
            <a:r>
              <a:rPr lang="ru-RU" sz="2800" dirty="0" smtClean="0"/>
              <a:t/>
            </a:r>
            <a:br>
              <a:rPr lang="ru-RU" sz="2800" dirty="0" smtClean="0"/>
            </a:b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4800" dirty="0" smtClean="0"/>
              <a:t/>
            </a:r>
            <a:br>
              <a:rPr lang="ru-RU" sz="4800" dirty="0" smtClean="0"/>
            </a:b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876800" y="5562600"/>
            <a:ext cx="2895600" cy="76200"/>
          </a:xfrm>
        </p:spPr>
        <p:txBody>
          <a:bodyPr>
            <a:normAutofit fontScale="25000" lnSpcReduction="20000"/>
          </a:bodyPr>
          <a:lstStyle/>
          <a:p>
            <a:endParaRPr lang="ru-RU" dirty="0"/>
          </a:p>
        </p:txBody>
      </p:sp>
      <p:pic>
        <p:nvPicPr>
          <p:cNvPr id="5122" name="Picture 2" descr="C:\Users\acer\Desktop\1256658299_2793.jpg"/>
          <p:cNvPicPr>
            <a:picLocks noChangeAspect="1" noChangeArrowheads="1"/>
          </p:cNvPicPr>
          <p:nvPr/>
        </p:nvPicPr>
        <p:blipFill>
          <a:blip r:embed="rId3" cstate="print"/>
          <a:srcRect/>
          <a:stretch>
            <a:fillRect/>
          </a:stretch>
        </p:blipFill>
        <p:spPr bwMode="auto">
          <a:xfrm>
            <a:off x="2133600" y="3048000"/>
            <a:ext cx="4572000" cy="299847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a:bodyPr>
          <a:lstStyle/>
          <a:p>
            <a:pPr lvl="0"/>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крытое углубление в земле,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вырытое </a:t>
            </a:r>
            <a:r>
              <a:rPr lang="ru-RU" sz="3200" dirty="0" smtClean="0">
                <a:latin typeface="Times New Roman" pitchFamily="18" charset="0"/>
                <a:cs typeface="Times New Roman" pitchFamily="18" charset="0"/>
              </a:rPr>
              <a:t>жилье </a:t>
            </a:r>
            <a:r>
              <a:rPr lang="ru-RU" sz="3200" dirty="0" smtClean="0">
                <a:latin typeface="Times New Roman" pitchFamily="18" charset="0"/>
                <a:cs typeface="Times New Roman" pitchFamily="18" charset="0"/>
              </a:rPr>
              <a:t>–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землянка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800" dirty="0" smtClean="0"/>
              <a:t/>
            </a:r>
            <a:br>
              <a:rPr lang="ru-RU" sz="2800" dirty="0" smtClean="0"/>
            </a:b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4800" dirty="0" smtClean="0"/>
              <a:t/>
            </a:r>
            <a:br>
              <a:rPr lang="ru-RU" sz="4800" dirty="0" smtClean="0"/>
            </a:b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876800" y="5562600"/>
            <a:ext cx="2895600" cy="76200"/>
          </a:xfrm>
        </p:spPr>
        <p:txBody>
          <a:bodyPr>
            <a:normAutofit fontScale="25000" lnSpcReduction="20000"/>
          </a:bodyPr>
          <a:lstStyle/>
          <a:p>
            <a:endParaRPr lang="ru-RU" dirty="0"/>
          </a:p>
        </p:txBody>
      </p:sp>
      <p:pic>
        <p:nvPicPr>
          <p:cNvPr id="6146" name="Picture 2" descr="C:\Users\acer\Desktop\L-nora_001.png"/>
          <p:cNvPicPr>
            <a:picLocks noChangeAspect="1" noChangeArrowheads="1"/>
          </p:cNvPicPr>
          <p:nvPr/>
        </p:nvPicPr>
        <p:blipFill>
          <a:blip r:embed="rId3"/>
          <a:srcRect/>
          <a:stretch>
            <a:fillRect/>
          </a:stretch>
        </p:blipFill>
        <p:spPr bwMode="auto">
          <a:xfrm>
            <a:off x="4572000" y="3276600"/>
            <a:ext cx="4257143" cy="1866667"/>
          </a:xfrm>
          <a:prstGeom prst="rect">
            <a:avLst/>
          </a:prstGeom>
          <a:noFill/>
        </p:spPr>
      </p:pic>
      <p:pic>
        <p:nvPicPr>
          <p:cNvPr id="6147" name="Picture 3" descr="C:\Users\acer\Desktop\picture.jpg"/>
          <p:cNvPicPr>
            <a:picLocks noChangeAspect="1" noChangeArrowheads="1"/>
          </p:cNvPicPr>
          <p:nvPr/>
        </p:nvPicPr>
        <p:blipFill>
          <a:blip r:embed="rId4"/>
          <a:srcRect/>
          <a:stretch>
            <a:fillRect/>
          </a:stretch>
        </p:blipFill>
        <p:spPr bwMode="auto">
          <a:xfrm>
            <a:off x="914400" y="3581400"/>
            <a:ext cx="3238500" cy="24288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a:bodyPr>
          <a:lstStyle/>
          <a:p>
            <a:pPr lvl="0"/>
            <a:r>
              <a:rPr lang="ru-RU" sz="2700" dirty="0" smtClean="0">
                <a:latin typeface="Times New Roman" pitchFamily="18" charset="0"/>
                <a:cs typeface="Times New Roman" pitchFamily="18" charset="0"/>
              </a:rPr>
              <a:t> </a:t>
            </a:r>
            <a:r>
              <a:rPr lang="ru-RU" sz="2800" dirty="0" smtClean="0"/>
              <a:t> </a:t>
            </a:r>
            <a:br>
              <a:rPr lang="ru-RU" sz="2800" dirty="0" smtClean="0"/>
            </a:br>
            <a:r>
              <a:rPr lang="ru-RU" sz="3200" dirty="0" smtClean="0">
                <a:latin typeface="Times New Roman" pitchFamily="18" charset="0"/>
                <a:cs typeface="Times New Roman" pitchFamily="18" charset="0"/>
              </a:rPr>
              <a:t>отдельное жилое помещение в доме с кухней, передней </a:t>
            </a:r>
            <a:r>
              <a:rPr lang="ru-RU" sz="3200" dirty="0" smtClean="0">
                <a:latin typeface="Times New Roman" pitchFamily="18" charset="0"/>
                <a:cs typeface="Times New Roman" pitchFamily="18" charset="0"/>
              </a:rPr>
              <a:t>–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квартира</a:t>
            </a:r>
            <a:r>
              <a:rPr lang="ru-RU" sz="2800" dirty="0" smtClean="0"/>
              <a:t/>
            </a:r>
            <a:br>
              <a:rPr lang="ru-RU" sz="2800" dirty="0" smtClean="0"/>
            </a:b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800" dirty="0" smtClean="0"/>
              <a:t/>
            </a:r>
            <a:br>
              <a:rPr lang="ru-RU" sz="2800" dirty="0" smtClean="0"/>
            </a:b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4800" dirty="0" smtClean="0"/>
              <a:t/>
            </a:r>
            <a:br>
              <a:rPr lang="ru-RU" sz="4800" dirty="0" smtClean="0"/>
            </a:b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876800" y="5562600"/>
            <a:ext cx="2895600" cy="76200"/>
          </a:xfrm>
        </p:spPr>
        <p:txBody>
          <a:bodyPr>
            <a:normAutofit fontScale="25000" lnSpcReduction="20000"/>
          </a:bodyPr>
          <a:lstStyle/>
          <a:p>
            <a:endParaRPr lang="ru-RU" dirty="0"/>
          </a:p>
        </p:txBody>
      </p:sp>
      <p:pic>
        <p:nvPicPr>
          <p:cNvPr id="7170" name="Picture 2" descr="C:\Users\acer\Desktop\600147f23afe79bf8d880212c64_17003_p0.jpg"/>
          <p:cNvPicPr>
            <a:picLocks noChangeAspect="1" noChangeArrowheads="1"/>
          </p:cNvPicPr>
          <p:nvPr/>
        </p:nvPicPr>
        <p:blipFill>
          <a:blip r:embed="rId3"/>
          <a:srcRect/>
          <a:stretch>
            <a:fillRect/>
          </a:stretch>
        </p:blipFill>
        <p:spPr bwMode="auto">
          <a:xfrm>
            <a:off x="2209800" y="3048000"/>
            <a:ext cx="4648200" cy="34861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a:bodyPr>
          <a:lstStyle/>
          <a:p>
            <a:pPr lvl="0"/>
            <a:r>
              <a:rPr lang="ru-RU" sz="2700" dirty="0" smtClean="0">
                <a:latin typeface="Times New Roman" pitchFamily="18" charset="0"/>
                <a:cs typeface="Times New Roman" pitchFamily="18" charset="0"/>
              </a:rPr>
              <a:t> </a:t>
            </a:r>
            <a:r>
              <a:rPr lang="ru-RU" sz="2800" dirty="0" smtClean="0"/>
              <a:t> </a:t>
            </a:r>
            <a:br>
              <a:rPr lang="ru-RU" sz="2800" dirty="0" smtClean="0"/>
            </a:br>
            <a:r>
              <a:rPr lang="ru-RU" sz="3200" dirty="0" smtClean="0">
                <a:latin typeface="Times New Roman" pitchFamily="18" charset="0"/>
                <a:cs typeface="Times New Roman" pitchFamily="18" charset="0"/>
              </a:rPr>
              <a:t>книга – свод правил поведения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в </a:t>
            </a:r>
            <a:r>
              <a:rPr lang="ru-RU" sz="3200" dirty="0" smtClean="0">
                <a:latin typeface="Times New Roman" pitchFamily="18" charset="0"/>
                <a:cs typeface="Times New Roman" pitchFamily="18" charset="0"/>
              </a:rPr>
              <a:t>домашней жизни,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появившаяся </a:t>
            </a:r>
            <a:r>
              <a:rPr lang="ru-RU" sz="3200" dirty="0" smtClean="0">
                <a:latin typeface="Times New Roman" pitchFamily="18" charset="0"/>
                <a:cs typeface="Times New Roman" pitchFamily="18" charset="0"/>
              </a:rPr>
              <a:t>в 16 веке </a:t>
            </a:r>
            <a:r>
              <a:rPr lang="ru-RU" sz="3200" dirty="0" smtClean="0">
                <a:latin typeface="Times New Roman" pitchFamily="18" charset="0"/>
                <a:cs typeface="Times New Roman" pitchFamily="18" charset="0"/>
              </a:rPr>
              <a:t>–</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Домострой</a:t>
            </a:r>
            <a:br>
              <a:rPr lang="ru-RU" sz="3200" b="1" dirty="0" smtClean="0">
                <a:latin typeface="Times New Roman" pitchFamily="18" charset="0"/>
                <a:cs typeface="Times New Roman" pitchFamily="18" charset="0"/>
              </a:rPr>
            </a:b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800" dirty="0" smtClean="0"/>
              <a:t/>
            </a:r>
            <a:br>
              <a:rPr lang="ru-RU" sz="2800" dirty="0" smtClean="0"/>
            </a:b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4800" dirty="0" smtClean="0"/>
              <a:t/>
            </a:r>
            <a:br>
              <a:rPr lang="ru-RU" sz="4800" dirty="0" smtClean="0"/>
            </a:b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876800" y="5562600"/>
            <a:ext cx="2895600" cy="76200"/>
          </a:xfrm>
        </p:spPr>
        <p:txBody>
          <a:bodyPr>
            <a:normAutofit fontScale="25000" lnSpcReduction="20000"/>
          </a:bodyPr>
          <a:lstStyle/>
          <a:p>
            <a:endParaRPr lang="ru-RU" dirty="0"/>
          </a:p>
        </p:txBody>
      </p:sp>
      <p:pic>
        <p:nvPicPr>
          <p:cNvPr id="8194" name="Picture 2" descr="C:\Users\acer\Desktop\2763030.jpg"/>
          <p:cNvPicPr>
            <a:picLocks noChangeAspect="1" noChangeArrowheads="1"/>
          </p:cNvPicPr>
          <p:nvPr/>
        </p:nvPicPr>
        <p:blipFill>
          <a:blip r:embed="rId3"/>
          <a:srcRect/>
          <a:stretch>
            <a:fillRect/>
          </a:stretch>
        </p:blipFill>
        <p:spPr bwMode="auto">
          <a:xfrm>
            <a:off x="5029200" y="3276600"/>
            <a:ext cx="2181225" cy="3191477"/>
          </a:xfrm>
          <a:prstGeom prst="rect">
            <a:avLst/>
          </a:prstGeom>
          <a:noFill/>
        </p:spPr>
      </p:pic>
      <p:pic>
        <p:nvPicPr>
          <p:cNvPr id="8195" name="Picture 3" descr="C:\Users\acer\Desktop\bez_avtora__Domostroj.jpg"/>
          <p:cNvPicPr>
            <a:picLocks noChangeAspect="1" noChangeArrowheads="1"/>
          </p:cNvPicPr>
          <p:nvPr/>
        </p:nvPicPr>
        <p:blipFill>
          <a:blip r:embed="rId4"/>
          <a:srcRect/>
          <a:stretch>
            <a:fillRect/>
          </a:stretch>
        </p:blipFill>
        <p:spPr bwMode="auto">
          <a:xfrm>
            <a:off x="1981200" y="3299460"/>
            <a:ext cx="2463800" cy="320294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sz="2800" b="1" dirty="0" smtClean="0"/>
              <a:t/>
            </a:r>
            <a:br>
              <a:rPr lang="ru-RU" sz="2800" b="1" dirty="0" smtClean="0"/>
            </a:br>
            <a:r>
              <a:rPr lang="ru-RU" sz="2800" b="1" dirty="0" smtClean="0"/>
              <a:t/>
            </a:r>
            <a:br>
              <a:rPr lang="ru-RU" sz="2800" b="1" dirty="0" smtClean="0"/>
            </a:br>
            <a:r>
              <a:rPr lang="ru-RU" sz="2800" b="1" dirty="0" smtClean="0"/>
              <a:t/>
            </a:r>
            <a:br>
              <a:rPr lang="ru-RU" sz="2800" b="1" dirty="0" smtClean="0"/>
            </a:br>
            <a:r>
              <a:rPr lang="ru-RU" sz="2800" b="1" dirty="0" smtClean="0"/>
              <a:t/>
            </a:r>
            <a:br>
              <a:rPr lang="ru-RU" sz="2800" b="1" dirty="0" smtClean="0"/>
            </a:br>
            <a:r>
              <a:rPr lang="ru-RU" sz="2800" b="1" dirty="0" smtClean="0"/>
              <a:t/>
            </a:r>
            <a:br>
              <a:rPr lang="ru-RU" sz="2800" b="1" dirty="0" smtClean="0"/>
            </a:br>
            <a:r>
              <a:rPr lang="ru-RU" sz="4900" b="1" i="1" dirty="0" smtClean="0"/>
              <a:t>«Юные поэты» </a:t>
            </a:r>
            <a:r>
              <a:rPr lang="ru-RU" sz="2800" dirty="0" smtClean="0"/>
              <a:t/>
            </a:r>
            <a:br>
              <a:rPr lang="ru-RU" sz="2800" dirty="0" smtClean="0"/>
            </a:br>
            <a:r>
              <a:rPr lang="ru-RU" sz="2800" dirty="0" smtClean="0"/>
              <a:t> </a:t>
            </a:r>
            <a:br>
              <a:rPr lang="ru-RU" sz="2800" dirty="0" smtClean="0"/>
            </a:br>
            <a:r>
              <a:rPr lang="ru-RU" sz="2800" dirty="0" smtClean="0"/>
              <a:t/>
            </a:r>
            <a:br>
              <a:rPr lang="ru-RU" sz="2800" dirty="0" smtClean="0"/>
            </a:br>
            <a:r>
              <a:rPr lang="ru-RU" sz="2800" dirty="0" smtClean="0"/>
              <a:t> </a:t>
            </a:r>
            <a:br>
              <a:rPr lang="ru-RU" sz="2800" dirty="0" smtClean="0"/>
            </a:br>
            <a:r>
              <a:rPr lang="ru-RU" sz="2800" i="1" dirty="0" err="1" smtClean="0"/>
              <a:t>____________________________дом</a:t>
            </a:r>
            <a:r>
              <a:rPr lang="ru-RU" sz="2800" i="1" dirty="0" smtClean="0"/>
              <a:t> </a:t>
            </a:r>
            <a:br>
              <a:rPr lang="ru-RU" sz="2800" i="1" dirty="0" smtClean="0"/>
            </a:br>
            <a:r>
              <a:rPr lang="ru-RU" sz="2800" i="1" dirty="0" err="1" smtClean="0"/>
              <a:t>__________________________живем</a:t>
            </a:r>
            <a:r>
              <a:rPr lang="ru-RU" sz="2800" i="1" dirty="0" smtClean="0"/>
              <a:t> </a:t>
            </a:r>
            <a:br>
              <a:rPr lang="ru-RU" sz="2800" i="1" dirty="0" smtClean="0"/>
            </a:br>
            <a:r>
              <a:rPr lang="ru-RU" sz="2800" i="1" dirty="0" err="1" smtClean="0"/>
              <a:t>_______________________________я</a:t>
            </a:r>
            <a:r>
              <a:rPr lang="ru-RU" sz="2800" i="1" dirty="0" smtClean="0"/>
              <a:t> </a:t>
            </a:r>
            <a:br>
              <a:rPr lang="ru-RU" sz="2800" i="1" dirty="0" smtClean="0"/>
            </a:br>
            <a:r>
              <a:rPr lang="ru-RU" sz="2800" i="1" dirty="0" err="1" smtClean="0"/>
              <a:t>___________________________семья</a:t>
            </a: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t>
            </a: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800" dirty="0" smtClean="0"/>
              <a:t/>
            </a:r>
            <a:br>
              <a:rPr lang="ru-RU" sz="2800" dirty="0" smtClean="0"/>
            </a:b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4800" dirty="0" smtClean="0"/>
              <a:t/>
            </a:r>
            <a:br>
              <a:rPr lang="ru-RU" sz="4800" dirty="0" smtClean="0"/>
            </a:b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876800" y="5562600"/>
            <a:ext cx="2895600" cy="76200"/>
          </a:xfrm>
        </p:spPr>
        <p:txBody>
          <a:bodyPr>
            <a:normAutofit fontScale="25000" lnSpcReduction="20000"/>
          </a:bodyPr>
          <a:lstStyle/>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6857999"/>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sz="2800" b="1" dirty="0" smtClean="0"/>
              <a:t/>
            </a:r>
            <a:br>
              <a:rPr lang="ru-RU" sz="2800" b="1" dirty="0" smtClean="0"/>
            </a:br>
            <a:r>
              <a:rPr lang="ru-RU" sz="2800" b="1" dirty="0" smtClean="0"/>
              <a:t/>
            </a:r>
            <a:br>
              <a:rPr lang="ru-RU" sz="2800" b="1" dirty="0" smtClean="0"/>
            </a:br>
            <a:r>
              <a:rPr lang="ru-RU" sz="2800" b="1" dirty="0" smtClean="0"/>
              <a:t/>
            </a:r>
            <a:br>
              <a:rPr lang="ru-RU" sz="2800" b="1" dirty="0" smtClean="0"/>
            </a:br>
            <a:r>
              <a:rPr lang="ru-RU" sz="2800" b="1" dirty="0" smtClean="0"/>
              <a:t/>
            </a:r>
            <a:br>
              <a:rPr lang="ru-RU" sz="2800" b="1" dirty="0" smtClean="0"/>
            </a:br>
            <a:r>
              <a:rPr lang="ru-RU" sz="2800" b="1" dirty="0" smtClean="0"/>
              <a:t/>
            </a:r>
            <a:br>
              <a:rPr lang="ru-RU" sz="2800" b="1" dirty="0" smtClean="0"/>
            </a:br>
            <a:r>
              <a:rPr lang="ru-RU" sz="4800" b="1" dirty="0" smtClean="0">
                <a:latin typeface="Times New Roman" pitchFamily="18" charset="0"/>
                <a:cs typeface="Times New Roman" pitchFamily="18" charset="0"/>
              </a:rPr>
              <a:t> «Дом моей мечты»</a:t>
            </a: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t>
            </a: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800" dirty="0" smtClean="0"/>
              <a:t/>
            </a:r>
            <a:br>
              <a:rPr lang="ru-RU" sz="2800" dirty="0" smtClean="0"/>
            </a:b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4800" dirty="0" smtClean="0"/>
              <a:t/>
            </a:r>
            <a:br>
              <a:rPr lang="ru-RU" sz="4800" dirty="0" smtClean="0"/>
            </a:b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876800" y="5562600"/>
            <a:ext cx="2895600" cy="76200"/>
          </a:xfrm>
        </p:spPr>
        <p:txBody>
          <a:bodyPr>
            <a:normAutofit fontScale="25000" lnSpcReduction="20000"/>
          </a:bodyPr>
          <a:lstStyle/>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6857999"/>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sz="2800" b="1" dirty="0" smtClean="0"/>
              <a:t/>
            </a:r>
            <a:br>
              <a:rPr lang="ru-RU" sz="2800" b="1" dirty="0" smtClean="0"/>
            </a:br>
            <a:r>
              <a:rPr lang="ru-RU" sz="2800" b="1" dirty="0" smtClean="0"/>
              <a:t/>
            </a:r>
            <a:br>
              <a:rPr lang="ru-RU" sz="2800" b="1" dirty="0" smtClean="0"/>
            </a:br>
            <a:r>
              <a:rPr lang="ru-RU" sz="2800" b="1" dirty="0" smtClean="0"/>
              <a:t/>
            </a:r>
            <a:br>
              <a:rPr lang="ru-RU" sz="2800" b="1" dirty="0" smtClean="0"/>
            </a:br>
            <a:r>
              <a:rPr lang="ru-RU" sz="2800" b="1" i="1" dirty="0" smtClean="0"/>
              <a:t/>
            </a:r>
            <a:br>
              <a:rPr lang="ru-RU" sz="2800" b="1" i="1" dirty="0" smtClean="0"/>
            </a:br>
            <a:r>
              <a:rPr lang="ru-RU" sz="4000" b="1" i="1" dirty="0" smtClean="0">
                <a:latin typeface="Times New Roman" pitchFamily="18" charset="0"/>
                <a:cs typeface="Times New Roman" pitchFamily="18" charset="0"/>
              </a:rPr>
              <a:t> помните слова:</a:t>
            </a:r>
            <a:br>
              <a:rPr lang="ru-RU" sz="4000" b="1" i="1" dirty="0" smtClean="0">
                <a:latin typeface="Times New Roman" pitchFamily="18" charset="0"/>
                <a:cs typeface="Times New Roman" pitchFamily="18" charset="0"/>
              </a:rPr>
            </a:br>
            <a:r>
              <a:rPr lang="ru-RU" sz="4000" b="1" i="1" dirty="0" smtClean="0">
                <a:latin typeface="Times New Roman" pitchFamily="18" charset="0"/>
                <a:cs typeface="Times New Roman" pitchFamily="18" charset="0"/>
              </a:rPr>
              <a:t> </a:t>
            </a:r>
            <a:br>
              <a:rPr lang="ru-RU" sz="4000" b="1" i="1" dirty="0" smtClean="0">
                <a:latin typeface="Times New Roman" pitchFamily="18" charset="0"/>
                <a:cs typeface="Times New Roman" pitchFamily="18" charset="0"/>
              </a:rPr>
            </a:br>
            <a:r>
              <a:rPr lang="ru-RU" sz="4000" b="1" i="1" dirty="0" smtClean="0">
                <a:latin typeface="Times New Roman" pitchFamily="18" charset="0"/>
                <a:cs typeface="Times New Roman" pitchFamily="18" charset="0"/>
              </a:rPr>
              <a:t>«Не слишком сердитесь на родителей,</a:t>
            </a:r>
            <a:br>
              <a:rPr lang="ru-RU" sz="4000" b="1" i="1" dirty="0" smtClean="0">
                <a:latin typeface="Times New Roman" pitchFamily="18" charset="0"/>
                <a:cs typeface="Times New Roman" pitchFamily="18" charset="0"/>
              </a:rPr>
            </a:br>
            <a:r>
              <a:rPr lang="ru-RU" sz="4000" b="1" i="1" dirty="0" smtClean="0">
                <a:latin typeface="Times New Roman" pitchFamily="18" charset="0"/>
                <a:cs typeface="Times New Roman" pitchFamily="18" charset="0"/>
              </a:rPr>
              <a:t>помните, что они были вами,</a:t>
            </a:r>
            <a:br>
              <a:rPr lang="ru-RU" sz="4000" b="1" i="1" dirty="0" smtClean="0">
                <a:latin typeface="Times New Roman" pitchFamily="18" charset="0"/>
                <a:cs typeface="Times New Roman" pitchFamily="18" charset="0"/>
              </a:rPr>
            </a:br>
            <a:r>
              <a:rPr lang="ru-RU" sz="4000" b="1" i="1" dirty="0" smtClean="0">
                <a:latin typeface="Times New Roman" pitchFamily="18" charset="0"/>
                <a:cs typeface="Times New Roman" pitchFamily="18" charset="0"/>
              </a:rPr>
              <a:t>а вы будете ими».</a:t>
            </a:r>
            <a:r>
              <a:rPr lang="ru-RU" sz="2400" dirty="0" smtClean="0"/>
              <a:t/>
            </a:r>
            <a:br>
              <a:rPr lang="ru-RU" sz="2400" dirty="0" smtClean="0"/>
            </a:br>
            <a:r>
              <a:rPr lang="ru-RU" sz="2800" b="1" dirty="0" smtClean="0"/>
              <a:t/>
            </a:r>
            <a:br>
              <a:rPr lang="ru-RU" sz="2800" b="1" dirty="0" smtClean="0"/>
            </a:br>
            <a:r>
              <a:rPr lang="ru-RU" sz="4800" b="1" dirty="0" smtClean="0">
                <a:latin typeface="Times New Roman" pitchFamily="18" charset="0"/>
                <a:cs typeface="Times New Roman" pitchFamily="18" charset="0"/>
              </a:rPr>
              <a:t> </a:t>
            </a: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t>
            </a:r>
            <a:r>
              <a:rPr lang="ru-RU" sz="2800" b="1" i="1" dirty="0" smtClean="0">
                <a:latin typeface="Times New Roman" pitchFamily="18" charset="0"/>
                <a:cs typeface="Times New Roman" pitchFamily="18" charset="0"/>
              </a:rPr>
              <a:t> Марина Цветаева</a:t>
            </a: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800" dirty="0" smtClean="0"/>
              <a:t/>
            </a:r>
            <a:br>
              <a:rPr lang="ru-RU" sz="2800" dirty="0" smtClean="0"/>
            </a:b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4800" dirty="0" smtClean="0"/>
              <a:t/>
            </a:r>
            <a:br>
              <a:rPr lang="ru-RU" sz="4800" dirty="0" smtClean="0"/>
            </a:b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876800" y="5562600"/>
            <a:ext cx="2895600" cy="76200"/>
          </a:xfrm>
        </p:spPr>
        <p:txBody>
          <a:bodyPr>
            <a:normAutofit fontScale="25000" lnSpcReduction="20000"/>
          </a:bodyPr>
          <a:lstStyle/>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a:bodyPr>
          <a:lstStyle/>
          <a:p>
            <a:r>
              <a:rPr lang="ru-RU" sz="4800" b="1" i="1" dirty="0" smtClean="0">
                <a:latin typeface="Times New Roman" pitchFamily="18" charset="0"/>
                <a:cs typeface="Times New Roman" pitchFamily="18" charset="0"/>
              </a:rPr>
              <a:t>СЕМЬЯ</a:t>
            </a: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smtClean="0"/>
          </a:p>
          <a:p>
            <a:r>
              <a:rPr lang="ru-RU" b="1" dirty="0" smtClean="0">
                <a:solidFill>
                  <a:schemeClr val="tx1"/>
                </a:solidFill>
              </a:rPr>
              <a:t>Я       Я       Я      Я       </a:t>
            </a:r>
            <a:r>
              <a:rPr lang="ru-RU" b="1" dirty="0" err="1" smtClean="0">
                <a:solidFill>
                  <a:schemeClr val="tx1"/>
                </a:solidFill>
              </a:rPr>
              <a:t>я</a:t>
            </a:r>
            <a:r>
              <a:rPr lang="ru-RU" b="1" dirty="0" smtClean="0">
                <a:solidFill>
                  <a:schemeClr val="tx1"/>
                </a:solidFill>
              </a:rPr>
              <a:t>      </a:t>
            </a:r>
            <a:r>
              <a:rPr lang="ru-RU" b="1" dirty="0" err="1" smtClean="0">
                <a:solidFill>
                  <a:schemeClr val="tx1"/>
                </a:solidFill>
              </a:rPr>
              <a:t>я</a:t>
            </a:r>
            <a:r>
              <a:rPr lang="ru-RU" b="1" dirty="0" smtClean="0">
                <a:solidFill>
                  <a:schemeClr val="tx1"/>
                </a:solidFill>
              </a:rPr>
              <a:t>     </a:t>
            </a:r>
            <a:r>
              <a:rPr lang="ru-RU" b="1" dirty="0" err="1" smtClean="0">
                <a:solidFill>
                  <a:schemeClr val="tx1"/>
                </a:solidFill>
              </a:rPr>
              <a:t>я</a:t>
            </a:r>
            <a:endParaRPr lang="ru-RU" b="1" dirty="0">
              <a:solidFill>
                <a:schemeClr val="tx1"/>
              </a:solidFill>
            </a:endParaRPr>
          </a:p>
        </p:txBody>
      </p:sp>
      <p:cxnSp>
        <p:nvCxnSpPr>
          <p:cNvPr id="5" name="Прямая со стрелкой 4"/>
          <p:cNvCxnSpPr/>
          <p:nvPr/>
        </p:nvCxnSpPr>
        <p:spPr>
          <a:xfrm rot="10800000" flipV="1">
            <a:off x="2286000" y="3733800"/>
            <a:ext cx="1676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10800000" flipV="1">
            <a:off x="3124200" y="3810000"/>
            <a:ext cx="1143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5400000">
            <a:off x="3848100" y="4000500"/>
            <a:ext cx="762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5400000">
            <a:off x="4267200" y="41148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16200000" flipH="1">
            <a:off x="4762500" y="38481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5105400" y="3733800"/>
            <a:ext cx="1143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5334000" y="3733800"/>
            <a:ext cx="16002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sz="3600" b="1" i="1" dirty="0" smtClean="0">
                <a:latin typeface="Times New Roman" pitchFamily="18" charset="0"/>
                <a:cs typeface="Times New Roman" pitchFamily="18" charset="0"/>
              </a:rPr>
              <a:t>Народная мудрость о СЕМЬЕ в пословицах и поговорках:</a:t>
            </a:r>
            <a:br>
              <a:rPr lang="ru-RU" sz="3600" b="1" i="1" dirty="0" smtClean="0">
                <a:latin typeface="Times New Roman" pitchFamily="18" charset="0"/>
                <a:cs typeface="Times New Roman" pitchFamily="18" charset="0"/>
              </a:rPr>
            </a:br>
            <a:r>
              <a:rPr lang="ru-RU" sz="4800" b="1" i="1" dirty="0" smtClean="0">
                <a:latin typeface="Times New Roman" pitchFamily="18" charset="0"/>
                <a:cs typeface="Times New Roman" pitchFamily="18" charset="0"/>
              </a:rPr>
              <a:t/>
            </a:r>
            <a:br>
              <a:rPr lang="ru-RU" sz="4800" b="1" i="1"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Лучше матери друга не сыщешь (русская)</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Сердце матери лучше солнца греет (марийская)</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Ради ребёнка мать и в огонь бросится (белорусская)</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У дитя заболит пальчик, а у матери – сердце (украинская)</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Родители детям плохо не скажут (мордовская)</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Человек в беде спешит к родителям, птица к гнезду (калмыцкая)</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Что есть в сыне лучшего – от родителей (армянская)</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Кто слушает родителей – не обеднеет (абхазская)</a:t>
            </a:r>
            <a:r>
              <a:rPr lang="ru-RU" sz="4800" dirty="0" smtClean="0"/>
              <a:t/>
            </a:r>
            <a:br>
              <a:rPr lang="ru-RU" sz="4800" dirty="0" smtClean="0"/>
            </a:b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fontScale="90000"/>
          </a:bodyPr>
          <a:lstStyle/>
          <a:p>
            <a:pPr marL="742950" lvl="0" indent="-742950" algn="l"/>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Народная мудрость о СЕМЬЕ в пословицах и поговорках:</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1. Дом без хозяйки …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2. Дом вести …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3. В гостях хорошо …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4. Не нужен клад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5. Чем богаты …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6. Когда семья вместе …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7. Один в поле …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8. Семья в куче…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9. Когда семья вместе …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10. Дома и стены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11. Мой дом …</a:t>
            </a:r>
            <a:r>
              <a:rPr lang="ru-RU" sz="3600" dirty="0" smtClean="0"/>
              <a:t/>
            </a:r>
            <a:br>
              <a:rPr lang="ru-RU" sz="3600" dirty="0" smtClean="0"/>
            </a:br>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4800" b="1" i="1" dirty="0" smtClean="0">
                <a:latin typeface="Times New Roman" pitchFamily="18" charset="0"/>
                <a:cs typeface="Times New Roman" pitchFamily="18" charset="0"/>
              </a:rPr>
              <a:t/>
            </a:r>
            <a:br>
              <a:rPr lang="ru-RU" sz="4800" b="1" i="1" dirty="0" smtClean="0">
                <a:latin typeface="Times New Roman" pitchFamily="18" charset="0"/>
                <a:cs typeface="Times New Roman" pitchFamily="18" charset="0"/>
              </a:rPr>
            </a:br>
            <a:r>
              <a:rPr lang="ru-RU" sz="4800" dirty="0" smtClean="0"/>
              <a:t/>
            </a:r>
            <a:br>
              <a:rPr lang="ru-RU" sz="4800" dirty="0" smtClean="0"/>
            </a:b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flipV="1">
            <a:off x="4114800" y="5638799"/>
            <a:ext cx="3657600" cy="45719"/>
          </a:xfrm>
        </p:spPr>
        <p:txBody>
          <a:bodyPr>
            <a:normAutofit fontScale="25000" lnSpcReduction="20000"/>
          </a:bodyPr>
          <a:lstStyle/>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fontScale="90000"/>
          </a:bodyPr>
          <a:lstStyle/>
          <a:p>
            <a:pPr marL="742950" lvl="0" indent="-742950" algn="l"/>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Народная мудрость о СЕМЬЕ в пословицах и поговорках:</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1. Дом без хозяйки … (сиротка).</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2. Дом вести … (не бородой трясти).</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3. В гостях хорошо … (а дома лучше).</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4. Не нужен клад … (когда в семье лад).</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5. Чем богаты … (тем и рады).</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6. Когда семья вместе … (так и душа на месте).</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7. Один в поле … (не воин).</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8. Семья в куче… (не страшны и тучи).</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9. Когда семья вместе … (так и душа на месте).</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10. Дома и стены …(помогают).</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11. Мой дом …(моя крепость).</a:t>
            </a:r>
            <a:r>
              <a:rPr lang="ru-RU" sz="3600" dirty="0" smtClean="0"/>
              <a:t/>
            </a:r>
            <a:br>
              <a:rPr lang="ru-RU" sz="3600" dirty="0" smtClean="0"/>
            </a:br>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4800" b="1" i="1" dirty="0" smtClean="0">
                <a:latin typeface="Times New Roman" pitchFamily="18" charset="0"/>
                <a:cs typeface="Times New Roman" pitchFamily="18" charset="0"/>
              </a:rPr>
              <a:t/>
            </a:r>
            <a:br>
              <a:rPr lang="ru-RU" sz="4800" b="1" i="1" dirty="0" smtClean="0">
                <a:latin typeface="Times New Roman" pitchFamily="18" charset="0"/>
                <a:cs typeface="Times New Roman" pitchFamily="18" charset="0"/>
              </a:rPr>
            </a:br>
            <a:r>
              <a:rPr lang="ru-RU" sz="4800" dirty="0" smtClean="0"/>
              <a:t/>
            </a:r>
            <a:br>
              <a:rPr lang="ru-RU" sz="4800" dirty="0" smtClean="0"/>
            </a:b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flipV="1">
            <a:off x="4114800" y="5638799"/>
            <a:ext cx="3657600" cy="45719"/>
          </a:xfrm>
        </p:spPr>
        <p:txBody>
          <a:bodyPr>
            <a:normAutofit fontScale="25000" lnSpcReduction="20000"/>
          </a:bodyPr>
          <a:lstStyle/>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a:bodyPr>
          <a:lstStyle/>
          <a:p>
            <a:r>
              <a:rPr lang="ru-RU" sz="4800" b="1" i="1" dirty="0" smtClean="0">
                <a:latin typeface="Times New Roman" pitchFamily="18" charset="0"/>
                <a:cs typeface="Times New Roman" pitchFamily="18" charset="0"/>
              </a:rPr>
              <a:t>ПРИЗНАНИЕ</a:t>
            </a: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a:bodyPr>
          <a:lstStyle/>
          <a:p>
            <a:r>
              <a:rPr lang="ru-RU" sz="4800" b="1" i="1" dirty="0" smtClean="0">
                <a:latin typeface="Times New Roman" pitchFamily="18" charset="0"/>
                <a:cs typeface="Times New Roman" pitchFamily="18" charset="0"/>
              </a:rPr>
              <a:t>СЕМЕЙНЫЕ ТРАДИЦИИ</a:t>
            </a:r>
            <a:br>
              <a:rPr lang="ru-RU" sz="4800" b="1" i="1" dirty="0" smtClean="0">
                <a:latin typeface="Times New Roman" pitchFamily="18" charset="0"/>
                <a:cs typeface="Times New Roman" pitchFamily="18" charset="0"/>
              </a:rPr>
            </a:br>
            <a:r>
              <a:rPr lang="ru-RU" sz="4800" b="1" i="1" dirty="0" smtClean="0">
                <a:latin typeface="Times New Roman" pitchFamily="18" charset="0"/>
                <a:cs typeface="Times New Roman" pitchFamily="18" charset="0"/>
              </a:rPr>
              <a:t/>
            </a:r>
            <a:br>
              <a:rPr lang="ru-RU" sz="4800" b="1" i="1" dirty="0" smtClean="0">
                <a:latin typeface="Times New Roman" pitchFamily="18" charset="0"/>
                <a:cs typeface="Times New Roman" pitchFamily="18" charset="0"/>
              </a:rPr>
            </a:br>
            <a:r>
              <a:rPr lang="ru-RU" sz="4800" b="1" i="1" dirty="0" smtClean="0">
                <a:latin typeface="Times New Roman" pitchFamily="18" charset="0"/>
                <a:cs typeface="Times New Roman" pitchFamily="18" charset="0"/>
              </a:rPr>
              <a:t/>
            </a:r>
            <a:br>
              <a:rPr lang="ru-RU" sz="4800" b="1" i="1" dirty="0" smtClean="0">
                <a:latin typeface="Times New Roman" pitchFamily="18" charset="0"/>
                <a:cs typeface="Times New Roman" pitchFamily="18" charset="0"/>
              </a:rPr>
            </a:br>
            <a:r>
              <a:rPr lang="ru-RU" sz="4800" b="1" i="1" dirty="0" smtClean="0">
                <a:latin typeface="Times New Roman" pitchFamily="18" charset="0"/>
                <a:cs typeface="Times New Roman" pitchFamily="18" charset="0"/>
              </a:rPr>
              <a:t>имя        профессия</a:t>
            </a: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724400" y="5562600"/>
            <a:ext cx="3048000" cy="76200"/>
          </a:xfrm>
        </p:spPr>
        <p:txBody>
          <a:bodyPr>
            <a:normAutofit fontScale="25000" lnSpcReduction="20000"/>
          </a:bodyPr>
          <a:lstStyle/>
          <a:p>
            <a:endParaRPr lang="ru-RU" dirty="0"/>
          </a:p>
        </p:txBody>
      </p:sp>
      <p:cxnSp>
        <p:nvCxnSpPr>
          <p:cNvPr id="5" name="Прямая со стрелкой 4"/>
          <p:cNvCxnSpPr/>
          <p:nvPr/>
        </p:nvCxnSpPr>
        <p:spPr>
          <a:xfrm rot="5400000">
            <a:off x="2438400" y="2743200"/>
            <a:ext cx="15240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16200000" flipH="1">
            <a:off x="4191000" y="2819400"/>
            <a:ext cx="1447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l"/>
            <a:r>
              <a:rPr lang="ru-RU" sz="2700" b="1" dirty="0" smtClean="0">
                <a:latin typeface="Times New Roman" pitchFamily="18" charset="0"/>
                <a:cs typeface="Times New Roman" pitchFamily="18" charset="0"/>
              </a:rPr>
              <a:t>                             “Мой дом – моя крепость”</a:t>
            </a:r>
            <a:r>
              <a:rPr lang="ru-RU" sz="2700" dirty="0" smtClean="0">
                <a:latin typeface="Times New Roman" pitchFamily="18" charset="0"/>
                <a:cs typeface="Times New Roman" pitchFamily="18" charset="0"/>
              </a:rPr>
              <a:t>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1. Как </a:t>
            </a:r>
            <a:r>
              <a:rPr lang="ru-RU" sz="2700" dirty="0" smtClean="0">
                <a:latin typeface="Times New Roman" pitchFamily="18" charset="0"/>
                <a:cs typeface="Times New Roman" pitchFamily="18" charset="0"/>
              </a:rPr>
              <a:t>называется дом в украинской или белорусской деревне?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2. Назовите </a:t>
            </a:r>
            <a:r>
              <a:rPr lang="ru-RU" sz="2700" dirty="0" smtClean="0">
                <a:latin typeface="Times New Roman" pitchFamily="18" charset="0"/>
                <a:cs typeface="Times New Roman" pitchFamily="18" charset="0"/>
              </a:rPr>
              <a:t>перевозное жилище у кочевых народов.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3. Как </a:t>
            </a:r>
            <a:r>
              <a:rPr lang="ru-RU" sz="2700" dirty="0" smtClean="0">
                <a:latin typeface="Times New Roman" pitchFamily="18" charset="0"/>
                <a:cs typeface="Times New Roman" pitchFamily="18" charset="0"/>
              </a:rPr>
              <a:t>называется жилище кавказских горцев, сложенное из камня?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4. Как </a:t>
            </a:r>
            <a:r>
              <a:rPr lang="ru-RU" sz="2700" dirty="0" smtClean="0">
                <a:latin typeface="Times New Roman" pitchFamily="18" charset="0"/>
                <a:cs typeface="Times New Roman" pitchFamily="18" charset="0"/>
              </a:rPr>
              <a:t>называется изба из глины или обмазанная глиной?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5. Как </a:t>
            </a:r>
            <a:r>
              <a:rPr lang="ru-RU" sz="2700" dirty="0" smtClean="0">
                <a:latin typeface="Times New Roman" pitchFamily="18" charset="0"/>
                <a:cs typeface="Times New Roman" pitchFamily="18" charset="0"/>
              </a:rPr>
              <a:t>называется постройка из жердей, покрытая ветками, соломой, травой?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6. Как </a:t>
            </a:r>
            <a:r>
              <a:rPr lang="ru-RU" sz="2700" dirty="0" smtClean="0">
                <a:latin typeface="Times New Roman" pitchFamily="18" charset="0"/>
                <a:cs typeface="Times New Roman" pitchFamily="18" charset="0"/>
              </a:rPr>
              <a:t>называется крытое углубление в земле, вырытое </a:t>
            </a:r>
            <a:r>
              <a:rPr lang="ru-RU" sz="2700" dirty="0" smtClean="0">
                <a:latin typeface="Times New Roman" pitchFamily="18" charset="0"/>
                <a:cs typeface="Times New Roman" pitchFamily="18" charset="0"/>
              </a:rPr>
              <a:t>жилье? </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7. Как </a:t>
            </a:r>
            <a:r>
              <a:rPr lang="ru-RU" sz="2700" dirty="0" smtClean="0">
                <a:latin typeface="Times New Roman" pitchFamily="18" charset="0"/>
                <a:cs typeface="Times New Roman" pitchFamily="18" charset="0"/>
              </a:rPr>
              <a:t>называется отдельное жилое помещение в доме с кухней, передней?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8. Как </a:t>
            </a:r>
            <a:r>
              <a:rPr lang="ru-RU" sz="2700" dirty="0" smtClean="0">
                <a:latin typeface="Times New Roman" pitchFamily="18" charset="0"/>
                <a:cs typeface="Times New Roman" pitchFamily="18" charset="0"/>
              </a:rPr>
              <a:t>называется книга – свод правил поведения в домашней жизни, появившаяся в 16 веке?</a:t>
            </a:r>
            <a:r>
              <a:rPr lang="ru-RU" sz="4800" dirty="0" smtClean="0"/>
              <a:t/>
            </a:r>
            <a:br>
              <a:rPr lang="ru-RU" sz="4800" dirty="0" smtClean="0"/>
            </a:b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90800" y="5562600"/>
            <a:ext cx="5181600" cy="76200"/>
          </a:xfrm>
        </p:spPr>
        <p:txBody>
          <a:bodyPr>
            <a:normAutofit fontScale="25000" lnSpcReduction="20000"/>
          </a:bodyPr>
          <a:lstStyle/>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style>
          <a:lnRef idx="1">
            <a:schemeClr val="accent6"/>
          </a:lnRef>
          <a:fillRef idx="2">
            <a:schemeClr val="accent6"/>
          </a:fillRef>
          <a:effectRef idx="1">
            <a:schemeClr val="accent6"/>
          </a:effectRef>
          <a:fontRef idx="minor">
            <a:schemeClr val="dk1"/>
          </a:fontRef>
        </p:style>
        <p:txBody>
          <a:bodyPr>
            <a:normAutofit/>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дом </a:t>
            </a:r>
            <a:r>
              <a:rPr lang="ru-RU" sz="3200" dirty="0" smtClean="0">
                <a:latin typeface="Times New Roman" pitchFamily="18" charset="0"/>
                <a:cs typeface="Times New Roman" pitchFamily="18" charset="0"/>
              </a:rPr>
              <a:t>в украинской или белорусской деревне </a:t>
            </a:r>
            <a:r>
              <a:rPr lang="ru-RU" sz="3200" dirty="0" smtClean="0">
                <a:latin typeface="Times New Roman" pitchFamily="18" charset="0"/>
                <a:cs typeface="Times New Roman" pitchFamily="18" charset="0"/>
              </a:rPr>
              <a:t>–</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 хата</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800" dirty="0" smtClean="0"/>
              <a:t> </a:t>
            </a:r>
            <a:br>
              <a:rPr lang="ru-RU" sz="2800" dirty="0" smtClean="0"/>
            </a:br>
            <a:r>
              <a:rPr lang="ru-RU" sz="2800" dirty="0" smtClean="0"/>
              <a:t/>
            </a:r>
            <a:br>
              <a:rPr lang="ru-RU" sz="2800" dirty="0" smtClean="0"/>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4800" dirty="0" smtClean="0"/>
              <a:t/>
            </a:r>
            <a:br>
              <a:rPr lang="ru-RU" sz="4800" dirty="0" smtClean="0"/>
            </a:br>
            <a:endParaRPr lang="ru-RU" sz="48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876800" y="5562600"/>
            <a:ext cx="2895600" cy="76200"/>
          </a:xfrm>
        </p:spPr>
        <p:txBody>
          <a:bodyPr>
            <a:normAutofit fontScale="25000" lnSpcReduction="20000"/>
          </a:bodyPr>
          <a:lstStyle/>
          <a:p>
            <a:endParaRPr lang="ru-RU" dirty="0"/>
          </a:p>
        </p:txBody>
      </p:sp>
      <p:pic>
        <p:nvPicPr>
          <p:cNvPr id="1026" name="Picture 2" descr="C:\Users\acer\Desktop\0_84b3f_8983ac75_XL.jpg"/>
          <p:cNvPicPr>
            <a:picLocks noChangeAspect="1" noChangeArrowheads="1"/>
          </p:cNvPicPr>
          <p:nvPr/>
        </p:nvPicPr>
        <p:blipFill>
          <a:blip r:embed="rId3"/>
          <a:srcRect/>
          <a:stretch>
            <a:fillRect/>
          </a:stretch>
        </p:blipFill>
        <p:spPr bwMode="auto">
          <a:xfrm>
            <a:off x="457200" y="2895600"/>
            <a:ext cx="5105400" cy="337594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57</Words>
  <Application>Microsoft Office PowerPoint</Application>
  <PresentationFormat>Экран (4:3)</PresentationFormat>
  <Paragraphs>40</Paragraphs>
  <Slides>19</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Office Theme</vt:lpstr>
      <vt:lpstr>В КРУГУ СЕМЬИ</vt:lpstr>
      <vt:lpstr>СЕМЬЯ</vt:lpstr>
      <vt:lpstr>Народная мудрость о СЕМЬЕ в пословицах и поговорках:  Лучше матери друга не сыщешь (русская) Сердце матери лучше солнца греет (марийская) Ради ребёнка мать и в огонь бросится (белорусская) У дитя заболит пальчик, а у матери – сердце (украинская) Родители детям плохо не скажут (мордовская) Человек в беде спешит к родителям, птица к гнезду (калмыцкая) Что есть в сыне лучшего – от родителей (армянская) Кто слушает родителей – не обеднеет (абхазская) </vt:lpstr>
      <vt:lpstr>    Народная мудрость о СЕМЬЕ в пословицах и поговорках:   1. Дом без хозяйки …   2. Дом вести …   3. В гостях хорошо …   4. Не нужен клад …  5. Чем богаты …   6. Когда семья вместе …   7. Один в поле …   8. Семья в куче…   9. Когда семья вместе …   10. Дома и стены …  11. Мой дом …    </vt:lpstr>
      <vt:lpstr>    Народная мудрость о СЕМЬЕ в пословицах и поговорках:   1. Дом без хозяйки … (сиротка).  2. Дом вести … (не бородой трясти).  3. В гостях хорошо … (а дома лучше).  4. Не нужен клад … (когда в семье лад).  5. Чем богаты … (тем и рады).  6. Когда семья вместе … (так и душа на месте).  7. Один в поле … (не воин).  8. Семья в куче… (не страшны и тучи).  9. Когда семья вместе … (так и душа на месте).  10. Дома и стены …(помогают).  11. Мой дом …(моя крепость).    </vt:lpstr>
      <vt:lpstr>ПРИЗНАНИЕ</vt:lpstr>
      <vt:lpstr>СЕМЕЙНЫЕ ТРАДИЦИИ   имя        профессия</vt:lpstr>
      <vt:lpstr>                             “Мой дом – моя крепость”    1. Как называется дом в украинской или белорусской деревне?  2. Назовите перевозное жилище у кочевых народов.  3. Как называется жилище кавказских горцев, сложенное из камня?  4. Как называется изба из глины или обмазанная глиной?  5. Как называется постройка из жердей, покрытая ветками, соломой, травой?  6. Как называется крытое углубление в земле, вырытое жилье?  7. Как называется отдельное жилое помещение в доме с кухней, передней?  8. Как называется книга – свод правил поведения в домашней жизни, появившаяся в 16 веке? </vt:lpstr>
      <vt:lpstr>                        дом в украинской или белорусской деревне –                                               хата      </vt:lpstr>
      <vt:lpstr>  перевозное жилище  у кочевых народов –   кибитка      </vt:lpstr>
      <vt:lpstr>   жилище кавказских горцев,  сложенное из камня –   сакля        </vt:lpstr>
      <vt:lpstr>    изба из глины  или обмазанная глиной –   мазанка        </vt:lpstr>
      <vt:lpstr>постройка из жердей, покрытая ветками,  соломой, травой -   шалаш     </vt:lpstr>
      <vt:lpstr>   крытое углубление в земле,  вырытое жилье –   землянка       </vt:lpstr>
      <vt:lpstr>   отдельное жилое помещение в доме с кухней, передней –   квартира       </vt:lpstr>
      <vt:lpstr>   книга – свод правил поведения  в домашней жизни,  появившаяся в 16 веке –   Домострой       </vt:lpstr>
      <vt:lpstr>     «Юные поэты»       ____________________________дом  __________________________живем  _______________________________я  ___________________________семья         </vt:lpstr>
      <vt:lpstr>      «Дом моей мечты»         </vt:lpstr>
      <vt:lpstr>     помните слова:   «Не слишком сердитесь на родителей, помните, что они были вами, а вы будете ими».       Марина Цветаева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КРУГУ СЕМЬИ</dc:title>
  <dc:creator>КАТЯ</dc:creator>
  <cp:lastModifiedBy>катя</cp:lastModifiedBy>
  <cp:revision>27</cp:revision>
  <dcterms:created xsi:type="dcterms:W3CDTF">2006-08-16T00:00:00Z</dcterms:created>
  <dcterms:modified xsi:type="dcterms:W3CDTF">2013-02-17T18:54:59Z</dcterms:modified>
</cp:coreProperties>
</file>