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72" r:id="rId7"/>
    <p:sldId id="260" r:id="rId8"/>
    <p:sldId id="280" r:id="rId9"/>
    <p:sldId id="284" r:id="rId10"/>
    <p:sldId id="274" r:id="rId11"/>
    <p:sldId id="276" r:id="rId12"/>
    <p:sldId id="277" r:id="rId13"/>
    <p:sldId id="285" r:id="rId14"/>
    <p:sldId id="261" r:id="rId15"/>
    <p:sldId id="267" r:id="rId16"/>
    <p:sldId id="268" r:id="rId17"/>
    <p:sldId id="269" r:id="rId18"/>
    <p:sldId id="283" r:id="rId19"/>
    <p:sldId id="262" r:id="rId20"/>
    <p:sldId id="263" r:id="rId21"/>
    <p:sldId id="264" r:id="rId22"/>
    <p:sldId id="265" r:id="rId23"/>
    <p:sldId id="287" r:id="rId24"/>
    <p:sldId id="266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1D6"/>
    <a:srgbClr val="08F652"/>
    <a:srgbClr val="A0ED39"/>
    <a:srgbClr val="6FD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rgbClr val="D111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Турнир знатоков химии</a:t>
            </a:r>
            <a:endParaRPr lang="ru-RU" sz="9600" b="1" cap="all" dirty="0">
              <a:ln/>
              <a:solidFill>
                <a:srgbClr val="D111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download\images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8" y="476672"/>
            <a:ext cx="4032447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download\images-7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600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ownload\images-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6166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496855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Тогда услышал я (о, диво) запах скверный, как будто тухлое </a:t>
            </a:r>
            <a:r>
              <a:rPr lang="ru-RU" sz="3600" b="1" dirty="0" err="1"/>
              <a:t>разбилося</a:t>
            </a:r>
            <a:r>
              <a:rPr lang="ru-RU" sz="3600" b="1" dirty="0"/>
              <a:t> яйцо,</a:t>
            </a:r>
          </a:p>
          <a:p>
            <a:pPr marL="0" indent="0" algn="ctr">
              <a:buNone/>
            </a:pPr>
            <a:r>
              <a:rPr lang="ru-RU" sz="3600" b="1" dirty="0"/>
              <a:t>Иль карантинный страж курил жаровней серной. Я, нос себе зажав, отворотил лицо. </a:t>
            </a:r>
            <a:endParaRPr lang="ru-RU" sz="3600" b="1" dirty="0" smtClean="0"/>
          </a:p>
          <a:p>
            <a:pPr marL="0" indent="0" algn="r">
              <a:buNone/>
            </a:pPr>
            <a:r>
              <a:rPr lang="ru-RU" i="1" dirty="0" smtClean="0"/>
              <a:t>А.С. Пушкин 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7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r>
              <a:rPr lang="ru-RU" sz="4000" b="1" dirty="0" smtClean="0"/>
              <a:t>Еще </a:t>
            </a:r>
            <a:r>
              <a:rPr lang="ru-RU" sz="4000" b="1" dirty="0"/>
              <a:t>в полях белеет снег, а воды уж весной шумят… </a:t>
            </a:r>
            <a:endParaRPr lang="ru-RU" sz="4000" b="1" dirty="0" smtClean="0"/>
          </a:p>
          <a:p>
            <a:pPr marL="0" indent="0" algn="r">
              <a:buNone/>
            </a:pP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Тютчев </a:t>
            </a:r>
            <a:r>
              <a:rPr lang="ru-RU" i="1" dirty="0"/>
              <a:t>Ф.И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788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Последняя </a:t>
            </a:r>
            <a:r>
              <a:rPr lang="ru-RU" sz="4000" b="1" dirty="0"/>
              <a:t>туча рассеянной бури! Одна ты несешься по ясной </a:t>
            </a:r>
            <a:r>
              <a:rPr lang="ru-RU" sz="4000" b="1" dirty="0" smtClean="0"/>
              <a:t>лазури,</a:t>
            </a:r>
          </a:p>
          <a:p>
            <a:pPr marL="0" indent="0" algn="ctr">
              <a:buNone/>
            </a:pPr>
            <a:r>
              <a:rPr lang="ru-RU" sz="4000" b="1" dirty="0" smtClean="0"/>
              <a:t>Одна </a:t>
            </a:r>
            <a:r>
              <a:rPr lang="ru-RU" sz="4000" b="1" dirty="0"/>
              <a:t>ты наводишь унылую тень, одна ты печалишь ликующий день.  </a:t>
            </a:r>
            <a:endParaRPr lang="ru-RU" sz="4000" b="1" dirty="0" smtClean="0"/>
          </a:p>
          <a:p>
            <a:pPr marL="0" indent="0" algn="r">
              <a:buNone/>
            </a:pP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Пушкин </a:t>
            </a:r>
            <a:r>
              <a:rPr lang="ru-RU" i="1" dirty="0"/>
              <a:t>А.С</a:t>
            </a:r>
            <a:r>
              <a:rPr lang="ru-RU" i="1" dirty="0" smtClean="0"/>
              <a:t>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1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r>
              <a:rPr lang="ru-RU" sz="4400" b="1" dirty="0" smtClean="0"/>
              <a:t>Мой </a:t>
            </a:r>
            <a:r>
              <a:rPr lang="ru-RU" sz="4400" b="1" dirty="0"/>
              <a:t>костер в тумане светит: искры гаснут на лету… </a:t>
            </a:r>
            <a:endParaRPr lang="ru-RU" sz="4400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i="1" dirty="0" smtClean="0"/>
              <a:t>Полонский </a:t>
            </a:r>
            <a:r>
              <a:rPr lang="ru-RU" i="1" dirty="0"/>
              <a:t>Я.П</a:t>
            </a:r>
            <a:r>
              <a:rPr lang="ru-RU" i="1" dirty="0" smtClean="0"/>
              <a:t>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2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/>
                </a:solidFill>
              </a:rPr>
              <a:t>IV тур - Королевство формул</a:t>
            </a:r>
            <a:endParaRPr lang="ru-RU" sz="9600" dirty="0"/>
          </a:p>
        </p:txBody>
      </p:sp>
      <p:pic>
        <p:nvPicPr>
          <p:cNvPr id="5122" name="Picture 2" descr="C:\Users\Admin\Desktop\download\images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7" y="4303560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i="1" dirty="0" smtClean="0">
                <a:solidFill>
                  <a:srgbClr val="0070C0"/>
                </a:solidFill>
              </a:rPr>
              <a:t>Составить </a:t>
            </a:r>
            <a:r>
              <a:rPr lang="ru-RU" sz="4000" i="1" dirty="0">
                <a:solidFill>
                  <a:srgbClr val="0070C0"/>
                </a:solidFill>
              </a:rPr>
              <a:t>формулы, если известен их состав</a:t>
            </a:r>
            <a:br>
              <a:rPr lang="ru-RU" sz="4000" i="1" dirty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pPr marL="0" indent="0" algn="ctr">
              <a:buNone/>
            </a:pPr>
            <a:endParaRPr lang="ru-RU" sz="4800" b="1" dirty="0" smtClean="0"/>
          </a:p>
          <a:p>
            <a:pPr marL="0" indent="0" algn="ctr">
              <a:buNone/>
            </a:pPr>
            <a:r>
              <a:rPr lang="en-US" sz="4800" b="1" dirty="0" smtClean="0"/>
              <a:t>C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H</a:t>
            </a:r>
            <a:r>
              <a:rPr lang="en-US" sz="4800" b="1" baseline="-25000" dirty="0" smtClean="0"/>
              <a:t>6</a:t>
            </a:r>
            <a:r>
              <a:rPr lang="en-US" sz="4800" b="1" dirty="0" smtClean="0"/>
              <a:t>  </a:t>
            </a:r>
            <a:r>
              <a:rPr lang="ru-RU" sz="4800" b="1" dirty="0" smtClean="0"/>
              <a:t>   </a:t>
            </a:r>
            <a:r>
              <a:rPr lang="en-US" sz="4800" b="1" dirty="0" smtClean="0"/>
              <a:t>N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ru-RU" sz="4800" b="1" dirty="0" smtClean="0"/>
              <a:t>   </a:t>
            </a:r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S </a:t>
            </a:r>
            <a:r>
              <a:rPr lang="ru-RU" sz="4800" b="1" dirty="0" smtClean="0"/>
              <a:t>   </a:t>
            </a:r>
            <a:r>
              <a:rPr lang="en-US" sz="4800" b="1" dirty="0" smtClean="0"/>
              <a:t>N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O</a:t>
            </a:r>
            <a:r>
              <a:rPr lang="en-US" sz="4800" b="1" baseline="-25000" dirty="0" smtClean="0"/>
              <a:t>5</a:t>
            </a:r>
            <a:r>
              <a:rPr lang="en-US" sz="4800" b="1" dirty="0" smtClean="0"/>
              <a:t> </a:t>
            </a:r>
            <a:r>
              <a:rPr lang="ru-RU" sz="4800" b="1" dirty="0" smtClean="0"/>
              <a:t>   </a:t>
            </a:r>
            <a:r>
              <a:rPr lang="en-US" sz="4800" b="1" dirty="0" smtClean="0"/>
              <a:t>H</a:t>
            </a:r>
            <a:r>
              <a:rPr lang="en-US" sz="4800" b="1" baseline="-25000" dirty="0" smtClean="0"/>
              <a:t>3</a:t>
            </a:r>
            <a:r>
              <a:rPr lang="en-US" sz="4800" b="1" dirty="0" smtClean="0"/>
              <a:t>PO</a:t>
            </a:r>
            <a:r>
              <a:rPr lang="en-US" sz="4800" b="1" baseline="-25000" dirty="0" smtClean="0"/>
              <a:t>4 </a:t>
            </a:r>
            <a:endParaRPr lang="ru-RU" sz="4800" b="1" dirty="0" smtClean="0"/>
          </a:p>
          <a:p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24118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5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dirty="0"/>
              <a:t>Без химии жизни, поверьте, нет.</a:t>
            </a:r>
          </a:p>
          <a:p>
            <a:pPr marL="0" indent="0" algn="ctr">
              <a:buNone/>
            </a:pPr>
            <a:r>
              <a:rPr lang="ru-RU" sz="5100" b="1" dirty="0"/>
              <a:t>Без химии стал бы тусклым </a:t>
            </a:r>
            <a:r>
              <a:rPr lang="ru-RU" sz="5100" b="1" dirty="0" smtClean="0"/>
              <a:t>весь свет</a:t>
            </a:r>
            <a:r>
              <a:rPr lang="ru-RU" sz="5100" b="1" dirty="0"/>
              <a:t>.</a:t>
            </a:r>
          </a:p>
          <a:p>
            <a:pPr marL="0" indent="0" algn="ctr">
              <a:buNone/>
            </a:pPr>
            <a:r>
              <a:rPr lang="ru-RU" sz="5100" b="1" dirty="0"/>
              <a:t>С химией ездим, живем и </a:t>
            </a:r>
            <a:r>
              <a:rPr lang="ru-RU" sz="5100" b="1" dirty="0" smtClean="0"/>
              <a:t>летаем,</a:t>
            </a:r>
            <a:endParaRPr lang="ru-RU" sz="5100" b="1" dirty="0"/>
          </a:p>
          <a:p>
            <a:pPr marL="0" indent="0" algn="ctr">
              <a:buNone/>
            </a:pPr>
            <a:r>
              <a:rPr lang="ru-RU" sz="5100" b="1" dirty="0"/>
              <a:t>В разных точках Земли обитаем.</a:t>
            </a:r>
          </a:p>
          <a:p>
            <a:pPr marL="0" indent="0" algn="ctr">
              <a:buNone/>
            </a:pPr>
            <a:r>
              <a:rPr lang="ru-RU" sz="5100" b="1" dirty="0"/>
              <a:t>Чистим, стираем, пятна выводим,</a:t>
            </a:r>
          </a:p>
          <a:p>
            <a:pPr marL="0" indent="0" algn="ctr">
              <a:buNone/>
            </a:pPr>
            <a:r>
              <a:rPr lang="ru-RU" sz="5100" b="1" dirty="0"/>
              <a:t>Едим, спим и с прическами ходим.</a:t>
            </a:r>
          </a:p>
          <a:p>
            <a:pPr marL="0" indent="0" algn="ctr">
              <a:buNone/>
            </a:pPr>
            <a:r>
              <a:rPr lang="ru-RU" sz="5100" b="1" dirty="0"/>
              <a:t>Химией лечимся, клеим и шьем.</a:t>
            </a:r>
          </a:p>
          <a:p>
            <a:pPr marL="0" indent="0" algn="ctr">
              <a:buNone/>
            </a:pPr>
            <a:r>
              <a:rPr lang="ru-RU" sz="5100" b="1" dirty="0"/>
              <a:t>С химией мы бок о бок живем!</a:t>
            </a:r>
          </a:p>
          <a:p>
            <a:pPr marL="0" indent="0" algn="ctr">
              <a:buNone/>
            </a:pPr>
            <a:r>
              <a:rPr lang="ru-RU" sz="5100" b="1" dirty="0"/>
              <a:t>Так что вы без нее пропадете,</a:t>
            </a:r>
          </a:p>
          <a:p>
            <a:pPr marL="0" indent="0" algn="ctr">
              <a:buNone/>
            </a:pPr>
            <a:r>
              <a:rPr lang="ru-RU" sz="5100" b="1" dirty="0"/>
              <a:t>Если значения ее не поймете!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50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Определить валентность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/>
          </a:p>
          <a:p>
            <a:pPr marL="0" indent="0">
              <a:buNone/>
            </a:pPr>
            <a:r>
              <a:rPr lang="ru-RU" sz="4000" b="1" dirty="0" smtClean="0"/>
              <a:t> </a:t>
            </a:r>
            <a:r>
              <a:rPr lang="en-US" sz="4000" b="1" dirty="0" smtClean="0"/>
              <a:t>II </a:t>
            </a:r>
            <a:r>
              <a:rPr lang="ru-RU" sz="4000" b="1" dirty="0" smtClean="0"/>
              <a:t> </a:t>
            </a:r>
            <a:r>
              <a:rPr lang="en-US" sz="4000" b="1" dirty="0" smtClean="0"/>
              <a:t>II      </a:t>
            </a:r>
            <a:r>
              <a:rPr lang="en-US" sz="4000" b="1" dirty="0" smtClean="0"/>
              <a:t>III  I         </a:t>
            </a:r>
            <a:r>
              <a:rPr lang="en-US" sz="4000" b="1" dirty="0"/>
              <a:t>IV II        I  </a:t>
            </a:r>
            <a:r>
              <a:rPr lang="ru-RU" sz="4000" b="1" dirty="0" smtClean="0"/>
              <a:t> </a:t>
            </a:r>
            <a:r>
              <a:rPr lang="en-US" sz="4000" b="1" dirty="0" smtClean="0"/>
              <a:t>II     </a:t>
            </a:r>
            <a:r>
              <a:rPr lang="en-US" sz="4000" b="1" dirty="0" smtClean="0"/>
              <a:t> III </a:t>
            </a:r>
            <a:r>
              <a:rPr lang="ru-RU" sz="4000" b="1" dirty="0" smtClean="0"/>
              <a:t> </a:t>
            </a:r>
            <a:r>
              <a:rPr lang="en-US" sz="4000" b="1" dirty="0" smtClean="0"/>
              <a:t> </a:t>
            </a:r>
            <a:r>
              <a:rPr lang="en-US" sz="4000" b="1" dirty="0" smtClean="0"/>
              <a:t>II</a:t>
            </a:r>
            <a:r>
              <a:rPr lang="ru-RU" sz="4000" b="1" dirty="0" smtClean="0"/>
              <a:t> </a:t>
            </a:r>
            <a:r>
              <a:rPr lang="en-US" sz="4000" b="1" dirty="0" err="1" smtClean="0"/>
              <a:t>CuO</a:t>
            </a:r>
            <a:r>
              <a:rPr lang="en-US" sz="4000" b="1" dirty="0" smtClean="0"/>
              <a:t>       NH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       </a:t>
            </a:r>
            <a:r>
              <a:rPr lang="ru-RU" sz="4000" b="1" dirty="0" smtClean="0"/>
              <a:t> </a:t>
            </a:r>
            <a:r>
              <a:rPr lang="en-US" sz="4000" b="1" dirty="0" smtClean="0"/>
              <a:t>SO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       </a:t>
            </a:r>
            <a:r>
              <a:rPr lang="en-US" sz="4000" b="1" dirty="0"/>
              <a:t>N</a:t>
            </a:r>
            <a:r>
              <a:rPr lang="en-US" sz="4000" b="1" baseline="-25000" dirty="0"/>
              <a:t>2</a:t>
            </a:r>
            <a:r>
              <a:rPr lang="en-US" sz="4000" b="1" dirty="0"/>
              <a:t>O     </a:t>
            </a:r>
            <a:r>
              <a:rPr lang="en-US" sz="4000" b="1" dirty="0" smtClean="0"/>
              <a:t>Fe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O</a:t>
            </a:r>
            <a:r>
              <a:rPr lang="en-US" sz="4000" b="1" baseline="-25000" dirty="0" smtClean="0"/>
              <a:t>3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8766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Составить формулы по валентности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en-US" sz="4400" b="1" dirty="0" smtClean="0"/>
              <a:t>Al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     </a:t>
            </a:r>
            <a:r>
              <a:rPr lang="en-US" sz="4400" b="1" dirty="0"/>
              <a:t>PH </a:t>
            </a:r>
            <a:r>
              <a:rPr lang="en-US" sz="4400" b="1" baseline="-25000" dirty="0"/>
              <a:t>3</a:t>
            </a:r>
            <a:r>
              <a:rPr lang="en-US" sz="4400" b="1" dirty="0"/>
              <a:t>      K</a:t>
            </a:r>
            <a:r>
              <a:rPr lang="en-US" sz="4400" b="1" baseline="-25000" dirty="0"/>
              <a:t>2</a:t>
            </a:r>
            <a:r>
              <a:rPr lang="en-US" sz="4400" b="1" dirty="0"/>
              <a:t>O   </a:t>
            </a:r>
            <a:r>
              <a:rPr lang="en-US" sz="4400" b="1" dirty="0" smtClean="0"/>
              <a:t>   </a:t>
            </a:r>
            <a:r>
              <a:rPr lang="en-US" sz="4400" b="1" dirty="0" err="1"/>
              <a:t>MgO</a:t>
            </a:r>
            <a:r>
              <a:rPr lang="en-US" sz="4400" b="1" dirty="0"/>
              <a:t>  </a:t>
            </a:r>
            <a:r>
              <a:rPr lang="ru-RU" sz="4400" b="1" dirty="0" smtClean="0"/>
              <a:t> </a:t>
            </a:r>
            <a:r>
              <a:rPr lang="en-US" sz="4400" b="1" dirty="0" smtClean="0"/>
              <a:t> </a:t>
            </a:r>
            <a:r>
              <a:rPr lang="en-US" sz="4400" b="1" dirty="0"/>
              <a:t>P</a:t>
            </a:r>
            <a:r>
              <a:rPr lang="en-US" sz="4400" b="1" baseline="-25000" dirty="0"/>
              <a:t>2</a:t>
            </a:r>
            <a:r>
              <a:rPr lang="en-US" sz="4400" b="1" dirty="0"/>
              <a:t>O</a:t>
            </a:r>
            <a:r>
              <a:rPr lang="en-US" sz="4400" b="1" baseline="-25000" dirty="0"/>
              <a:t>5</a:t>
            </a:r>
            <a:endParaRPr lang="ru-RU" sz="4400" b="1" dirty="0"/>
          </a:p>
          <a:p>
            <a:endParaRPr lang="ru-RU" sz="4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7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V</a:t>
            </a:r>
            <a:r>
              <a:rPr lang="ru-RU" sz="9600" b="1" dirty="0">
                <a:solidFill>
                  <a:srgbClr val="FF0000"/>
                </a:solidFill>
              </a:rPr>
              <a:t> тур –  Химический кубик</a:t>
            </a:r>
            <a:endParaRPr lang="ru-RU" sz="9600" dirty="0"/>
          </a:p>
        </p:txBody>
      </p:sp>
      <p:pic>
        <p:nvPicPr>
          <p:cNvPr id="2050" name="Picture 2" descr="C:\Users\Admin\Desktop\download\images-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/>
                </a:solidFill>
              </a:rPr>
              <a:t>VI тур – Головоломка</a:t>
            </a:r>
            <a:endParaRPr lang="ru-RU" sz="9600" dirty="0"/>
          </a:p>
        </p:txBody>
      </p:sp>
      <p:pic>
        <p:nvPicPr>
          <p:cNvPr id="4" name="Picture 2" descr="C:\Users\Admin\Desktop\download\images-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/>
          </a:p>
          <a:p>
            <a:pPr marL="0" indent="0" algn="ctr">
              <a:buNone/>
            </a:pPr>
            <a:r>
              <a:rPr lang="ru-RU" sz="5400" b="1" dirty="0" smtClean="0"/>
              <a:t>П</a:t>
            </a:r>
            <a:r>
              <a:rPr lang="en-US" sz="5400" b="1" dirty="0"/>
              <a:t>Q</a:t>
            </a:r>
            <a:r>
              <a:rPr lang="ru-RU" sz="5400" b="1" dirty="0"/>
              <a:t>О</a:t>
            </a:r>
            <a:r>
              <a:rPr lang="en-US" sz="5400" b="1" dirty="0"/>
              <a:t>LJ</a:t>
            </a:r>
            <a:r>
              <a:rPr lang="ru-RU" sz="5400" b="1" dirty="0"/>
              <a:t>З</a:t>
            </a:r>
            <a:r>
              <a:rPr lang="en-US" sz="5400" b="1" dirty="0"/>
              <a:t>DS</a:t>
            </a:r>
            <a:r>
              <a:rPr lang="ru-RU" sz="5400" b="1" dirty="0"/>
              <a:t>НА</a:t>
            </a:r>
            <a:r>
              <a:rPr lang="en-US" sz="5400" b="1" dirty="0"/>
              <a:t>U</a:t>
            </a:r>
            <a:r>
              <a:rPr lang="ru-RU" sz="5400" b="1" dirty="0"/>
              <a:t>Н</a:t>
            </a:r>
            <a:r>
              <a:rPr lang="en-US" sz="5400" b="1" dirty="0"/>
              <a:t>W</a:t>
            </a:r>
            <a:r>
              <a:rPr lang="ru-RU" sz="5400" b="1" dirty="0"/>
              <a:t>И</a:t>
            </a:r>
            <a:r>
              <a:rPr lang="en-US" sz="5400" b="1" dirty="0"/>
              <a:t>J</a:t>
            </a:r>
            <a:r>
              <a:rPr lang="ru-RU" sz="5400" b="1" dirty="0"/>
              <a:t>Е   Н</a:t>
            </a:r>
            <a:r>
              <a:rPr lang="en-US" sz="5400" b="1" dirty="0"/>
              <a:t>NZ</a:t>
            </a:r>
            <a:r>
              <a:rPr lang="ru-RU" sz="5400" b="1" dirty="0"/>
              <a:t>А</a:t>
            </a:r>
            <a:r>
              <a:rPr lang="en-US" sz="5400" b="1" dirty="0"/>
              <a:t>W</a:t>
            </a:r>
            <a:r>
              <a:rPr lang="ru-RU" sz="5400" b="1" dirty="0"/>
              <a:t>ЧИ</a:t>
            </a:r>
            <a:r>
              <a:rPr lang="en-US" sz="5400" b="1" dirty="0"/>
              <a:t>Y</a:t>
            </a:r>
            <a:r>
              <a:rPr lang="ru-RU" sz="5400" b="1" dirty="0"/>
              <a:t>Н</a:t>
            </a:r>
            <a:r>
              <a:rPr lang="en-US" sz="5400" b="1" dirty="0"/>
              <a:t>U</a:t>
            </a:r>
            <a:r>
              <a:rPr lang="ru-RU" sz="5400" b="1" dirty="0"/>
              <a:t>А</a:t>
            </a:r>
            <a:r>
              <a:rPr lang="en-US" sz="5400" b="1" dirty="0"/>
              <a:t>I</a:t>
            </a:r>
            <a:r>
              <a:rPr lang="ru-RU" sz="5400" b="1" dirty="0"/>
              <a:t>Е</a:t>
            </a:r>
            <a:r>
              <a:rPr lang="en-US" sz="5400" b="1" dirty="0"/>
              <a:t>SF</a:t>
            </a:r>
            <a:r>
              <a:rPr lang="ru-RU" sz="5400" b="1" dirty="0"/>
              <a:t>Т</a:t>
            </a:r>
            <a:r>
              <a:rPr lang="en-US" sz="5400" b="1" dirty="0"/>
              <a:t>G</a:t>
            </a:r>
            <a:r>
              <a:rPr lang="ru-RU" sz="5400" b="1" dirty="0"/>
              <a:t>С</a:t>
            </a:r>
            <a:r>
              <a:rPr lang="en-US" sz="5400" b="1" dirty="0"/>
              <a:t>J</a:t>
            </a:r>
            <a:r>
              <a:rPr lang="ru-RU" sz="5400" b="1" dirty="0"/>
              <a:t>Я   </a:t>
            </a:r>
            <a:r>
              <a:rPr lang="en-US" sz="5400" b="1" dirty="0"/>
              <a:t>NR</a:t>
            </a:r>
            <a:r>
              <a:rPr lang="ru-RU" sz="5400" b="1" dirty="0"/>
              <a:t>С   У</a:t>
            </a:r>
            <a:r>
              <a:rPr lang="en-US" sz="5400" b="1" dirty="0"/>
              <a:t>RW</a:t>
            </a:r>
            <a:r>
              <a:rPr lang="ru-RU" sz="5400" b="1" dirty="0"/>
              <a:t>ДИ</a:t>
            </a:r>
            <a:r>
              <a:rPr lang="en-US" sz="5400" b="1" dirty="0"/>
              <a:t>N</a:t>
            </a:r>
            <a:r>
              <a:rPr lang="ru-RU" sz="5400" b="1" dirty="0"/>
              <a:t>В</a:t>
            </a:r>
            <a:r>
              <a:rPr lang="en-US" sz="5400" b="1" dirty="0"/>
              <a:t>F</a:t>
            </a:r>
            <a:r>
              <a:rPr lang="ru-RU" sz="5400" b="1" dirty="0"/>
              <a:t>Л</a:t>
            </a:r>
            <a:r>
              <a:rPr lang="en-US" sz="5400" b="1" dirty="0"/>
              <a:t>D</a:t>
            </a:r>
            <a:r>
              <a:rPr lang="ru-RU" sz="5400" b="1" dirty="0"/>
              <a:t>Е</a:t>
            </a:r>
            <a:r>
              <a:rPr lang="en-US" sz="5400" b="1" dirty="0"/>
              <a:t>ZY</a:t>
            </a:r>
            <a:r>
              <a:rPr lang="ru-RU" sz="5400" b="1" dirty="0"/>
              <a:t>Н</a:t>
            </a:r>
            <a:r>
              <a:rPr lang="en-US" sz="5400" b="1" dirty="0"/>
              <a:t>J</a:t>
            </a:r>
            <a:r>
              <a:rPr lang="ru-RU" sz="5400" b="1" dirty="0"/>
              <a:t>И</a:t>
            </a:r>
            <a:r>
              <a:rPr lang="en-US" sz="5400" b="1" dirty="0" err="1"/>
              <a:t>lN</a:t>
            </a:r>
            <a:r>
              <a:rPr lang="ru-RU" sz="5400" b="1" dirty="0"/>
              <a:t>Я</a:t>
            </a:r>
            <a:r>
              <a:rPr lang="en-US" sz="5400" b="1" dirty="0"/>
              <a:t>V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534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8000" b="1" i="1" dirty="0"/>
              <a:t>Познание начинается </a:t>
            </a:r>
            <a:endParaRPr lang="ru-RU" sz="8000" b="1" i="1" dirty="0" smtClean="0"/>
          </a:p>
          <a:p>
            <a:pPr marL="0" indent="0" algn="ctr">
              <a:buNone/>
            </a:pPr>
            <a:r>
              <a:rPr lang="ru-RU" sz="8000" b="1" i="1" dirty="0" smtClean="0"/>
              <a:t>с </a:t>
            </a:r>
          </a:p>
          <a:p>
            <a:pPr marL="0" indent="0" algn="ctr">
              <a:buNone/>
            </a:pPr>
            <a:r>
              <a:rPr lang="ru-RU" sz="8000" b="1" i="1" dirty="0" smtClean="0"/>
              <a:t>удивления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2289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I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тур – Контрольный </a:t>
            </a:r>
            <a:r>
              <a:rPr lang="ru-RU" sz="7200" b="1" dirty="0">
                <a:solidFill>
                  <a:srgbClr val="FF0000"/>
                </a:solidFill>
              </a:rPr>
              <a:t>пункт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r>
              <a:rPr lang="ru-RU" sz="4000" b="1" dirty="0" smtClean="0"/>
              <a:t>Жизнь наша в опасности без правил безопасности!</a:t>
            </a:r>
          </a:p>
          <a:p>
            <a:pPr marL="0" indent="0" algn="ctr">
              <a:buNone/>
            </a:pPr>
            <a:endParaRPr lang="ru-RU" sz="4000" b="1" dirty="0" smtClean="0"/>
          </a:p>
        </p:txBody>
      </p:sp>
      <p:pic>
        <p:nvPicPr>
          <p:cNvPr id="1026" name="Picture 2" descr="C:\Users\Admin\Desktop\download\images-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717032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 – </a:t>
            </a:r>
            <a:r>
              <a:rPr lang="ru-RU" sz="3300" b="1" dirty="0" smtClean="0"/>
              <a:t>брать вещество небольшими порциями при помощи  ложечки, </a:t>
            </a:r>
          </a:p>
          <a:p>
            <a:pPr marL="0" indent="0">
              <a:buNone/>
            </a:pPr>
            <a:r>
              <a:rPr lang="ru-RU" sz="3300" b="1" dirty="0" smtClean="0"/>
              <a:t>2 – отсыпать вещество обратно в склянку нельзя, </a:t>
            </a:r>
          </a:p>
          <a:p>
            <a:pPr marL="0" indent="0">
              <a:buNone/>
            </a:pPr>
            <a:r>
              <a:rPr lang="ru-RU" sz="3300" b="1" dirty="0" smtClean="0"/>
              <a:t>3 – пробирку ставить в специальный штатив, </a:t>
            </a:r>
          </a:p>
          <a:p>
            <a:pPr marL="0" indent="0">
              <a:buNone/>
            </a:pPr>
            <a:r>
              <a:rPr lang="ru-RU" sz="3300" b="1" dirty="0" smtClean="0"/>
              <a:t>4 – вытирать вещество рукой нельзя, </a:t>
            </a:r>
          </a:p>
          <a:p>
            <a:pPr marL="0" indent="0">
              <a:buNone/>
            </a:pPr>
            <a:r>
              <a:rPr lang="ru-RU" sz="3300" b="1" dirty="0" smtClean="0"/>
              <a:t>5 – спиртовка при работе должна стоять на столе, </a:t>
            </a:r>
          </a:p>
          <a:p>
            <a:pPr marL="0" indent="0">
              <a:buNone/>
            </a:pPr>
            <a:r>
              <a:rPr lang="ru-RU" sz="3300" b="1" dirty="0" smtClean="0"/>
              <a:t>6 –</a:t>
            </a:r>
            <a:r>
              <a:rPr lang="ru-RU" sz="3300" b="1" dirty="0"/>
              <a:t> </a:t>
            </a:r>
            <a:r>
              <a:rPr lang="ru-RU" sz="3300" b="1" dirty="0" smtClean="0"/>
              <a:t>зажигать спиртовку от </a:t>
            </a:r>
            <a:r>
              <a:rPr lang="ru-RU" sz="3300" b="1" dirty="0"/>
              <a:t>другой </a:t>
            </a:r>
            <a:r>
              <a:rPr lang="ru-RU" sz="3300" b="1" dirty="0" smtClean="0"/>
              <a:t>горящей спиртовки нельзя, </a:t>
            </a:r>
          </a:p>
          <a:p>
            <a:pPr marL="0" indent="0">
              <a:buNone/>
            </a:pPr>
            <a:r>
              <a:rPr lang="ru-RU" sz="3300" b="1" dirty="0" smtClean="0"/>
              <a:t>7 – оставлять </a:t>
            </a:r>
            <a:r>
              <a:rPr lang="ru-RU" sz="3300" b="1" dirty="0"/>
              <a:t>спиртовку </a:t>
            </a:r>
            <a:r>
              <a:rPr lang="ru-RU" sz="3300" b="1" dirty="0" smtClean="0"/>
              <a:t>горящей без присмотра нельзя, </a:t>
            </a:r>
          </a:p>
          <a:p>
            <a:pPr marL="0" indent="0">
              <a:buNone/>
            </a:pPr>
            <a:r>
              <a:rPr lang="ru-RU" sz="3300" b="1" dirty="0" smtClean="0"/>
              <a:t>8 – тушат </a:t>
            </a:r>
            <a:r>
              <a:rPr lang="ru-RU" sz="3300" b="1" dirty="0"/>
              <a:t>спиртовку, </a:t>
            </a:r>
            <a:r>
              <a:rPr lang="ru-RU" sz="3300" b="1" dirty="0" smtClean="0"/>
              <a:t>накрыв пламя колпачком,</a:t>
            </a:r>
          </a:p>
          <a:p>
            <a:pPr marL="0" indent="0">
              <a:buNone/>
            </a:pPr>
            <a:r>
              <a:rPr lang="ru-RU" sz="3300" b="1" dirty="0" smtClean="0"/>
              <a:t>9 – есть и жевать при работе с химическими веществами нельзя,</a:t>
            </a:r>
          </a:p>
          <a:p>
            <a:pPr marL="0" indent="0">
              <a:buNone/>
            </a:pPr>
            <a:r>
              <a:rPr lang="ru-RU" sz="3300" b="1" dirty="0" smtClean="0"/>
              <a:t>10 – на столе посторонние предметы не должны быть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16019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II</a:t>
            </a:r>
            <a:r>
              <a:rPr lang="ru-RU" sz="9600" b="1" dirty="0">
                <a:solidFill>
                  <a:srgbClr val="FF0000"/>
                </a:solidFill>
              </a:rPr>
              <a:t> тур – </a:t>
            </a:r>
            <a:endParaRPr lang="ru-RU" sz="9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Страна </a:t>
            </a:r>
            <a:r>
              <a:rPr lang="ru-RU" sz="9600" b="1" dirty="0">
                <a:solidFill>
                  <a:srgbClr val="FF0000"/>
                </a:solidFill>
              </a:rPr>
              <a:t>веществ</a:t>
            </a:r>
            <a:endParaRPr lang="ru-RU" sz="9600" dirty="0"/>
          </a:p>
        </p:txBody>
      </p:sp>
      <p:pic>
        <p:nvPicPr>
          <p:cNvPr id="3074" name="Picture 2" descr="C:\Users\Admin\Desktop\download\images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"/>
          </a:xfrm>
        </p:spPr>
        <p:txBody>
          <a:bodyPr>
            <a:normAutofit fontScale="90000"/>
          </a:bodyPr>
          <a:lstStyle/>
          <a:p>
            <a:endParaRPr lang="ru-RU" sz="9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470762"/>
              </p:ext>
            </p:extLst>
          </p:nvPr>
        </p:nvGraphicFramePr>
        <p:xfrm>
          <a:off x="457200" y="548681"/>
          <a:ext cx="8229599" cy="581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651"/>
                <a:gridCol w="2742651"/>
                <a:gridCol w="2744297"/>
              </a:tblGrid>
              <a:tr h="93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вода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H-O-H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хлор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Cl-Cl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простое 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серная кислота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lang="en-US" sz="3200" b="1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</a:t>
                      </a:r>
                      <a:r>
                        <a:rPr lang="en-US" sz="3200" b="1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хлорид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натрия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NaCl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углекислый газ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</a:t>
                      </a:r>
                      <a:r>
                        <a:rPr lang="en-US" sz="3200" b="1" baseline="-25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кислород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О=О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простое 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27089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III</a:t>
            </a:r>
            <a:r>
              <a:rPr lang="ru-RU" sz="9600" b="1" dirty="0">
                <a:solidFill>
                  <a:srgbClr val="FF0000"/>
                </a:solidFill>
              </a:rPr>
              <a:t> тур – Государство явлений</a:t>
            </a:r>
            <a:endParaRPr lang="ru-RU" sz="9600" dirty="0"/>
          </a:p>
        </p:txBody>
      </p:sp>
      <p:pic>
        <p:nvPicPr>
          <p:cNvPr id="6" name="Picture 2" descr="C:\Users\Admin\Desktop\download\images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2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mgs\379636-2880x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685800"/>
            <a:ext cx="87782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692696"/>
            <a:ext cx="835292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2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</TotalTime>
  <Words>402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Турнир знатоков химии</vt:lpstr>
      <vt:lpstr>Презентация PowerPoint</vt:lpstr>
      <vt:lpstr>I тур – Контрольный пункт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Составить формулы, если известен их состав </vt:lpstr>
      <vt:lpstr>Определить валентность</vt:lpstr>
      <vt:lpstr>Составить формулы по валентности</vt:lpstr>
      <vt:lpstr>Презентация PowerPoint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знатоков химии</dc:title>
  <dc:creator>Admin</dc:creator>
  <cp:lastModifiedBy>Admin</cp:lastModifiedBy>
  <cp:revision>23</cp:revision>
  <dcterms:created xsi:type="dcterms:W3CDTF">2014-10-21T16:32:18Z</dcterms:created>
  <dcterms:modified xsi:type="dcterms:W3CDTF">2014-10-22T15:47:47Z</dcterms:modified>
</cp:coreProperties>
</file>