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71" r:id="rId3"/>
    <p:sldId id="275" r:id="rId4"/>
    <p:sldId id="283" r:id="rId5"/>
    <p:sldId id="278" r:id="rId6"/>
    <p:sldId id="276" r:id="rId7"/>
    <p:sldId id="279" r:id="rId8"/>
    <p:sldId id="285" r:id="rId9"/>
    <p:sldId id="287" r:id="rId10"/>
    <p:sldId id="288" r:id="rId11"/>
    <p:sldId id="263" r:id="rId12"/>
    <p:sldId id="293" r:id="rId13"/>
    <p:sldId id="289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2D85E5-6D24-42B1-B103-F143C88B80C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80D76F-50E5-4502-B155-B0F4052EA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8632-039C-4459-98D2-687285BD7B2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EAFA-9F52-4F5F-9072-F7401FDAC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F43D-3A3B-42EF-B96F-86FE365157F3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08B-2EC5-4257-808E-2A20B1373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49D0-8A85-496B-A738-A44B5D71243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7847-0F6C-403C-A735-EDA5F5424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F232-4299-4A5E-9796-70D8DCD85C3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6BB2-5AA2-44F4-B748-A07FEEA5D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C70F-91FA-483D-ACCC-CE624782E3B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C71C-C0F8-46F0-88F4-707B07A8F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C68F-F361-4703-873A-90C398DB70F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EE91-6727-4B69-B0E9-E53DD82F6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A0F9-6F42-4CF3-B208-A1B834B5537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B4EF-5752-405C-BBC3-6170651E1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7A2C-88A2-462C-AA2F-3E6C3C0E0DD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867F-8B1F-458A-81BB-86D6D1A16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45BA-4FAA-43F4-AF52-109D2B54C28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3F1DC-9AEB-4837-AD3F-005B0DFA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F2D1-AC89-4D14-B049-95B76074489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9C20-1791-4D8E-938D-A2BD79775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E83E-EBB0-4D86-8FA9-961A699D472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DFCF-9BC5-429A-A021-3346DCD84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FB0E0E-751D-46A9-9451-70268CC0D930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E77798-68E9-4331-89E7-59D66C762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12" Type="http://schemas.openxmlformats.org/officeDocument/2006/relationships/image" Target="../media/image83.jpeg"/><Relationship Id="rId2" Type="http://schemas.openxmlformats.org/officeDocument/2006/relationships/image" Target="../media/image73.jpe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png"/><Relationship Id="rId18" Type="http://schemas.openxmlformats.org/officeDocument/2006/relationships/image" Target="../media/image104.jpe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jpeg"/><Relationship Id="rId17" Type="http://schemas.openxmlformats.org/officeDocument/2006/relationships/image" Target="../media/image103.png"/><Relationship Id="rId2" Type="http://schemas.openxmlformats.org/officeDocument/2006/relationships/image" Target="../media/image88.jpeg"/><Relationship Id="rId16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jpeg"/><Relationship Id="rId19" Type="http://schemas.openxmlformats.org/officeDocument/2006/relationships/image" Target="../media/image105.png"/><Relationship Id="rId4" Type="http://schemas.openxmlformats.org/officeDocument/2006/relationships/image" Target="../media/image90.jpeg"/><Relationship Id="rId9" Type="http://schemas.openxmlformats.org/officeDocument/2006/relationships/image" Target="../media/image95.png"/><Relationship Id="rId14" Type="http://schemas.openxmlformats.org/officeDocument/2006/relationships/image" Target="../media/image10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ергий Радонежский\рисунки фото\Художник Павел РЫЖЕНКО\Павел Рыженко .Муравейн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789363"/>
            <a:ext cx="40608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F:\Сергий Радонежский\рисунки фото\Явление Святой Троицы преподобному Сергию.Фирсов 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38687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067175" y="0"/>
            <a:ext cx="4826000" cy="2659063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Какие качества помогли Варфоломею, ставшему затем монахом Сергием, преодолеть все трудности одинокой жизни в глухом лесу? 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638" y="2349500"/>
            <a:ext cx="4752975" cy="1349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Какой урок жизни в период своего отшельничества показал нам Сергий Радонежский?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175" y="3933825"/>
            <a:ext cx="4897438" cy="2257425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Урок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терпения и верности выбранному пути </a:t>
            </a:r>
            <a:r>
              <a:rPr lang="ru-RU" b="1" dirty="0">
                <a:latin typeface="+mn-lt"/>
              </a:rPr>
              <a:t>мы видим в преодолении всех тяжких и порой невыносимых для простого человека условий жизни вдали от людей во имя желания послужить Богу.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377825" y="2908300"/>
            <a:ext cx="2116138" cy="768350"/>
            <a:chOff x="238" y="1832"/>
            <a:chExt cx="1333" cy="484"/>
          </a:xfrm>
        </p:grpSpPr>
        <p:pic>
          <p:nvPicPr>
            <p:cNvPr id="18439" name="Прямоугольник 6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" y="1832"/>
              <a:ext cx="1333" cy="484"/>
            </a:xfrm>
            <a:prstGeom prst="rect">
              <a:avLst/>
            </a:prstGeom>
            <a:noFill/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249" y="1842"/>
              <a:ext cx="1316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В. Фирсов </a:t>
              </a:r>
            </a:p>
            <a:p>
              <a:r>
                <a:rPr lang="ru-RU" sz="1400" b="1">
                  <a:latin typeface="Calibri" pitchFamily="34" charset="0"/>
                </a:rPr>
                <a:t>Явление Святой Троицы </a:t>
              </a:r>
            </a:p>
            <a:p>
              <a:r>
                <a:rPr lang="ru-RU" sz="1400" b="1">
                  <a:latin typeface="Calibri" pitchFamily="34" charset="0"/>
                </a:rPr>
                <a:t>преподобному Сергию.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552950" y="6003925"/>
            <a:ext cx="1219200" cy="555625"/>
            <a:chOff x="2868" y="3782"/>
            <a:chExt cx="768" cy="350"/>
          </a:xfrm>
        </p:grpSpPr>
        <p:pic>
          <p:nvPicPr>
            <p:cNvPr id="18442" name="Прямоугольник 7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68" y="3782"/>
              <a:ext cx="768" cy="350"/>
            </a:xfrm>
            <a:prstGeom prst="rect">
              <a:avLst/>
            </a:prstGeom>
            <a:noFill/>
          </p:spPr>
        </p:pic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880" y="3793"/>
              <a:ext cx="75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П. Рыженко  </a:t>
              </a:r>
            </a:p>
            <a:p>
              <a:r>
                <a:rPr lang="ru-RU" sz="1400" b="1">
                  <a:latin typeface="Calibri" pitchFamily="34" charset="0"/>
                </a:rPr>
                <a:t>Муравейник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ергий Радонежский\рисунки фото\В. Самсонов Родник Серг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549275"/>
            <a:ext cx="260508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450850" y="5857875"/>
            <a:ext cx="1365250" cy="555625"/>
            <a:chOff x="284" y="3690"/>
            <a:chExt cx="860" cy="350"/>
          </a:xfrm>
        </p:grpSpPr>
        <p:pic>
          <p:nvPicPr>
            <p:cNvPr id="27651" name="Прямоугольник 8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4" y="3690"/>
              <a:ext cx="860" cy="350"/>
            </a:xfrm>
            <a:prstGeom prst="rect">
              <a:avLst/>
            </a:prstGeom>
            <a:noFill/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295" y="3702"/>
              <a:ext cx="8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В. Самсонов </a:t>
              </a:r>
            </a:p>
            <a:p>
              <a:r>
                <a:rPr lang="ru-RU" sz="1400" b="1">
                  <a:latin typeface="Calibri" pitchFamily="34" charset="0"/>
                </a:rPr>
                <a:t>Родник Сергия</a:t>
              </a:r>
            </a:p>
          </p:txBody>
        </p:sp>
      </p:grpSp>
      <p:pic>
        <p:nvPicPr>
          <p:cNvPr id="1026" name="Picture 2" descr="F:\Сергий Радонежский\рисунки фото\07_05_13_8.jpg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519113" y="476250"/>
            <a:ext cx="31162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TextBox 7"/>
          <p:cNvGrpSpPr>
            <a:grpSpLocks/>
          </p:cNvGrpSpPr>
          <p:nvPr/>
        </p:nvGrpSpPr>
        <p:grpSpPr bwMode="auto">
          <a:xfrm>
            <a:off x="523875" y="5930900"/>
            <a:ext cx="3121025" cy="555625"/>
            <a:chOff x="330" y="3736"/>
            <a:chExt cx="1966" cy="350"/>
          </a:xfrm>
        </p:grpSpPr>
        <p:pic>
          <p:nvPicPr>
            <p:cNvPr id="27655" name="TextBox 7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0" y="3736"/>
              <a:ext cx="1966" cy="350"/>
            </a:xfrm>
            <a:prstGeom prst="rect">
              <a:avLst/>
            </a:prstGeom>
            <a:noFill/>
          </p:spPr>
        </p:pic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340" y="3748"/>
              <a:ext cx="1950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Преподобный Сергий Радонежский обходит кельи иноков</a:t>
              </a:r>
            </a:p>
          </p:txBody>
        </p:sp>
      </p:grpSp>
      <p:pic>
        <p:nvPicPr>
          <p:cNvPr id="2" name="Picture 3" descr="F:\Сергий Радонежский\рисунки фото\Александр Петров Старец и послушни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476250"/>
            <a:ext cx="3744912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377825" y="3194050"/>
            <a:ext cx="1804988" cy="555625"/>
            <a:chOff x="238" y="2012"/>
            <a:chExt cx="1137" cy="350"/>
          </a:xfrm>
        </p:grpSpPr>
        <p:pic>
          <p:nvPicPr>
            <p:cNvPr id="27659" name="Прямоугольник 9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38" y="2012"/>
              <a:ext cx="1137" cy="350"/>
            </a:xfrm>
            <a:prstGeom prst="rect">
              <a:avLst/>
            </a:prstGeom>
            <a:noFill/>
          </p:spPr>
        </p:pic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111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 Петров </a:t>
              </a:r>
            </a:p>
            <a:p>
              <a:r>
                <a:rPr lang="ru-RU" sz="1400" b="1">
                  <a:latin typeface="Calibri" pitchFamily="34" charset="0"/>
                </a:rPr>
                <a:t>Старец и послушник</a:t>
              </a:r>
            </a:p>
          </p:txBody>
        </p:sp>
      </p:grpSp>
      <p:pic>
        <p:nvPicPr>
          <p:cNvPr id="1028" name="Picture 4" descr="F:\Сергий Радонежский\рисунки фото\Михаил Васильевич Нестеров\Тишина.jpg"/>
          <p:cNvPicPr>
            <a:picLocks noChangeAspect="1" noChangeArrowheads="1"/>
          </p:cNvPicPr>
          <p:nvPr/>
        </p:nvPicPr>
        <p:blipFill>
          <a:blip r:embed="rId8" cstate="email">
            <a:lum contrast="10000"/>
          </a:blip>
          <a:srcRect/>
          <a:stretch>
            <a:fillRect/>
          </a:stretch>
        </p:blipFill>
        <p:spPr bwMode="auto">
          <a:xfrm>
            <a:off x="395288" y="3789363"/>
            <a:ext cx="34512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2609850" y="6076950"/>
            <a:ext cx="1219200" cy="549275"/>
            <a:chOff x="1644" y="3828"/>
            <a:chExt cx="768" cy="346"/>
          </a:xfrm>
        </p:grpSpPr>
        <p:pic>
          <p:nvPicPr>
            <p:cNvPr id="27663" name="Прямоугольник 11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644" y="3828"/>
              <a:ext cx="768" cy="346"/>
            </a:xfrm>
            <a:prstGeom prst="rect">
              <a:avLst/>
            </a:prstGeom>
            <a:noFill/>
          </p:spPr>
        </p:pic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1655" y="3838"/>
              <a:ext cx="7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М. Нестеров </a:t>
              </a:r>
            </a:p>
            <a:p>
              <a:r>
                <a:rPr lang="ru-RU" sz="1400" b="1">
                  <a:latin typeface="Calibri" pitchFamily="34" charset="0"/>
                </a:rPr>
                <a:t>Тишина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24300" y="2205038"/>
            <a:ext cx="5219700" cy="1349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Какой урок жизни показал нам этим примером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преподобный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Сергий Радонежский?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188913"/>
            <a:ext cx="5040313" cy="2249487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Какие качества проявил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Сергий-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чудотворец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никогда не отказывая людям в помощи и никому о такой помощи не рассказывая?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6813" y="3644900"/>
            <a:ext cx="5437187" cy="2859088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Урок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скромности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b="1" dirty="0">
                <a:latin typeface="+mn-lt"/>
              </a:rPr>
              <a:t>Преподобный Сергий, будучи игуменом, внешне  никак  не выделялся среди братии: был одет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ветхие </a:t>
            </a:r>
            <a:r>
              <a:rPr lang="ru-RU" b="1" dirty="0">
                <a:latin typeface="+mn-lt"/>
              </a:rPr>
              <a:t>одежды, никогда не повышал голоса, всегда терпелив и немногословен. Творя чудеса, он просил молчать о любых случаях чудесной помощи, которые происходили после его молитв.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allAtOnce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4213" y="333375"/>
            <a:ext cx="1714500" cy="714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Зрелость</a:t>
            </a:r>
          </a:p>
        </p:txBody>
      </p:sp>
      <p:pic>
        <p:nvPicPr>
          <p:cNvPr id="3074" name="Picture 2" descr="F:\Сергий Радонежский\рисунки фото\Преподобный Сергий Радонежский Россия, Москва 1-я треть XIX век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68313" y="1196975"/>
            <a:ext cx="3541712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450850" y="5499100"/>
            <a:ext cx="2116138" cy="768350"/>
            <a:chOff x="284" y="3464"/>
            <a:chExt cx="1333" cy="484"/>
          </a:xfrm>
        </p:grpSpPr>
        <p:pic>
          <p:nvPicPr>
            <p:cNvPr id="28676" name="Прямоугольник 8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4" y="3464"/>
              <a:ext cx="1333" cy="484"/>
            </a:xfrm>
            <a:prstGeom prst="rect">
              <a:avLst/>
            </a:prstGeom>
            <a:noFill/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295" y="3475"/>
              <a:ext cx="1315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Икона, 1-я треть XIX век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</a:t>
              </a:r>
            </a:p>
            <a:p>
              <a:r>
                <a:rPr lang="ru-RU" sz="1400" b="1">
                  <a:latin typeface="Calibri" pitchFamily="34" charset="0"/>
                </a:rPr>
                <a:t>Сергий Радонежский </a:t>
              </a:r>
            </a:p>
          </p:txBody>
        </p:sp>
      </p:grpSp>
      <p:pic>
        <p:nvPicPr>
          <p:cNvPr id="3075" name="Picture 3" descr="F:\Сергий Радонежский\рисунки фото\1363678015_sergii_radonezhsky_po_rusi_efoshkin_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500563" y="3644900"/>
            <a:ext cx="42481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2395538" y="5784850"/>
            <a:ext cx="1974850" cy="768350"/>
            <a:chOff x="1509" y="3644"/>
            <a:chExt cx="1244" cy="484"/>
          </a:xfrm>
        </p:grpSpPr>
        <p:pic>
          <p:nvPicPr>
            <p:cNvPr id="28680" name="Прямоугольник 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09" y="3644"/>
              <a:ext cx="1244" cy="484"/>
            </a:xfrm>
            <a:prstGeom prst="rect">
              <a:avLst/>
            </a:prstGeom>
            <a:noFill/>
          </p:spPr>
        </p:pic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1519" y="3657"/>
              <a:ext cx="122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 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Сергий. </a:t>
              </a:r>
            </a:p>
            <a:p>
              <a:r>
                <a:rPr lang="ru-RU" sz="1400" b="1">
                  <a:latin typeface="Calibri" pitchFamily="34" charset="0"/>
                </a:rPr>
                <a:t>По Руси</a:t>
              </a:r>
            </a:p>
          </p:txBody>
        </p:sp>
      </p:grpSp>
      <p:pic>
        <p:nvPicPr>
          <p:cNvPr id="3076" name="Picture 4" descr="F:\Сергий Радонежский\рисунки фото\Нестеров М.В. Пустынник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196975"/>
            <a:ext cx="35401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450850" y="5499100"/>
            <a:ext cx="1219200" cy="554038"/>
            <a:chOff x="284" y="3464"/>
            <a:chExt cx="768" cy="349"/>
          </a:xfrm>
        </p:grpSpPr>
        <p:pic>
          <p:nvPicPr>
            <p:cNvPr id="28684" name="Прямоугольник 11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4" y="3464"/>
              <a:ext cx="768" cy="349"/>
            </a:xfrm>
            <a:prstGeom prst="rect">
              <a:avLst/>
            </a:prstGeom>
            <a:noFill/>
          </p:spPr>
        </p:pic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295" y="3475"/>
              <a:ext cx="7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М. Нестеров </a:t>
              </a:r>
            </a:p>
            <a:p>
              <a:r>
                <a:rPr lang="ru-RU" sz="1400" b="1">
                  <a:latin typeface="Calibri" pitchFamily="34" charset="0"/>
                </a:rPr>
                <a:t>Пустынник</a:t>
              </a:r>
            </a:p>
          </p:txBody>
        </p:sp>
      </p:grpSp>
      <p:sp>
        <p:nvSpPr>
          <p:cNvPr id="11" name="Вертикальный свиток 10"/>
          <p:cNvSpPr/>
          <p:nvPr/>
        </p:nvSpPr>
        <p:spPr>
          <a:xfrm>
            <a:off x="4286250" y="428625"/>
            <a:ext cx="4572000" cy="2820988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Сергий Радонежский мог тихими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кроткими</a:t>
            </a:r>
            <a:r>
              <a:rPr lang="ru-RU" b="1" dirty="0">
                <a:latin typeface="+mn-lt"/>
              </a:rPr>
              <a:t> словами вселять уверенность и силу в людей, смягчать самые жестокие сердца. Прошёл сотни километров пешком, чтобы примирить враждующих князей и объединить их для борьбы с монголо-татарами</a:t>
            </a:r>
            <a:r>
              <a:rPr lang="ru-RU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Сергий Радонежский\рисунки фото\Н. Рыкунова Благословение Сергия Радонежског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3240087" cy="5329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450850" y="5857875"/>
            <a:ext cx="3194050" cy="555625"/>
            <a:chOff x="284" y="3690"/>
            <a:chExt cx="2012" cy="350"/>
          </a:xfrm>
        </p:grpSpPr>
        <p:pic>
          <p:nvPicPr>
            <p:cNvPr id="29699" name="Прямоугольник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4" y="3690"/>
              <a:ext cx="2012" cy="350"/>
            </a:xfrm>
            <a:prstGeom prst="rect">
              <a:avLst/>
            </a:prstGeom>
            <a:noFill/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295" y="3702"/>
              <a:ext cx="19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Н. Рыкунова </a:t>
              </a:r>
            </a:p>
            <a:p>
              <a:r>
                <a:rPr lang="ru-RU" sz="1400" b="1">
                  <a:latin typeface="Calibri" pitchFamily="34" charset="0"/>
                </a:rPr>
                <a:t>Благословение Сергия Радонежского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57625" y="214313"/>
            <a:ext cx="5040313" cy="2249487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Какие качества проявил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преподобный Сергий, заботясь об утверждении мира и братолюбия между соотечественниками?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4300" y="2428875"/>
            <a:ext cx="5219700" cy="1349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Какой урок жизни показал нам своим примером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преподобный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Сергий Радонежский?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6813" y="4076700"/>
            <a:ext cx="5437187" cy="1844675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Урок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миротворчества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даёт он нам, когда своей любовью и терпением смиряет гордость непримиримо восстающих друг на друга князей, несёт  мир и покой в разные уголки земли Русской.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:\Сергий Радонежский\рисунки фото\Сергий и Дмитрий Донской\Ю. Понтюхин. Дмитрий Донской и Сергий Радонежский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260350"/>
            <a:ext cx="2519363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 descr="F:\Сергий Радонежский\рисунки фото\Сергий и Дмитрий Донской\Ю. Понтюхин. Дмитрий Донской и Сергий Радонежск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33375"/>
            <a:ext cx="30226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F:\Сергий Радонежский\рисунки фото\Сергий и Дмитрий Донской\Q79MD8eKkg0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68313" y="404813"/>
            <a:ext cx="46799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Вертикальный свиток 1"/>
          <p:cNvSpPr/>
          <p:nvPr/>
        </p:nvSpPr>
        <p:spPr>
          <a:xfrm>
            <a:off x="0" y="4005263"/>
            <a:ext cx="8964613" cy="2520950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Сергий Радонежский примером своей жизни наделил русских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неодолимой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силой</a:t>
            </a:r>
            <a:r>
              <a:rPr lang="ru-RU" b="1" dirty="0">
                <a:latin typeface="+mn-lt"/>
              </a:rPr>
              <a:t>, дал им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неисчерпаемую энергию</a:t>
            </a:r>
            <a:r>
              <a:rPr lang="ru-RU" b="1" dirty="0">
                <a:latin typeface="+mn-lt"/>
              </a:rPr>
              <a:t>, даровал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несгибаемую стойкость </a:t>
            </a:r>
            <a:r>
              <a:rPr lang="ru-RU" b="1" dirty="0">
                <a:latin typeface="+mn-lt"/>
              </a:rPr>
              <a:t>и сделал все это через глубокую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ВЕРУ</a:t>
            </a:r>
            <a:r>
              <a:rPr lang="ru-RU" b="1" dirty="0">
                <a:latin typeface="+mn-lt"/>
              </a:rPr>
              <a:t>. Результатом укрепления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нравственных сил </a:t>
            </a:r>
            <a:r>
              <a:rPr lang="ru-RU" b="1" dirty="0">
                <a:latin typeface="+mn-lt"/>
              </a:rPr>
              <a:t>народа стала победа на Куликовом поле. Преподобный Сергий благословил на эту битву князя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Дмитрия Ивановича</a:t>
            </a:r>
            <a:r>
              <a:rPr lang="ru-RU" b="1" dirty="0">
                <a:latin typeface="+mn-lt"/>
              </a:rPr>
              <a:t>, сказав: «Иди смело, без колебания, и победишь!». По просьбе князя Преподобный дал ему двух иноков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Александра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Пересвета</a:t>
            </a:r>
            <a:r>
              <a:rPr lang="ru-RU" b="1" dirty="0">
                <a:latin typeface="+mn-lt"/>
              </a:rPr>
              <a:t>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Андрея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Ослябю</a:t>
            </a:r>
            <a:r>
              <a:rPr lang="ru-RU" b="1" dirty="0">
                <a:latin typeface="+mn-lt"/>
              </a:rPr>
              <a:t>, которые стали героями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Куликовской битвы. </a:t>
            </a:r>
          </a:p>
        </p:txBody>
      </p:sp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5346700" y="2762250"/>
            <a:ext cx="2047875" cy="1200150"/>
            <a:chOff x="3368" y="1740"/>
            <a:chExt cx="1290" cy="756"/>
          </a:xfrm>
        </p:grpSpPr>
        <p:pic>
          <p:nvPicPr>
            <p:cNvPr id="30726" name="Прямоугольник 3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68" y="1740"/>
              <a:ext cx="1290" cy="756"/>
            </a:xfrm>
            <a:prstGeom prst="rect">
              <a:avLst/>
            </a:prstGeom>
            <a:noFill/>
          </p:spPr>
        </p:pic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3379" y="1752"/>
              <a:ext cx="127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 Ефошкин 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Сергий. </a:t>
              </a:r>
            </a:p>
            <a:p>
              <a:r>
                <a:rPr lang="ru-RU" sz="1400" b="1">
                  <a:latin typeface="Calibri" pitchFamily="34" charset="0"/>
                </a:rPr>
                <a:t>Благословение князя</a:t>
              </a:r>
            </a:p>
            <a:p>
              <a:r>
                <a:rPr lang="ru-RU" sz="1400" b="1">
                  <a:latin typeface="Calibri" pitchFamily="34" charset="0"/>
                </a:rPr>
                <a:t> Дмитрия Иоанновича </a:t>
              </a:r>
            </a:p>
            <a:p>
              <a:r>
                <a:rPr lang="ru-RU" sz="1400" b="1">
                  <a:latin typeface="Calibri" pitchFamily="34" charset="0"/>
                </a:rPr>
                <a:t>со дружиною на битву</a:t>
              </a:r>
            </a:p>
          </p:txBody>
        </p:sp>
      </p:grpSp>
      <p:pic>
        <p:nvPicPr>
          <p:cNvPr id="2051" name="Picture 3" descr="F:\Сергий Радонежский\рисунки фото\Сергий и Дмитрий Донской\А. Кившенко Иди, не бойся. Бог тебе поможет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04813"/>
            <a:ext cx="47148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5419725" y="3121025"/>
            <a:ext cx="1828800" cy="768350"/>
            <a:chOff x="3414" y="1966"/>
            <a:chExt cx="1152" cy="484"/>
          </a:xfrm>
        </p:grpSpPr>
        <p:pic>
          <p:nvPicPr>
            <p:cNvPr id="30730" name="Прямоугольник 5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414" y="1966"/>
              <a:ext cx="1152" cy="484"/>
            </a:xfrm>
            <a:prstGeom prst="rect">
              <a:avLst/>
            </a:prstGeom>
            <a:noFill/>
          </p:spPr>
        </p:pic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3424" y="1979"/>
              <a:ext cx="113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 Кившенко </a:t>
              </a:r>
            </a:p>
            <a:p>
              <a:r>
                <a:rPr lang="ru-RU" sz="1400" b="1">
                  <a:latin typeface="Calibri" pitchFamily="34" charset="0"/>
                </a:rPr>
                <a:t>Иди, не бойся, </a:t>
              </a:r>
            </a:p>
            <a:p>
              <a:r>
                <a:rPr lang="ru-RU" sz="1400" b="1">
                  <a:latin typeface="Calibri" pitchFamily="34" charset="0"/>
                </a:rPr>
                <a:t>Бог тебе поможет!</a:t>
              </a:r>
            </a:p>
          </p:txBody>
        </p:sp>
      </p:grpSp>
      <p:pic>
        <p:nvPicPr>
          <p:cNvPr id="2052" name="Picture 4" descr="F:\Сергий Радонежский\рисунки фото\Сергий и Дмитрий Донской\А. Немеровский. Сергий Радонежский благословляет Дмитрия Донского на ратный подвиг.jpg"/>
          <p:cNvPicPr>
            <a:picLocks noChangeAspect="1" noChangeArrowheads="1"/>
          </p:cNvPicPr>
          <p:nvPr/>
        </p:nvPicPr>
        <p:blipFill>
          <a:blip r:embed="rId8" cstate="email">
            <a:lum bright="20000" contrast="10000"/>
          </a:blip>
          <a:srcRect/>
          <a:stretch>
            <a:fillRect/>
          </a:stretch>
        </p:blipFill>
        <p:spPr bwMode="auto">
          <a:xfrm>
            <a:off x="395288" y="404813"/>
            <a:ext cx="50927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5559425" y="3194050"/>
            <a:ext cx="3200400" cy="768350"/>
            <a:chOff x="3502" y="2012"/>
            <a:chExt cx="2016" cy="484"/>
          </a:xfrm>
        </p:grpSpPr>
        <p:pic>
          <p:nvPicPr>
            <p:cNvPr id="30734" name="Прямоугольник 7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502" y="2012"/>
              <a:ext cx="2016" cy="484"/>
            </a:xfrm>
            <a:prstGeom prst="rect">
              <a:avLst/>
            </a:prstGeom>
            <a:noFill/>
          </p:spPr>
        </p:pic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3515" y="2024"/>
              <a:ext cx="199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 Немеровский </a:t>
              </a:r>
            </a:p>
            <a:p>
              <a:r>
                <a:rPr lang="ru-RU" sz="1400" b="1">
                  <a:latin typeface="Calibri" pitchFamily="34" charset="0"/>
                </a:rPr>
                <a:t>Сергий Радонежский благословляет </a:t>
              </a:r>
            </a:p>
            <a:p>
              <a:r>
                <a:rPr lang="ru-RU" sz="1400" b="1">
                  <a:latin typeface="Calibri" pitchFamily="34" charset="0"/>
                </a:rPr>
                <a:t>Дмитрия Донского на ратный подвиг</a:t>
              </a:r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2053" name="Picture 5" descr="F:\Сергий Радонежский\рисунки фото\Сергий и Дмитрий Донской\Новоскольцев А. Н. Преподобный Сергий благословляет Дмитрия на борьбу с Мамаем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7900" y="333375"/>
            <a:ext cx="225901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7034213" y="3048000"/>
            <a:ext cx="2122487" cy="987425"/>
            <a:chOff x="4431" y="1920"/>
            <a:chExt cx="1337" cy="622"/>
          </a:xfrm>
        </p:grpSpPr>
        <p:pic>
          <p:nvPicPr>
            <p:cNvPr id="30738" name="Прямоугольник 9"/>
            <p:cNvPicPr>
              <a:picLocks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431" y="1920"/>
              <a:ext cx="1337" cy="622"/>
            </a:xfrm>
            <a:prstGeom prst="rect">
              <a:avLst/>
            </a:prstGeom>
            <a:noFill/>
          </p:spPr>
        </p:pic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445" y="1933"/>
              <a:ext cx="131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 Новоскольцев 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Сергий благословляет Дмитрия </a:t>
              </a:r>
            </a:p>
            <a:p>
              <a:r>
                <a:rPr lang="ru-RU" sz="1400" b="1">
                  <a:latin typeface="Calibri" pitchFamily="34" charset="0"/>
                </a:rPr>
                <a:t>на борьбу с Мамаем</a:t>
              </a:r>
            </a:p>
          </p:txBody>
        </p:sp>
      </p:grpSp>
      <p:pic>
        <p:nvPicPr>
          <p:cNvPr id="2054" name="Picture 6" descr="F:\Сергий Радонежский\рисунки фото\Сергий и Дмитрий Донской\Ю. Ракша Благословление Дмитрия Сергием Радонежским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9750" y="333375"/>
            <a:ext cx="199707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2462213" y="3194050"/>
            <a:ext cx="2268537" cy="768350"/>
            <a:chOff x="1551" y="2012"/>
            <a:chExt cx="1429" cy="484"/>
          </a:xfrm>
        </p:grpSpPr>
        <p:pic>
          <p:nvPicPr>
            <p:cNvPr id="30742" name="Прямоугольник 11"/>
            <p:cNvPicPr>
              <a:picLocks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551" y="2012"/>
              <a:ext cx="1429" cy="484"/>
            </a:xfrm>
            <a:prstGeom prst="rect">
              <a:avLst/>
            </a:prstGeom>
            <a:noFill/>
          </p:spPr>
        </p:pic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1565" y="2024"/>
              <a:ext cx="140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Ю. Ракша </a:t>
              </a:r>
            </a:p>
            <a:p>
              <a:r>
                <a:rPr lang="ru-RU" sz="1400" b="1">
                  <a:latin typeface="Calibri" pitchFamily="34" charset="0"/>
                </a:rPr>
                <a:t>Благословление Дмитрия </a:t>
              </a:r>
            </a:p>
            <a:p>
              <a:r>
                <a:rPr lang="ru-RU" sz="1400" b="1">
                  <a:latin typeface="Calibri" pitchFamily="34" charset="0"/>
                </a:rPr>
                <a:t>Сергием Радонежским</a:t>
              </a:r>
            </a:p>
          </p:txBody>
        </p:sp>
      </p:grpSp>
      <p:grpSp>
        <p:nvGrpSpPr>
          <p:cNvPr id="14" name="Прямоугольник 13"/>
          <p:cNvGrpSpPr>
            <a:grpSpLocks/>
          </p:cNvGrpSpPr>
          <p:nvPr/>
        </p:nvGrpSpPr>
        <p:grpSpPr bwMode="auto">
          <a:xfrm>
            <a:off x="3760788" y="3194050"/>
            <a:ext cx="1974850" cy="768350"/>
            <a:chOff x="2369" y="2012"/>
            <a:chExt cx="1244" cy="484"/>
          </a:xfrm>
        </p:grpSpPr>
        <p:pic>
          <p:nvPicPr>
            <p:cNvPr id="30745" name="Прямоугольник 13"/>
            <p:cNvPicPr>
              <a:picLocks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369" y="2012"/>
              <a:ext cx="1244" cy="484"/>
            </a:xfrm>
            <a:prstGeom prst="rect">
              <a:avLst/>
            </a:prstGeom>
            <a:noFill/>
          </p:spPr>
        </p:pic>
        <p:sp>
          <p:nvSpPr>
            <p:cNvPr id="30746" name="Text Box 26"/>
            <p:cNvSpPr txBox="1">
              <a:spLocks noChangeArrowheads="1"/>
            </p:cNvSpPr>
            <p:nvPr/>
          </p:nvSpPr>
          <p:spPr bwMode="auto">
            <a:xfrm>
              <a:off x="2381" y="2024"/>
              <a:ext cx="122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Ю. Понтюхин </a:t>
              </a:r>
            </a:p>
            <a:p>
              <a:r>
                <a:rPr lang="ru-RU" sz="1400" b="1">
                  <a:latin typeface="Calibri" pitchFamily="34" charset="0"/>
                </a:rPr>
                <a:t>Дмитрий Донской и </a:t>
              </a:r>
            </a:p>
            <a:p>
              <a:r>
                <a:rPr lang="ru-RU" sz="1400" b="1">
                  <a:latin typeface="Calibri" pitchFamily="34" charset="0"/>
                </a:rPr>
                <a:t>Сергий Радонежский</a:t>
              </a:r>
            </a:p>
          </p:txBody>
        </p:sp>
      </p:grpSp>
      <p:pic>
        <p:nvPicPr>
          <p:cNvPr id="2057" name="Picture 9" descr="F:\Сергий Радонежский\рисунки фото\Сергий и Дмитрий Донской\Сергией Симаков Святые Сергий Радонежский и Дмитрий Донской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8313" y="404813"/>
            <a:ext cx="48736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Прямоугольник 16"/>
          <p:cNvGrpSpPr>
            <a:grpSpLocks/>
          </p:cNvGrpSpPr>
          <p:nvPr/>
        </p:nvGrpSpPr>
        <p:grpSpPr bwMode="auto">
          <a:xfrm>
            <a:off x="5492750" y="3267075"/>
            <a:ext cx="2693988" cy="768350"/>
            <a:chOff x="3460" y="2058"/>
            <a:chExt cx="1697" cy="484"/>
          </a:xfrm>
        </p:grpSpPr>
        <p:pic>
          <p:nvPicPr>
            <p:cNvPr id="30749" name="Прямоугольник 16"/>
            <p:cNvPicPr>
              <a:picLocks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460" y="2058"/>
              <a:ext cx="1697" cy="484"/>
            </a:xfrm>
            <a:prstGeom prst="rect">
              <a:avLst/>
            </a:prstGeom>
            <a:noFill/>
          </p:spPr>
        </p:pic>
        <p:sp>
          <p:nvSpPr>
            <p:cNvPr id="30750" name="Text Box 30"/>
            <p:cNvSpPr txBox="1">
              <a:spLocks noChangeArrowheads="1"/>
            </p:cNvSpPr>
            <p:nvPr/>
          </p:nvSpPr>
          <p:spPr bwMode="auto">
            <a:xfrm>
              <a:off x="3470" y="2069"/>
              <a:ext cx="167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Симаков</a:t>
              </a:r>
            </a:p>
            <a:p>
              <a:r>
                <a:rPr lang="ru-RU" sz="1400" b="1">
                  <a:latin typeface="Calibri" pitchFamily="34" charset="0"/>
                </a:rPr>
                <a:t>Святые Сергий Радонежский и</a:t>
              </a:r>
            </a:p>
            <a:p>
              <a:r>
                <a:rPr lang="ru-RU" sz="1400" b="1">
                  <a:latin typeface="Calibri" pitchFamily="34" charset="0"/>
                </a:rPr>
                <a:t> Дмитрий Донской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ргий Радонежский\рисунки фото\Сергий и Дмитрий Донской\И. Глазунов Кану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619125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6858000" y="2981325"/>
            <a:ext cx="1146175" cy="547688"/>
            <a:chOff x="4320" y="1878"/>
            <a:chExt cx="722" cy="345"/>
          </a:xfrm>
        </p:grpSpPr>
        <p:pic>
          <p:nvPicPr>
            <p:cNvPr id="31747" name="Прямоугольник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20" y="1878"/>
              <a:ext cx="722" cy="345"/>
            </a:xfrm>
            <a:prstGeom prst="rect">
              <a:avLst/>
            </a:prstGeom>
            <a:noFill/>
          </p:spPr>
        </p:pic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4331" y="1888"/>
              <a:ext cx="703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И. Глазунов </a:t>
              </a:r>
            </a:p>
            <a:p>
              <a:r>
                <a:rPr lang="ru-RU" sz="1400" b="1">
                  <a:latin typeface="Calibri" pitchFamily="34" charset="0"/>
                </a:rPr>
                <a:t>Канун</a:t>
              </a:r>
            </a:p>
          </p:txBody>
        </p:sp>
      </p:grpSp>
      <p:pic>
        <p:nvPicPr>
          <p:cNvPr id="3075" name="Picture 3" descr="F:\Сергий Радонежский\рисунки фото\Художник Павел РЫЖЕНКО\Молитва Пересвет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33375"/>
            <a:ext cx="3168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3614738" y="3773488"/>
            <a:ext cx="1676400" cy="549275"/>
            <a:chOff x="2277" y="2377"/>
            <a:chExt cx="1056" cy="346"/>
          </a:xfrm>
        </p:grpSpPr>
        <p:pic>
          <p:nvPicPr>
            <p:cNvPr id="31751" name="Прямоугольник 4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77" y="2377"/>
              <a:ext cx="1056" cy="346"/>
            </a:xfrm>
            <a:prstGeom prst="rect">
              <a:avLst/>
            </a:prstGeom>
            <a:noFill/>
          </p:spPr>
        </p:pic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2290" y="2387"/>
              <a:ext cx="1037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П. Рыженко</a:t>
              </a:r>
            </a:p>
            <a:p>
              <a:r>
                <a:rPr lang="ru-RU" sz="1400" b="1">
                  <a:latin typeface="Calibri" pitchFamily="34" charset="0"/>
                </a:rPr>
                <a:t>Утро перед битвой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323850" y="333375"/>
            <a:ext cx="628173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6784975" y="3340100"/>
            <a:ext cx="2193925" cy="555625"/>
            <a:chOff x="4274" y="2104"/>
            <a:chExt cx="1382" cy="350"/>
          </a:xfrm>
        </p:grpSpPr>
        <p:pic>
          <p:nvPicPr>
            <p:cNvPr id="31755" name="Прямоугольник 7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274" y="2104"/>
              <a:ext cx="1382" cy="350"/>
            </a:xfrm>
            <a:prstGeom prst="rect">
              <a:avLst/>
            </a:prstGeom>
            <a:noFill/>
          </p:spPr>
        </p:pic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4286" y="2115"/>
              <a:ext cx="136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 Бубнов</a:t>
              </a:r>
            </a:p>
            <a:p>
              <a:r>
                <a:rPr lang="ru-RU" sz="1400" b="1">
                  <a:latin typeface="Calibri" pitchFamily="34" charset="0"/>
                </a:rPr>
                <a:t>Утро на Куликовом поле</a:t>
              </a:r>
            </a:p>
          </p:txBody>
        </p:sp>
      </p:grpSp>
      <p:pic>
        <p:nvPicPr>
          <p:cNvPr id="3078" name="Picture 6" descr="F:\Сергий Радонежский\рисунки фото\Сергий и Дмитрий Донской\Новоскольцев А. Н. Благословение.jpg"/>
          <p:cNvPicPr>
            <a:picLocks noChangeAspect="1" noChangeArrowheads="1"/>
          </p:cNvPicPr>
          <p:nvPr/>
        </p:nvPicPr>
        <p:blipFill>
          <a:blip r:embed="rId8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23850" y="333375"/>
            <a:ext cx="5111750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5632450" y="3340100"/>
            <a:ext cx="1560513" cy="555625"/>
            <a:chOff x="3548" y="2104"/>
            <a:chExt cx="983" cy="350"/>
          </a:xfrm>
        </p:grpSpPr>
        <p:pic>
          <p:nvPicPr>
            <p:cNvPr id="31759" name="Прямоугольник 9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548" y="2104"/>
              <a:ext cx="983" cy="350"/>
            </a:xfrm>
            <a:prstGeom prst="rect">
              <a:avLst/>
            </a:prstGeom>
            <a:noFill/>
          </p:spPr>
        </p:pic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3560" y="2115"/>
              <a:ext cx="96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 Новоскольцев </a:t>
              </a:r>
            </a:p>
            <a:p>
              <a:r>
                <a:rPr lang="ru-RU" sz="1400" b="1">
                  <a:latin typeface="Calibri" pitchFamily="34" charset="0"/>
                </a:rPr>
                <a:t>Благословение</a:t>
              </a:r>
            </a:p>
          </p:txBody>
        </p:sp>
      </p:grpSp>
      <p:pic>
        <p:nvPicPr>
          <p:cNvPr id="3079" name="Picture 7" descr="F:\Сергий Радонежский\рисунки фото\Художник Павел РЫЖЕНКО\Победа Пересвета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0825" y="333375"/>
            <a:ext cx="43068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4700588" y="3340100"/>
            <a:ext cx="1639887" cy="555625"/>
            <a:chOff x="2961" y="2104"/>
            <a:chExt cx="1033" cy="350"/>
          </a:xfrm>
        </p:grpSpPr>
        <p:pic>
          <p:nvPicPr>
            <p:cNvPr id="31763" name="Прямоугольник 11"/>
            <p:cNvPicPr>
              <a:picLocks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961" y="2104"/>
              <a:ext cx="1033" cy="350"/>
            </a:xfrm>
            <a:prstGeom prst="rect">
              <a:avLst/>
            </a:prstGeom>
            <a:noFill/>
          </p:spPr>
        </p:pic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2971" y="2115"/>
              <a:ext cx="101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П. Рыженко</a:t>
              </a:r>
            </a:p>
            <a:p>
              <a:r>
                <a:rPr lang="ru-RU" sz="1400" b="1">
                  <a:latin typeface="Calibri" pitchFamily="34" charset="0"/>
                </a:rPr>
                <a:t>Победа Пересвета</a:t>
              </a:r>
            </a:p>
          </p:txBody>
        </p:sp>
      </p:grpSp>
      <p:pic>
        <p:nvPicPr>
          <p:cNvPr id="3081" name="Picture 9" descr="F:\Сергий Радонежский\рисунки фото\Сергий и Дмитрий Донской\И. Глазунов Поединок 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72025" y="333375"/>
            <a:ext cx="4098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Прямоугольник 14"/>
          <p:cNvGrpSpPr>
            <a:grpSpLocks/>
          </p:cNvGrpSpPr>
          <p:nvPr/>
        </p:nvGrpSpPr>
        <p:grpSpPr bwMode="auto">
          <a:xfrm>
            <a:off x="7723188" y="2547938"/>
            <a:ext cx="1146175" cy="555625"/>
            <a:chOff x="4865" y="1605"/>
            <a:chExt cx="722" cy="350"/>
          </a:xfrm>
        </p:grpSpPr>
        <p:pic>
          <p:nvPicPr>
            <p:cNvPr id="31767" name="Прямоугольник 14"/>
            <p:cNvPicPr>
              <a:picLocks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865" y="1605"/>
              <a:ext cx="722" cy="350"/>
            </a:xfrm>
            <a:prstGeom prst="rect">
              <a:avLst/>
            </a:prstGeom>
            <a:noFill/>
          </p:spPr>
        </p:pic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4876" y="1616"/>
              <a:ext cx="70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И. Глазунов </a:t>
              </a:r>
            </a:p>
            <a:p>
              <a:r>
                <a:rPr lang="ru-RU" sz="1400" b="1">
                  <a:latin typeface="Calibri" pitchFamily="34" charset="0"/>
                </a:rPr>
                <a:t>Поединок</a:t>
              </a:r>
            </a:p>
          </p:txBody>
        </p:sp>
      </p:grpSp>
      <p:pic>
        <p:nvPicPr>
          <p:cNvPr id="3082" name="Picture 10" descr="F:\Сергий Радонежский\рисунки фото\Сергий и Дмитрий Донской\И.Панов Куликово поле .jpg"/>
          <p:cNvPicPr>
            <a:picLocks noChangeAspect="1" noChangeArrowheads="1"/>
          </p:cNvPicPr>
          <p:nvPr/>
        </p:nvPicPr>
        <p:blipFill>
          <a:blip r:embed="rId14" cstate="email">
            <a:lum bright="10000"/>
          </a:blip>
          <a:srcRect/>
          <a:stretch>
            <a:fillRect/>
          </a:stretch>
        </p:blipFill>
        <p:spPr bwMode="auto">
          <a:xfrm>
            <a:off x="250825" y="333375"/>
            <a:ext cx="63341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Прямоугольник 16"/>
          <p:cNvGrpSpPr>
            <a:grpSpLocks/>
          </p:cNvGrpSpPr>
          <p:nvPr/>
        </p:nvGrpSpPr>
        <p:grpSpPr bwMode="auto">
          <a:xfrm>
            <a:off x="6858000" y="3413125"/>
            <a:ext cx="1365250" cy="549275"/>
            <a:chOff x="4320" y="2150"/>
            <a:chExt cx="860" cy="346"/>
          </a:xfrm>
        </p:grpSpPr>
        <p:pic>
          <p:nvPicPr>
            <p:cNvPr id="31771" name="Прямоугольник 16"/>
            <p:cNvPicPr>
              <a:picLocks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320" y="2150"/>
              <a:ext cx="860" cy="346"/>
            </a:xfrm>
            <a:prstGeom prst="rect">
              <a:avLst/>
            </a:prstGeom>
            <a:noFill/>
          </p:spPr>
        </p:pic>
        <p:sp>
          <p:nvSpPr>
            <p:cNvPr id="31772" name="Text Box 28"/>
            <p:cNvSpPr txBox="1">
              <a:spLocks noChangeArrowheads="1"/>
            </p:cNvSpPr>
            <p:nvPr/>
          </p:nvSpPr>
          <p:spPr bwMode="auto">
            <a:xfrm>
              <a:off x="4331" y="2160"/>
              <a:ext cx="8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И.Панов </a:t>
              </a:r>
            </a:p>
            <a:p>
              <a:r>
                <a:rPr lang="ru-RU" sz="1400" b="1">
                  <a:latin typeface="Calibri" pitchFamily="34" charset="0"/>
                </a:rPr>
                <a:t>Куликово поле</a:t>
              </a:r>
            </a:p>
          </p:txBody>
        </p:sp>
      </p:grpSp>
      <p:pic>
        <p:nvPicPr>
          <p:cNvPr id="3083" name="Picture 11" descr="F:\Сергий Радонежский\рисунки фото\паломничество св князя Дмитрия Донского в Свято Троицкую обитель к прп Сергию после Куликовской битвы.jpg"/>
          <p:cNvPicPr>
            <a:picLocks noChangeAspect="1" noChangeArrowheads="1"/>
          </p:cNvPicPr>
          <p:nvPr/>
        </p:nvPicPr>
        <p:blipFill>
          <a:blip r:embed="rId16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50825" y="765175"/>
            <a:ext cx="6337300" cy="310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Прямоугольник 18"/>
          <p:cNvGrpSpPr>
            <a:grpSpLocks/>
          </p:cNvGrpSpPr>
          <p:nvPr/>
        </p:nvGrpSpPr>
        <p:grpSpPr bwMode="auto">
          <a:xfrm>
            <a:off x="6645275" y="2687638"/>
            <a:ext cx="2333625" cy="1201737"/>
            <a:chOff x="4186" y="1693"/>
            <a:chExt cx="1470" cy="757"/>
          </a:xfrm>
        </p:grpSpPr>
        <p:pic>
          <p:nvPicPr>
            <p:cNvPr id="31775" name="Прямоугольник 18"/>
            <p:cNvPicPr>
              <a:picLocks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186" y="1693"/>
              <a:ext cx="1470" cy="757"/>
            </a:xfrm>
            <a:prstGeom prst="rect">
              <a:avLst/>
            </a:prstGeom>
            <a:noFill/>
          </p:spPr>
        </p:pic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4195" y="1706"/>
              <a:ext cx="1452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Паломничество святого </a:t>
              </a:r>
            </a:p>
            <a:p>
              <a:r>
                <a:rPr lang="ru-RU" sz="1400" b="1">
                  <a:latin typeface="Calibri" pitchFamily="34" charset="0"/>
                </a:rPr>
                <a:t>Князя Дмитрия Донского </a:t>
              </a:r>
            </a:p>
            <a:p>
              <a:r>
                <a:rPr lang="ru-RU" sz="1400" b="1">
                  <a:latin typeface="Calibri" pitchFamily="34" charset="0"/>
                </a:rPr>
                <a:t>в Свято-Троицкую обитель </a:t>
              </a:r>
            </a:p>
            <a:p>
              <a:r>
                <a:rPr lang="ru-RU" sz="1400" b="1">
                  <a:latin typeface="Calibri" pitchFamily="34" charset="0"/>
                </a:rPr>
                <a:t>к преподобному Сергию </a:t>
              </a:r>
            </a:p>
            <a:p>
              <a:r>
                <a:rPr lang="ru-RU" sz="1400" b="1">
                  <a:latin typeface="Calibri" pitchFamily="34" charset="0"/>
                </a:rPr>
                <a:t>после Куликовской битвы</a:t>
              </a:r>
            </a:p>
          </p:txBody>
        </p:sp>
      </p:grpSp>
      <p:pic>
        <p:nvPicPr>
          <p:cNvPr id="1026" name="Picture 2" descr="F:\Сергий Радонежский\рисунки фото\Сергий и Дмитрий Донской\В. Малиновский Утро победы Куликово поле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932363" y="260350"/>
            <a:ext cx="381635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" name="Прямоугольник 19"/>
          <p:cNvGrpSpPr>
            <a:grpSpLocks/>
          </p:cNvGrpSpPr>
          <p:nvPr/>
        </p:nvGrpSpPr>
        <p:grpSpPr bwMode="auto">
          <a:xfrm>
            <a:off x="2895600" y="3481388"/>
            <a:ext cx="1616075" cy="766762"/>
            <a:chOff x="1824" y="2193"/>
            <a:chExt cx="1018" cy="483"/>
          </a:xfrm>
        </p:grpSpPr>
        <p:pic>
          <p:nvPicPr>
            <p:cNvPr id="31779" name="Прямоугольник 19"/>
            <p:cNvPicPr>
              <a:picLocks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1824" y="2193"/>
              <a:ext cx="1018" cy="483"/>
            </a:xfrm>
            <a:prstGeom prst="rect">
              <a:avLst/>
            </a:prstGeom>
            <a:noFill/>
          </p:spPr>
        </p:pic>
        <p:sp>
          <p:nvSpPr>
            <p:cNvPr id="31780" name="Text Box 36"/>
            <p:cNvSpPr txBox="1">
              <a:spLocks noChangeArrowheads="1"/>
            </p:cNvSpPr>
            <p:nvPr/>
          </p:nvSpPr>
          <p:spPr bwMode="auto">
            <a:xfrm>
              <a:off x="1837" y="2205"/>
              <a:ext cx="99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В. Малиновский </a:t>
              </a:r>
            </a:p>
            <a:p>
              <a:r>
                <a:rPr lang="ru-RU" sz="1400" b="1">
                  <a:latin typeface="Calibri" pitchFamily="34" charset="0"/>
                </a:rPr>
                <a:t>Утро победы .</a:t>
              </a:r>
            </a:p>
            <a:p>
              <a:r>
                <a:rPr lang="ru-RU" sz="1400" b="1">
                  <a:latin typeface="Calibri" pitchFamily="34" charset="0"/>
                </a:rPr>
                <a:t>Куликово поле</a:t>
              </a:r>
            </a:p>
          </p:txBody>
        </p:sp>
      </p:grpSp>
      <p:sp>
        <p:nvSpPr>
          <p:cNvPr id="21" name="Вертикальный свиток 20"/>
          <p:cNvSpPr/>
          <p:nvPr/>
        </p:nvSpPr>
        <p:spPr>
          <a:xfrm>
            <a:off x="250825" y="4076700"/>
            <a:ext cx="8642350" cy="2482850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Сергий Радонежский помог поверить русским воинам в свою силу. Его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благословение</a:t>
            </a:r>
            <a:r>
              <a:rPr lang="ru-RU" b="1" dirty="0">
                <a:latin typeface="+mn-lt"/>
              </a:rPr>
              <a:t> придаёт сражению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священный характер. </a:t>
            </a:r>
            <a:r>
              <a:rPr lang="ru-RU" b="1" dirty="0">
                <a:latin typeface="+mn-lt"/>
              </a:rPr>
              <a:t>После битвы князь Дмитрий Иванович, получивший почётное прозвище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Донской</a:t>
            </a:r>
            <a:r>
              <a:rPr lang="ru-RU" b="1" dirty="0">
                <a:latin typeface="+mn-lt"/>
              </a:rPr>
              <a:t>, приехал в Троицкую обитель поблагодарить Преподобного за помощь. Преподобный Сергий молился об упокоении душ погибших и с тех пор на Руси отмечается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Дмитровская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родительская суббота </a:t>
            </a:r>
            <a:r>
              <a:rPr lang="ru-RU" b="1" dirty="0">
                <a:latin typeface="+mn-lt"/>
              </a:rPr>
              <a:t>– поминание всех русских воинов, отдавших свою жизнь за Родину.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ергий Радонежский\рисунки фото\взяла\цитаты резкость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981075"/>
            <a:ext cx="36941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G:\Сергий Радонежский\рисунки фото\788216901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214813" y="2928938"/>
            <a:ext cx="450056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2266950" y="6126163"/>
            <a:ext cx="1860550" cy="334962"/>
            <a:chOff x="1428" y="3859"/>
            <a:chExt cx="1172" cy="211"/>
          </a:xfrm>
        </p:grpSpPr>
        <p:pic>
          <p:nvPicPr>
            <p:cNvPr id="19460" name="Прямоугольник 4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28" y="3859"/>
              <a:ext cx="1172" cy="211"/>
            </a:xfrm>
            <a:prstGeom prst="rect">
              <a:avLst/>
            </a:prstGeom>
            <a:noFill/>
          </p:spPr>
        </p:pic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440" y="3870"/>
              <a:ext cx="11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  Обитель</a:t>
              </a:r>
            </a:p>
          </p:txBody>
        </p:sp>
      </p:grpSp>
      <p:pic>
        <p:nvPicPr>
          <p:cNvPr id="30724" name="Picture 4" descr="G:\Сергий Радонежский\рисунки фото\Аполлинарий Михайлович Васнецов 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3071813"/>
            <a:ext cx="455453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1908175" y="5840413"/>
            <a:ext cx="2035175" cy="554037"/>
            <a:chOff x="1202" y="3679"/>
            <a:chExt cx="1282" cy="349"/>
          </a:xfrm>
        </p:grpSpPr>
        <p:pic>
          <p:nvPicPr>
            <p:cNvPr id="19464" name="Прямоугольник 6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02" y="3679"/>
              <a:ext cx="1282" cy="349"/>
            </a:xfrm>
            <a:prstGeom prst="rect">
              <a:avLst/>
            </a:prstGeom>
            <a:noFill/>
          </p:spPr>
        </p:pic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215" y="3690"/>
              <a:ext cx="126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А.М. Васнецов</a:t>
              </a:r>
            </a:p>
            <a:p>
              <a:r>
                <a:rPr lang="ru-RU" sz="1400" b="1">
                  <a:latin typeface="Calibri" pitchFamily="34" charset="0"/>
                </a:rPr>
                <a:t>Троице-Сергиева лавра</a:t>
              </a:r>
            </a:p>
          </p:txBody>
        </p:sp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71925" y="3071813"/>
            <a:ext cx="49180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603375" y="5711825"/>
            <a:ext cx="2103438" cy="774700"/>
            <a:chOff x="1010" y="3598"/>
            <a:chExt cx="1325" cy="488"/>
          </a:xfrm>
        </p:grpSpPr>
        <p:pic>
          <p:nvPicPr>
            <p:cNvPr id="19468" name="Прямоугольник 8"/>
            <p:cNvPicPr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010" y="3598"/>
              <a:ext cx="1325" cy="488"/>
            </a:xfrm>
            <a:prstGeom prst="rect">
              <a:avLst/>
            </a:prstGeom>
            <a:noFill/>
          </p:spPr>
        </p:pic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1020" y="3611"/>
              <a:ext cx="1305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 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Сергий. </a:t>
              </a:r>
            </a:p>
            <a:p>
              <a:r>
                <a:rPr lang="ru-RU" sz="1400" b="1">
                  <a:latin typeface="Calibri" pitchFamily="34" charset="0"/>
                </a:rPr>
                <a:t>Строительство обители</a:t>
              </a:r>
            </a:p>
          </p:txBody>
        </p:sp>
      </p:grpSp>
      <p:pic>
        <p:nvPicPr>
          <p:cNvPr id="30726" name="Picture 6" descr="G:\Сергий Радонежский\рисунки фото\Сергей Ефошкин\Сергей Ефошкин. Преподобный Сергий. Труды в пекарне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8" y="1000125"/>
            <a:ext cx="26685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Прямоугольник 10"/>
          <p:cNvGrpSpPr>
            <a:grpSpLocks/>
          </p:cNvGrpSpPr>
          <p:nvPr/>
        </p:nvGrpSpPr>
        <p:grpSpPr bwMode="auto">
          <a:xfrm>
            <a:off x="341313" y="4913313"/>
            <a:ext cx="2882900" cy="549275"/>
            <a:chOff x="215" y="3095"/>
            <a:chExt cx="1816" cy="346"/>
          </a:xfrm>
        </p:grpSpPr>
        <p:pic>
          <p:nvPicPr>
            <p:cNvPr id="19472" name="Прямоугольник 10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15" y="3095"/>
              <a:ext cx="1816" cy="346"/>
            </a:xfrm>
            <a:prstGeom prst="rect">
              <a:avLst/>
            </a:prstGeom>
            <a:noFill/>
          </p:spPr>
        </p:pic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225" y="3105"/>
              <a:ext cx="18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 Преподобный Сергий. </a:t>
              </a:r>
            </a:p>
            <a:p>
              <a:r>
                <a:rPr lang="ru-RU" sz="1400" b="1">
                  <a:latin typeface="Calibri" pitchFamily="34" charset="0"/>
                </a:rPr>
                <a:t>Труды в пекарне</a:t>
              </a:r>
            </a:p>
          </p:txBody>
        </p:sp>
      </p:grpSp>
      <p:pic>
        <p:nvPicPr>
          <p:cNvPr id="30727" name="Picture 7" descr="G:\Сергий Радонежский\рисунки фото\Михаил Васильевич Нестеров\72592076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E7EBEA"/>
              </a:clrFrom>
              <a:clrTo>
                <a:srgbClr val="E7EB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429000"/>
            <a:ext cx="5126037" cy="2643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00563" y="6215063"/>
            <a:ext cx="3421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М. Нестеров Труды Преподобного Сергия</a:t>
            </a:r>
          </a:p>
        </p:txBody>
      </p:sp>
      <p:pic>
        <p:nvPicPr>
          <p:cNvPr id="30728" name="Picture 8" descr="G:\Сергий Радонежский\рисунки фото\А. Простев 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8625" y="1071563"/>
            <a:ext cx="264318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Прямоугольник 14"/>
          <p:cNvGrpSpPr>
            <a:grpSpLocks/>
          </p:cNvGrpSpPr>
          <p:nvPr/>
        </p:nvGrpSpPr>
        <p:grpSpPr bwMode="auto">
          <a:xfrm>
            <a:off x="554038" y="4840288"/>
            <a:ext cx="2665412" cy="554037"/>
            <a:chOff x="349" y="3049"/>
            <a:chExt cx="1679" cy="349"/>
          </a:xfrm>
        </p:grpSpPr>
        <p:pic>
          <p:nvPicPr>
            <p:cNvPr id="19478" name="Прямоугольник 14"/>
            <p:cNvPicPr>
              <a:picLocks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49" y="3049"/>
              <a:ext cx="1679" cy="349"/>
            </a:xfrm>
            <a:prstGeom prst="rect">
              <a:avLst/>
            </a:prstGeom>
            <a:noFill/>
          </p:spPr>
        </p:pic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360" y="3060"/>
              <a:ext cx="16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 Простев </a:t>
              </a:r>
            </a:p>
            <a:p>
              <a:r>
                <a:rPr lang="ru-RU" sz="1400" b="1">
                  <a:latin typeface="Calibri" pitchFamily="34" charset="0"/>
                </a:rPr>
                <a:t>Труды Сергия. Вода для братии</a:t>
              </a:r>
            </a:p>
          </p:txBody>
        </p:sp>
      </p:grpSp>
      <p:pic>
        <p:nvPicPr>
          <p:cNvPr id="17" name="Picture 5" descr="img012"/>
          <p:cNvPicPr>
            <a:picLocks noChangeAspect="1" noChangeArrowheads="1"/>
          </p:cNvPicPr>
          <p:nvPr/>
        </p:nvPicPr>
        <p:blipFill>
          <a:blip r:embed="rId14" cstate="email">
            <a:lum bright="6000" contrast="-12000"/>
          </a:blip>
          <a:srcRect/>
          <a:stretch>
            <a:fillRect/>
          </a:stretch>
        </p:blipFill>
        <p:spPr bwMode="auto">
          <a:xfrm>
            <a:off x="4429125" y="3286125"/>
            <a:ext cx="4451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Прямоугольник 18"/>
          <p:cNvGrpSpPr>
            <a:grpSpLocks/>
          </p:cNvGrpSpPr>
          <p:nvPr/>
        </p:nvGrpSpPr>
        <p:grpSpPr bwMode="auto">
          <a:xfrm>
            <a:off x="950913" y="2620963"/>
            <a:ext cx="1652587" cy="549275"/>
            <a:chOff x="599" y="1651"/>
            <a:chExt cx="1041" cy="346"/>
          </a:xfrm>
        </p:grpSpPr>
        <p:pic>
          <p:nvPicPr>
            <p:cNvPr id="19482" name="Прямоугольник 18"/>
            <p:cNvPicPr>
              <a:picLocks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599" y="1651"/>
              <a:ext cx="1041" cy="346"/>
            </a:xfrm>
            <a:prstGeom prst="rect">
              <a:avLst/>
            </a:prstGeom>
            <a:noFill/>
          </p:spPr>
        </p:pic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612" y="1661"/>
              <a:ext cx="10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Рисунки </a:t>
              </a:r>
              <a:r>
                <a:rPr lang="en-US" sz="1400" b="1">
                  <a:latin typeface="Calibri" pitchFamily="34" charset="0"/>
                </a:rPr>
                <a:t>XIX </a:t>
              </a:r>
              <a:r>
                <a:rPr lang="ru-RU" sz="1400" b="1">
                  <a:latin typeface="Calibri" pitchFamily="34" charset="0"/>
                </a:rPr>
                <a:t> века  </a:t>
              </a:r>
            </a:p>
            <a:p>
              <a:r>
                <a:rPr lang="ru-RU" sz="1400" b="1">
                  <a:latin typeface="Calibri" pitchFamily="34" charset="0"/>
                </a:rPr>
                <a:t>Труды братии </a:t>
              </a:r>
            </a:p>
          </p:txBody>
        </p:sp>
      </p:grpSp>
      <p:sp>
        <p:nvSpPr>
          <p:cNvPr id="3" name="Вертикальный свиток 2"/>
          <p:cNvSpPr/>
          <p:nvPr/>
        </p:nvSpPr>
        <p:spPr>
          <a:xfrm>
            <a:off x="3500438" y="357188"/>
            <a:ext cx="5643562" cy="2144712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+mn-lt"/>
              </a:rPr>
              <a:t>К Сергию стали приходить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иноки</a:t>
            </a:r>
            <a:r>
              <a:rPr lang="ru-RU" b="1" dirty="0">
                <a:latin typeface="+mn-lt"/>
              </a:rPr>
              <a:t>, которые тоже хотели  послужить Богу своим трудом. Жили в маленьких кельях, сами носили воду, рубили дрова, обрабатывали огород и готовили пищу. Преподобный Сергий делал большую часть тяжёлой работы, подавая пример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братии</a:t>
            </a:r>
            <a:r>
              <a:rPr lang="ru-RU" b="1" dirty="0">
                <a:latin typeface="+mn-lt"/>
              </a:rPr>
              <a:t>. 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85813" y="214313"/>
            <a:ext cx="1714500" cy="714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Зрелость</a:t>
            </a:r>
          </a:p>
        </p:txBody>
      </p:sp>
      <p:pic>
        <p:nvPicPr>
          <p:cNvPr id="16" name="Picture 5" descr="img013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9213" y="3084513"/>
            <a:ext cx="4503737" cy="3498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813" y="214313"/>
            <a:ext cx="1714500" cy="714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Зрелость</a:t>
            </a:r>
          </a:p>
        </p:txBody>
      </p:sp>
      <p:pic>
        <p:nvPicPr>
          <p:cNvPr id="2050" name="Picture 2" descr="G:\Сергий Радонежский\рисунки фото\житие в иконах\6св сергий принимает священнический са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214438"/>
            <a:ext cx="36957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407988" y="5340350"/>
            <a:ext cx="3249612" cy="1200150"/>
            <a:chOff x="257" y="3364"/>
            <a:chExt cx="2047" cy="756"/>
          </a:xfrm>
        </p:grpSpPr>
        <p:pic>
          <p:nvPicPr>
            <p:cNvPr id="20484" name="Прямоугольник 4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" y="3364"/>
              <a:ext cx="2047" cy="756"/>
            </a:xfrm>
            <a:prstGeom prst="rect">
              <a:avLst/>
            </a:prstGeom>
            <a:noFill/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270" y="3375"/>
              <a:ext cx="202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Фрагмент иконы </a:t>
              </a:r>
            </a:p>
            <a:p>
              <a:r>
                <a:rPr lang="ru-RU" sz="1400" b="1">
                  <a:latin typeface="Calibri" pitchFamily="34" charset="0"/>
                </a:rPr>
                <a:t>«Преподобный Сергий Радонежский </a:t>
              </a:r>
            </a:p>
            <a:p>
              <a:r>
                <a:rPr lang="ru-RU" sz="1400" b="1">
                  <a:latin typeface="Calibri" pitchFamily="34" charset="0"/>
                </a:rPr>
                <a:t>с житием» начала  XVI в.</a:t>
              </a:r>
            </a:p>
            <a:p>
              <a:r>
                <a:rPr lang="ru-RU" sz="1400" b="1">
                  <a:latin typeface="Calibri" pitchFamily="34" charset="0"/>
                </a:rPr>
                <a:t>Сергий принимает </a:t>
              </a:r>
            </a:p>
            <a:p>
              <a:r>
                <a:rPr lang="ru-RU" sz="1400" b="1">
                  <a:latin typeface="Calibri" pitchFamily="34" charset="0"/>
                </a:rPr>
                <a:t>священнический сан</a:t>
              </a:r>
            </a:p>
          </p:txBody>
        </p:sp>
      </p:grpSp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5053013" y="5980113"/>
            <a:ext cx="2036762" cy="554037"/>
            <a:chOff x="3183" y="3767"/>
            <a:chExt cx="1283" cy="349"/>
          </a:xfrm>
        </p:grpSpPr>
        <p:pic>
          <p:nvPicPr>
            <p:cNvPr id="20487" name="Прямоугольник 6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83" y="3767"/>
              <a:ext cx="1283" cy="349"/>
            </a:xfrm>
            <a:prstGeom prst="rect">
              <a:avLst/>
            </a:prstGeom>
            <a:noFill/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3195" y="3780"/>
              <a:ext cx="126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К. Юон</a:t>
              </a:r>
            </a:p>
            <a:p>
              <a:r>
                <a:rPr lang="ru-RU" sz="1400" b="1">
                  <a:latin typeface="Calibri" pitchFamily="34" charset="0"/>
                </a:rPr>
                <a:t>Троице-Сергиева лавра</a:t>
              </a:r>
            </a:p>
          </p:txBody>
        </p:sp>
      </p:grpSp>
      <p:pic>
        <p:nvPicPr>
          <p:cNvPr id="2051" name="Picture 3" descr="G:\Сергий Радонежский\рисунки фото\сергиев посад\0t1373962450.3176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0" y="3714750"/>
            <a:ext cx="30718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G:\Сергий Радонежский\рисунки фото\Сергей Ефошкин\Ефошкин Сергей. Троице-Сергиева Лавра. К преподобному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5" y="3857625"/>
            <a:ext cx="4572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4194175" y="5980113"/>
            <a:ext cx="3535363" cy="554037"/>
            <a:chOff x="2642" y="3767"/>
            <a:chExt cx="2227" cy="349"/>
          </a:xfrm>
        </p:grpSpPr>
        <p:pic>
          <p:nvPicPr>
            <p:cNvPr id="20492" name="Прямоугольник 9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42" y="3767"/>
              <a:ext cx="2227" cy="349"/>
            </a:xfrm>
            <a:prstGeom prst="rect">
              <a:avLst/>
            </a:prstGeom>
            <a:noFill/>
          </p:spPr>
        </p:pic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2655" y="3780"/>
              <a:ext cx="22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 </a:t>
              </a:r>
            </a:p>
            <a:p>
              <a:r>
                <a:rPr lang="ru-RU" sz="1400" b="1">
                  <a:latin typeface="Calibri" pitchFamily="34" charset="0"/>
                </a:rPr>
                <a:t>Троице-Сергиева Лавра. К преподобному</a:t>
              </a:r>
            </a:p>
          </p:txBody>
        </p:sp>
      </p:grpSp>
      <p:pic>
        <p:nvPicPr>
          <p:cNvPr id="13" name="Picture 2" descr="G:\Сергий Радонежский\рисунки фото\житие в иконах\12св сергий принимает благословение патриарх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8" y="1071563"/>
            <a:ext cx="36163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Прямоугольник 13"/>
          <p:cNvGrpSpPr>
            <a:grpSpLocks/>
          </p:cNvGrpSpPr>
          <p:nvPr/>
        </p:nvGrpSpPr>
        <p:grpSpPr bwMode="auto">
          <a:xfrm>
            <a:off x="377825" y="5284788"/>
            <a:ext cx="3243263" cy="1195387"/>
            <a:chOff x="238" y="3329"/>
            <a:chExt cx="2043" cy="753"/>
          </a:xfrm>
        </p:grpSpPr>
        <p:pic>
          <p:nvPicPr>
            <p:cNvPr id="20496" name="Прямоугольник 13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38" y="3329"/>
              <a:ext cx="2043" cy="753"/>
            </a:xfrm>
            <a:prstGeom prst="rect">
              <a:avLst/>
            </a:prstGeom>
            <a:noFill/>
          </p:spPr>
        </p:pic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249" y="3339"/>
              <a:ext cx="202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Фрагмент иконы </a:t>
              </a:r>
            </a:p>
            <a:p>
              <a:r>
                <a:rPr lang="ru-RU" sz="1400" b="1">
                  <a:latin typeface="Calibri" pitchFamily="34" charset="0"/>
                </a:rPr>
                <a:t>«Преподобный Сергий Радонежский </a:t>
              </a:r>
            </a:p>
            <a:p>
              <a:r>
                <a:rPr lang="ru-RU" sz="1400" b="1">
                  <a:latin typeface="Calibri" pitchFamily="34" charset="0"/>
                </a:rPr>
                <a:t>с житием» начала  XVI в.</a:t>
              </a:r>
            </a:p>
            <a:p>
              <a:r>
                <a:rPr lang="ru-RU" sz="1400" b="1">
                  <a:latin typeface="Calibri" pitchFamily="34" charset="0"/>
                </a:rPr>
                <a:t>Сергий принимает благословение патриарха на игуменство</a:t>
              </a:r>
            </a:p>
          </p:txBody>
        </p:sp>
      </p:grpSp>
      <p:sp>
        <p:nvSpPr>
          <p:cNvPr id="3" name="Вертикальный свиток 2"/>
          <p:cNvSpPr/>
          <p:nvPr/>
        </p:nvSpPr>
        <p:spPr>
          <a:xfrm>
            <a:off x="4211638" y="333375"/>
            <a:ext cx="4714875" cy="3498850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+mn-lt"/>
              </a:rPr>
              <a:t>Так устроился монастырь, ставший впоследствии знаменитой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Свято-Троицкой Сергиевой лаврой.</a:t>
            </a:r>
          </a:p>
          <a:p>
            <a:pPr algn="r">
              <a:defRPr/>
            </a:pPr>
            <a:r>
              <a:rPr lang="ru-RU" b="1" dirty="0">
                <a:latin typeface="+mn-lt"/>
              </a:rPr>
              <a:t>Сергий был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рукоположен в священника</a:t>
            </a:r>
            <a:r>
              <a:rPr lang="ru-RU" b="1" dirty="0">
                <a:latin typeface="+mn-lt"/>
              </a:rPr>
              <a:t>. Просили его иноки стать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игуменом</a:t>
            </a:r>
            <a:r>
              <a:rPr lang="ru-RU" b="1" dirty="0">
                <a:latin typeface="+mn-lt"/>
              </a:rPr>
              <a:t>, много раз отказывался. Лишь по просьбе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митрополита</a:t>
            </a:r>
            <a:r>
              <a:rPr lang="ru-RU" b="1" dirty="0">
                <a:latin typeface="+mn-lt"/>
              </a:rPr>
              <a:t> московского Алексия исполнять обязанности игумена согласился.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275" y="0"/>
            <a:ext cx="5041900" cy="3067050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Какие качества помогли монаху, а затем игумену Сергию Радонежскому создать и обустроить монастырь, который должен был стать образцом новых порядков в монашеской жизни?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175" y="2852738"/>
            <a:ext cx="4752975" cy="1349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Какой урок жизни показал нам Сергий Радонежский, добывая хлеб трудом собственных рук?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988" y="4437063"/>
            <a:ext cx="7850187" cy="1843087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Урок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трудолюбия. </a:t>
            </a:r>
            <a:r>
              <a:rPr lang="ru-RU" b="1" dirty="0">
                <a:latin typeface="+mn-lt"/>
              </a:rPr>
              <a:t>Троицкий игумен высоко ценил человеческое достоинство, которое дано от Бога, и которое человек обязан соблюдать. Поэтому личным примером учитель мог убедить учеников в том, что хлеб нужно добывать трудом собственных рук. Это правило остается верным и для нынешнего времени. </a:t>
            </a:r>
          </a:p>
        </p:txBody>
      </p:sp>
      <p:pic>
        <p:nvPicPr>
          <p:cNvPr id="1026" name="Picture 2" descr="F:\Сергий Радонежский\рисунки фото\Художник Павел РЫЖЕНКО\Послушник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23850" y="404813"/>
            <a:ext cx="36782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304800" y="3986213"/>
            <a:ext cx="1182688" cy="555625"/>
            <a:chOff x="192" y="2511"/>
            <a:chExt cx="745" cy="350"/>
          </a:xfrm>
        </p:grpSpPr>
        <p:pic>
          <p:nvPicPr>
            <p:cNvPr id="21510" name="Прямоугольник 5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" y="2511"/>
              <a:ext cx="745" cy="350"/>
            </a:xfrm>
            <a:prstGeom prst="rect">
              <a:avLst/>
            </a:prstGeom>
            <a:noFill/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204" y="2523"/>
              <a:ext cx="72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П. Рыженко </a:t>
              </a:r>
            </a:p>
            <a:p>
              <a:r>
                <a:rPr lang="ru-RU" sz="1400" b="1">
                  <a:latin typeface="Calibri" pitchFamily="34" charset="0"/>
                </a:rPr>
                <a:t>Послушник</a:t>
              </a:r>
            </a:p>
          </p:txBody>
        </p:sp>
      </p:grpSp>
      <p:pic>
        <p:nvPicPr>
          <p:cNvPr id="5" name="Picture 2" descr="F:\Сергий Радонежский\рисунки фото\Художник Павел РЫЖЕНКО\послушник фрагмен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268413"/>
            <a:ext cx="397986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ергий Радонежский\рисунки фото\Михаил Васильевич Нестеров\Под Благовес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35194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5813" y="214313"/>
            <a:ext cx="1714500" cy="714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Зрелость</a:t>
            </a:r>
          </a:p>
        </p:txBody>
      </p:sp>
      <p:pic>
        <p:nvPicPr>
          <p:cNvPr id="2050" name="Picture 2" descr="F:\Сергий Радонежский\рисунки фото\Сергий Радонежский и братия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95288" y="1484313"/>
            <a:ext cx="36496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304800" y="4926013"/>
            <a:ext cx="2578100" cy="547687"/>
            <a:chOff x="192" y="3103"/>
            <a:chExt cx="1624" cy="345"/>
          </a:xfrm>
        </p:grpSpPr>
        <p:pic>
          <p:nvPicPr>
            <p:cNvPr id="22533" name="Прямоугольник 7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2" y="3103"/>
              <a:ext cx="1624" cy="345"/>
            </a:xfrm>
            <a:prstGeom prst="rect">
              <a:avLst/>
            </a:prstGeom>
            <a:noFill/>
          </p:spPr>
        </p:pic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204" y="3113"/>
              <a:ext cx="160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</a:t>
              </a:r>
            </a:p>
            <a:p>
              <a:r>
                <a:rPr lang="ru-RU" sz="1400" b="1">
                  <a:latin typeface="Calibri" pitchFamily="34" charset="0"/>
                </a:rPr>
                <a:t>Сергий Радонежский и братия</a:t>
              </a:r>
            </a:p>
          </p:txBody>
        </p:sp>
      </p:grpSp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377825" y="5857875"/>
            <a:ext cx="1328738" cy="555625"/>
            <a:chOff x="238" y="3690"/>
            <a:chExt cx="837" cy="350"/>
          </a:xfrm>
        </p:grpSpPr>
        <p:pic>
          <p:nvPicPr>
            <p:cNvPr id="22536" name="Прямоугольник 9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8" y="3690"/>
              <a:ext cx="837" cy="350"/>
            </a:xfrm>
            <a:prstGeom prst="rect">
              <a:avLst/>
            </a:prstGeom>
            <a:noFill/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49" y="3702"/>
              <a:ext cx="8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М. Нестеров</a:t>
              </a:r>
            </a:p>
            <a:p>
              <a:r>
                <a:rPr lang="ru-RU" sz="1400" b="1">
                  <a:latin typeface="Calibri" pitchFamily="34" charset="0"/>
                </a:rPr>
                <a:t>Под Благовест</a:t>
              </a:r>
            </a:p>
          </p:txBody>
        </p:sp>
      </p:grpSp>
      <p:sp>
        <p:nvSpPr>
          <p:cNvPr id="3" name="Вертикальный свиток 2"/>
          <p:cNvSpPr/>
          <p:nvPr/>
        </p:nvSpPr>
        <p:spPr>
          <a:xfrm>
            <a:off x="3708400" y="333375"/>
            <a:ext cx="5435600" cy="5267325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+mn-lt"/>
              </a:rPr>
              <a:t>В Свято-Троицком монастыре, одном из первых на Руси, было введено строгое монашеское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общежитие.</a:t>
            </a:r>
            <a:r>
              <a:rPr lang="ru-RU" b="1" dirty="0">
                <a:latin typeface="+mn-lt"/>
              </a:rPr>
              <a:t> Главными правилами жизни монахов становились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равенство</a:t>
            </a:r>
            <a:r>
              <a:rPr lang="ru-RU" b="1" dirty="0">
                <a:latin typeface="+mn-lt"/>
              </a:rPr>
              <a:t> всей братии (включая игумена), совместный стол и молитва, послушание и чёткое распределение обязанностей, запрет 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частную собственность</a:t>
            </a:r>
            <a:r>
              <a:rPr lang="ru-RU" b="1" dirty="0">
                <a:latin typeface="+mn-lt"/>
              </a:rPr>
              <a:t>.</a:t>
            </a:r>
          </a:p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«Любовью и единением спасёмся» </a:t>
            </a:r>
            <a:r>
              <a:rPr lang="ru-RU" b="1" dirty="0">
                <a:latin typeface="+mn-lt"/>
              </a:rPr>
              <a:t>- преподобный всеми своими поступками учил побеждать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рознь</a:t>
            </a:r>
            <a:r>
              <a:rPr lang="ru-RU" b="1" dirty="0">
                <a:latin typeface="+mn-lt"/>
              </a:rPr>
              <a:t>, жить вместе, чувствовать и любить ближнего. </a:t>
            </a:r>
          </a:p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Сергий Радонежский\рисунки фото\Художник Павел РЫЖЕНКО\Павел Рыженко Молитва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219700" y="3141663"/>
            <a:ext cx="20923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85813" y="214313"/>
            <a:ext cx="1714500" cy="714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Зрелость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356100" y="260350"/>
            <a:ext cx="4502150" cy="2822575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Когда стар стал Алексий, хотел передать Преподобному золотой крест митрополита, просил Сергия стать главой русской православной церкви, но  Сергий отвечал: «Не достоин. Я от юности не носил золота, а в старости тем более носить не стану».</a:t>
            </a:r>
          </a:p>
        </p:txBody>
      </p:sp>
      <p:pic>
        <p:nvPicPr>
          <p:cNvPr id="2050" name="Picture 2" descr="G:\Сергий Радонежский\рисунки фото\662144956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827088" y="1052513"/>
            <a:ext cx="3357562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Прямоугольник 10"/>
          <p:cNvGrpSpPr>
            <a:grpSpLocks/>
          </p:cNvGrpSpPr>
          <p:nvPr/>
        </p:nvGrpSpPr>
        <p:grpSpPr bwMode="auto">
          <a:xfrm>
            <a:off x="377825" y="5645150"/>
            <a:ext cx="4102100" cy="981075"/>
            <a:chOff x="238" y="3556"/>
            <a:chExt cx="2584" cy="618"/>
          </a:xfrm>
        </p:grpSpPr>
        <p:pic>
          <p:nvPicPr>
            <p:cNvPr id="23558" name="Прямоугольник 10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" y="3556"/>
              <a:ext cx="2584" cy="618"/>
            </a:xfrm>
            <a:prstGeom prst="rect">
              <a:avLst/>
            </a:prstGeom>
            <a:noFill/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49" y="3566"/>
              <a:ext cx="256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Икона середины XX в.</a:t>
              </a:r>
            </a:p>
            <a:p>
              <a:r>
                <a:rPr lang="ru-RU" sz="1400" b="1">
                  <a:latin typeface="Calibri" pitchFamily="34" charset="0"/>
                </a:rPr>
                <a:t>Святитель Алексий, митрополит Московский, </a:t>
              </a:r>
            </a:p>
            <a:p>
              <a:r>
                <a:rPr lang="ru-RU" sz="1400" b="1">
                  <a:latin typeface="Calibri" pitchFamily="34" charset="0"/>
                </a:rPr>
                <a:t>всея России чудотворец, и преподобный Сергий, игумен Радонежский, всея России чудотворец </a:t>
              </a:r>
            </a:p>
          </p:txBody>
        </p:sp>
      </p:grpSp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950913" y="5784850"/>
            <a:ext cx="3176587" cy="768350"/>
            <a:chOff x="599" y="3644"/>
            <a:chExt cx="2001" cy="484"/>
          </a:xfrm>
        </p:grpSpPr>
        <p:pic>
          <p:nvPicPr>
            <p:cNvPr id="23561" name="Прямоугольник 11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99" y="3644"/>
              <a:ext cx="2001" cy="484"/>
            </a:xfrm>
            <a:prstGeom prst="rect">
              <a:avLst/>
            </a:prstGeom>
            <a:noFill/>
          </p:spPr>
        </p:pic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612" y="3657"/>
              <a:ext cx="198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</a:t>
              </a:r>
            </a:p>
            <a:p>
              <a:r>
                <a:rPr lang="ru-RU" sz="1400" b="1">
                  <a:latin typeface="Calibri" pitchFamily="34" charset="0"/>
                </a:rPr>
                <a:t> Митрополит московский  Алексий и Преподобный Сергий.</a:t>
              </a:r>
            </a:p>
          </p:txBody>
        </p:sp>
      </p:grpSp>
      <p:pic>
        <p:nvPicPr>
          <p:cNvPr id="2051" name="Picture 3" descr="G:\Сергий Радонежский\рисунки фото\Святитель Алексий, митрополит Московский, всея России чудотворец, и преподобный Сергий, игумен Радонежский, всея России чудотворец. Икона середины XX 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1052513"/>
            <a:ext cx="4102100" cy="444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Прямоугольник 16"/>
          <p:cNvGrpSpPr>
            <a:grpSpLocks/>
          </p:cNvGrpSpPr>
          <p:nvPr/>
        </p:nvGrpSpPr>
        <p:grpSpPr bwMode="auto">
          <a:xfrm>
            <a:off x="7504113" y="6003925"/>
            <a:ext cx="1225550" cy="555625"/>
            <a:chOff x="4727" y="3782"/>
            <a:chExt cx="772" cy="350"/>
          </a:xfrm>
        </p:grpSpPr>
        <p:pic>
          <p:nvPicPr>
            <p:cNvPr id="23565" name="Прямоугольник 16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27" y="3782"/>
              <a:ext cx="772" cy="350"/>
            </a:xfrm>
            <a:prstGeom prst="rect">
              <a:avLst/>
            </a:prstGeom>
            <a:noFill/>
          </p:spPr>
        </p:pic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4740" y="3793"/>
              <a:ext cx="75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П. Рыженко </a:t>
              </a:r>
            </a:p>
            <a:p>
              <a:r>
                <a:rPr lang="ru-RU" sz="1400" b="1">
                  <a:latin typeface="Calibri" pitchFamily="34" charset="0"/>
                </a:rPr>
                <a:t>Молитва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851275" y="188913"/>
            <a:ext cx="4860925" cy="3498850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Иноки монастыря стали бороться за руководство обителью. Сергий , чтобы не поддерживать  их ссору, ночью тихо покинул созданную им обитель. В лесу на берегу реки </a:t>
            </a:r>
            <a:r>
              <a:rPr lang="ru-RU" b="1" dirty="0" err="1">
                <a:latin typeface="+mn-lt"/>
              </a:rPr>
              <a:t>Киржач</a:t>
            </a:r>
            <a:r>
              <a:rPr lang="ru-RU" b="1" dirty="0">
                <a:latin typeface="+mn-lt"/>
              </a:rPr>
              <a:t> построил ещё одну церковь. Вернулся в Троицкий монастырь через несколько лет  лишь по приказу митрополита Алексия.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813" y="214313"/>
            <a:ext cx="1714500" cy="714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Зрелость</a:t>
            </a:r>
          </a:p>
        </p:txBody>
      </p:sp>
      <p:pic>
        <p:nvPicPr>
          <p:cNvPr id="4" name="Picture 4" descr="G:\Сергий Радонежский\рисунки фото\Сергей Ефошкин\Во глубине лес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3500438"/>
            <a:ext cx="39052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F:\Сергий Радонежский\рисунки фото\Сергей Ефошкин\Ефошкин Сергей. В лес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981075"/>
            <a:ext cx="34337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2176463" y="5572125"/>
            <a:ext cx="2528887" cy="981075"/>
            <a:chOff x="1371" y="3510"/>
            <a:chExt cx="1593" cy="618"/>
          </a:xfrm>
        </p:grpSpPr>
        <p:pic>
          <p:nvPicPr>
            <p:cNvPr id="24582" name="Прямоугольник 4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71" y="3510"/>
              <a:ext cx="1593" cy="618"/>
            </a:xfrm>
            <a:prstGeom prst="rect">
              <a:avLst/>
            </a:prstGeom>
            <a:noFill/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1383" y="3521"/>
              <a:ext cx="157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Ефошкин. В лесах.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Сергий в лесу, на берегу реки Киржач построил новую церковь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275" y="260350"/>
            <a:ext cx="5041900" cy="2249488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Какие качества проявил игумен Сергий Радонежский, всеми силами избегая славы, чинов и любой власти над людьми?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638" y="1844675"/>
            <a:ext cx="4752975" cy="216852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Какой урок жизни показал нам преподобный Сергий,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избегая  человеческой славы, но оставаясь приветливым и готовым прийти на помощь каждому человеку?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4292600"/>
            <a:ext cx="8713787" cy="2182813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Урок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великой любви к людям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sz="2000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Преподобный Сергий сумел подчинить всю свою жизнь заповедям любви и единомыслия. Избегал судить и поучать людей. Своим образом жизни, своим отношением к окружающим подавал пример: «Кто хочет быть первым между вами, да будет всем слугой». Это слова Бога. Преподобный понимал их буквально и шёл этим путём, несмотря на то, что идти по нему настолько трудно, что почти невозможно. </a:t>
            </a:r>
          </a:p>
        </p:txBody>
      </p:sp>
      <p:pic>
        <p:nvPicPr>
          <p:cNvPr id="3074" name="Picture 2" descr="F:\Сергий Радонежский\рисунки фото\Грев Кафи Сергий Радонежскийjpg.jpg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611188" y="476250"/>
            <a:ext cx="27717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3548063" y="3700463"/>
            <a:ext cx="1858962" cy="554037"/>
            <a:chOff x="2235" y="2331"/>
            <a:chExt cx="1171" cy="349"/>
          </a:xfrm>
        </p:grpSpPr>
        <p:pic>
          <p:nvPicPr>
            <p:cNvPr id="25606" name="Прямоугольник 6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35" y="2331"/>
              <a:ext cx="1171" cy="349"/>
            </a:xfrm>
            <a:prstGeom prst="rect">
              <a:avLst/>
            </a:prstGeom>
            <a:noFill/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2245" y="2341"/>
              <a:ext cx="11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Грев Кафи </a:t>
              </a:r>
            </a:p>
            <a:p>
              <a:r>
                <a:rPr lang="ru-RU" sz="1400" b="1">
                  <a:latin typeface="Calibri" pitchFamily="34" charset="0"/>
                </a:rPr>
                <a:t>Сергий Радонежский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813" y="214313"/>
            <a:ext cx="1714500" cy="714375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Зрелость</a:t>
            </a:r>
          </a:p>
        </p:txBody>
      </p:sp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450850" y="5711825"/>
            <a:ext cx="2043113" cy="774700"/>
            <a:chOff x="284" y="3598"/>
            <a:chExt cx="1287" cy="488"/>
          </a:xfrm>
        </p:grpSpPr>
        <p:pic>
          <p:nvPicPr>
            <p:cNvPr id="26627" name="Прямоугольник 4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4" y="3598"/>
              <a:ext cx="1287" cy="488"/>
            </a:xfrm>
            <a:prstGeom prst="rect">
              <a:avLst/>
            </a:prstGeom>
            <a:noFill/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295" y="3611"/>
              <a:ext cx="1270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Ерошкин 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Сергий.</a:t>
              </a:r>
            </a:p>
            <a:p>
              <a:r>
                <a:rPr lang="ru-RU" sz="1400" b="1">
                  <a:latin typeface="Calibri" pitchFamily="34" charset="0"/>
                </a:rPr>
                <a:t>Чудо о источнике </a:t>
              </a:r>
            </a:p>
          </p:txBody>
        </p:sp>
      </p:grpSp>
      <p:pic>
        <p:nvPicPr>
          <p:cNvPr id="2051" name="Picture 3" descr="F:\Сергий Радонежский\рисунки фото\Сергей Ефошкин\Ефошкин Сергей Николаевич - Источник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68313" y="1052513"/>
            <a:ext cx="3279775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F:\Сергий Радонежский\рисунки фото\nuE2V5AoAH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1052513"/>
            <a:ext cx="324326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50850" y="5499100"/>
            <a:ext cx="2408238" cy="987425"/>
            <a:chOff x="284" y="3464"/>
            <a:chExt cx="1517" cy="622"/>
          </a:xfrm>
        </p:grpSpPr>
        <p:pic>
          <p:nvPicPr>
            <p:cNvPr id="26632" name="Прямоугольник 7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4" y="3464"/>
              <a:ext cx="1517" cy="622"/>
            </a:xfrm>
            <a:prstGeom prst="rect">
              <a:avLst/>
            </a:prstGeom>
            <a:noFill/>
          </p:spPr>
        </p:pic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295" y="3475"/>
              <a:ext cx="149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 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Сергий. </a:t>
              </a:r>
            </a:p>
            <a:p>
              <a:r>
                <a:rPr lang="ru-RU" sz="1400" b="1">
                  <a:latin typeface="Calibri" pitchFamily="34" charset="0"/>
                </a:rPr>
                <a:t>Чудо об освящённом огне </a:t>
              </a:r>
            </a:p>
            <a:p>
              <a:r>
                <a:rPr lang="ru-RU" sz="1400" b="1">
                  <a:latin typeface="Calibri" pitchFamily="34" charset="0"/>
                </a:rPr>
                <a:t>и Ангеле Господнем</a:t>
              </a:r>
            </a:p>
          </p:txBody>
        </p:sp>
      </p:grpSp>
      <p:pic>
        <p:nvPicPr>
          <p:cNvPr id="2053" name="Picture 5" descr="F:\Сергий Радонежский\рисунки фото\Александр Простев. Явление Богоматери Сергию Радонежскому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052513"/>
            <a:ext cx="33877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450850" y="5857875"/>
            <a:ext cx="2043113" cy="768350"/>
            <a:chOff x="284" y="3690"/>
            <a:chExt cx="1287" cy="484"/>
          </a:xfrm>
        </p:grpSpPr>
        <p:pic>
          <p:nvPicPr>
            <p:cNvPr id="26636" name="Прямоугольник 9"/>
            <p:cNvPicPr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4" y="3690"/>
              <a:ext cx="1287" cy="484"/>
            </a:xfrm>
            <a:prstGeom prst="rect">
              <a:avLst/>
            </a:prstGeom>
            <a:noFill/>
          </p:spPr>
        </p:pic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295" y="3702"/>
              <a:ext cx="1270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А. Простев</a:t>
              </a:r>
            </a:p>
            <a:p>
              <a:r>
                <a:rPr lang="ru-RU" sz="1400" b="1">
                  <a:latin typeface="Calibri" pitchFamily="34" charset="0"/>
                </a:rPr>
                <a:t> Явление Богородицы </a:t>
              </a:r>
            </a:p>
            <a:p>
              <a:r>
                <a:rPr lang="ru-RU" sz="1400" b="1">
                  <a:latin typeface="Calibri" pitchFamily="34" charset="0"/>
                </a:rPr>
                <a:t>Сергию Радонежскому</a:t>
              </a:r>
            </a:p>
          </p:txBody>
        </p:sp>
      </p:grpSp>
      <p:pic>
        <p:nvPicPr>
          <p:cNvPr id="2054" name="Picture 6" descr="F:\Сергий Радонежский\рисунки фото\Сергей Ефошкин\Преподобный Сергий Радонежский. Воскрешение отрок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8313" y="981075"/>
            <a:ext cx="36718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Прямоугольник 11"/>
          <p:cNvGrpSpPr>
            <a:grpSpLocks/>
          </p:cNvGrpSpPr>
          <p:nvPr/>
        </p:nvGrpSpPr>
        <p:grpSpPr bwMode="auto">
          <a:xfrm>
            <a:off x="450850" y="5930900"/>
            <a:ext cx="3127375" cy="768350"/>
            <a:chOff x="284" y="3736"/>
            <a:chExt cx="1970" cy="484"/>
          </a:xfrm>
        </p:grpSpPr>
        <p:pic>
          <p:nvPicPr>
            <p:cNvPr id="26640" name="Прямоугольник 11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84" y="3736"/>
              <a:ext cx="1970" cy="484"/>
            </a:xfrm>
            <a:prstGeom prst="rect">
              <a:avLst/>
            </a:prstGeom>
            <a:noFill/>
          </p:spPr>
        </p:pic>
        <p:sp>
          <p:nvSpPr>
            <p:cNvPr id="26641" name="Text Box 17"/>
            <p:cNvSpPr txBox="1">
              <a:spLocks noChangeArrowheads="1"/>
            </p:cNvSpPr>
            <p:nvPr/>
          </p:nvSpPr>
          <p:spPr bwMode="auto">
            <a:xfrm>
              <a:off x="295" y="3748"/>
              <a:ext cx="195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</a:t>
              </a:r>
            </a:p>
            <a:p>
              <a:r>
                <a:rPr lang="ru-RU" sz="1400" b="1">
                  <a:latin typeface="Calibri" pitchFamily="34" charset="0"/>
                </a:rPr>
                <a:t>Преподобный Сергий Радонежский. Воскрешение отрока</a:t>
              </a:r>
            </a:p>
          </p:txBody>
        </p:sp>
      </p:grpSp>
      <p:grpSp>
        <p:nvGrpSpPr>
          <p:cNvPr id="14" name="Прямоугольник 13"/>
          <p:cNvGrpSpPr>
            <a:grpSpLocks/>
          </p:cNvGrpSpPr>
          <p:nvPr/>
        </p:nvGrpSpPr>
        <p:grpSpPr bwMode="auto">
          <a:xfrm>
            <a:off x="3475038" y="6076950"/>
            <a:ext cx="1889125" cy="549275"/>
            <a:chOff x="2189" y="3828"/>
            <a:chExt cx="1190" cy="346"/>
          </a:xfrm>
        </p:grpSpPr>
        <p:pic>
          <p:nvPicPr>
            <p:cNvPr id="26643" name="Прямоугольник 13"/>
            <p:cNvPicPr>
              <a:picLocks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189" y="3828"/>
              <a:ext cx="1190" cy="346"/>
            </a:xfrm>
            <a:prstGeom prst="rect">
              <a:avLst/>
            </a:prstGeom>
            <a:noFill/>
          </p:spPr>
        </p:pic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200" y="3838"/>
              <a:ext cx="11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Икона</a:t>
              </a:r>
            </a:p>
            <a:p>
              <a:r>
                <a:rPr lang="ru-RU" sz="1400" b="1">
                  <a:latin typeface="Calibri" pitchFamily="34" charset="0"/>
                </a:rPr>
                <a:t>Явление Богородицы</a:t>
              </a:r>
            </a:p>
          </p:txBody>
        </p:sp>
      </p:grpSp>
      <p:pic>
        <p:nvPicPr>
          <p:cNvPr id="1026" name="Picture 2" descr="G:\Сергий Радонежский\рисунки фото\Сергей Ефошкин\Сергей Ефошкин. Преподобный Сергий. Чудо о птицах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288" y="908050"/>
            <a:ext cx="37115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Прямоугольник 14"/>
          <p:cNvGrpSpPr>
            <a:grpSpLocks/>
          </p:cNvGrpSpPr>
          <p:nvPr/>
        </p:nvGrpSpPr>
        <p:grpSpPr bwMode="auto">
          <a:xfrm>
            <a:off x="481013" y="5840413"/>
            <a:ext cx="2030412" cy="768350"/>
            <a:chOff x="303" y="3679"/>
            <a:chExt cx="1279" cy="484"/>
          </a:xfrm>
        </p:grpSpPr>
        <p:pic>
          <p:nvPicPr>
            <p:cNvPr id="26647" name="Прямоугольник 14"/>
            <p:cNvPicPr>
              <a:picLocks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03" y="3679"/>
              <a:ext cx="1279" cy="484"/>
            </a:xfrm>
            <a:prstGeom prst="rect">
              <a:avLst/>
            </a:prstGeom>
            <a:noFill/>
          </p:spPr>
        </p:pic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315" y="3690"/>
              <a:ext cx="12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С. Ефошкин</a:t>
              </a:r>
            </a:p>
            <a:p>
              <a:r>
                <a:rPr lang="ru-RU" sz="1400" b="1">
                  <a:latin typeface="Calibri" pitchFamily="34" charset="0"/>
                </a:rPr>
                <a:t> Преподобный Сергий. </a:t>
              </a:r>
            </a:p>
            <a:p>
              <a:r>
                <a:rPr lang="ru-RU" sz="1400" b="1">
                  <a:latin typeface="Calibri" pitchFamily="34" charset="0"/>
                </a:rPr>
                <a:t>Чудо о птицах</a:t>
              </a:r>
            </a:p>
          </p:txBody>
        </p:sp>
      </p:grpSp>
      <p:sp>
        <p:nvSpPr>
          <p:cNvPr id="16" name="Вертикальный свиток 15"/>
          <p:cNvSpPr/>
          <p:nvPr/>
        </p:nvSpPr>
        <p:spPr>
          <a:xfrm>
            <a:off x="3563938" y="0"/>
            <a:ext cx="5580062" cy="4514850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Чудеса, которые творил Сергий Радонежский своими молитвами,  были известны ещё при его жизни: он воскресил единственного у отца сына, исцелял духовно и физически больных людей, после его молитв чудесным образом появлялась пища и родник забил из земли, он предчувствовал будущее и умел общаться с другими святыми людьми на расстоянии. Ему, первому на Руси монаху, явилась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Богородица</a:t>
            </a:r>
            <a:r>
              <a:rPr lang="ru-RU" b="1" dirty="0">
                <a:latin typeface="+mn-lt"/>
              </a:rPr>
              <a:t> и обещала своё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покровительство</a:t>
            </a:r>
            <a:r>
              <a:rPr lang="ru-RU" b="1" dirty="0">
                <a:latin typeface="+mn-lt"/>
              </a:rPr>
              <a:t> Троицкой обители.</a:t>
            </a:r>
          </a:p>
        </p:txBody>
      </p:sp>
      <p:pic>
        <p:nvPicPr>
          <p:cNvPr id="2" name="Picture 2" descr="F:\Сергий Радонежский\рисунки фото\Явление Богородицы.jpg"/>
          <p:cNvPicPr>
            <a:picLocks noChangeAspect="1" noChangeArrowheads="1"/>
          </p:cNvPicPr>
          <p:nvPr/>
        </p:nvPicPr>
        <p:blipFill>
          <a:blip r:embed="rId1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5364163" y="4365625"/>
            <a:ext cx="34051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1321</Words>
  <Application>Microsoft Office PowerPoint</Application>
  <PresentationFormat>Экран (4:3)</PresentationFormat>
  <Paragraphs>163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жизни Сергия Радонежского</dc:title>
  <dc:creator>Пилипенко Ирина Арсеньевна</dc:creator>
  <dc:description>В презентации использованы музыкальные произведения: С. Рахманинов Литургия св. Иоанна Златоуста, 50-й псалом в исполнении мужского хора Сретенского монастыря</dc:description>
  <cp:lastModifiedBy>user</cp:lastModifiedBy>
  <cp:revision>805</cp:revision>
  <dcterms:created xsi:type="dcterms:W3CDTF">2013-11-28T18:58:25Z</dcterms:created>
  <dcterms:modified xsi:type="dcterms:W3CDTF">2014-11-19T12:39:38Z</dcterms:modified>
</cp:coreProperties>
</file>