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8" r:id="rId11"/>
    <p:sldId id="269" r:id="rId12"/>
    <p:sldId id="264" r:id="rId13"/>
    <p:sldId id="265" r:id="rId14"/>
    <p:sldId id="266" r:id="rId15"/>
    <p:sldId id="277" r:id="rId16"/>
    <p:sldId id="278" r:id="rId17"/>
    <p:sldId id="270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1" r:id="rId27"/>
    <p:sldId id="272" r:id="rId28"/>
    <p:sldId id="273" r:id="rId29"/>
    <p:sldId id="274" r:id="rId30"/>
    <p:sldId id="275" r:id="rId31"/>
    <p:sldId id="276" r:id="rId32"/>
    <p:sldId id="287" r:id="rId33"/>
    <p:sldId id="288" r:id="rId34"/>
    <p:sldId id="289" r:id="rId35"/>
    <p:sldId id="291" r:id="rId36"/>
    <p:sldId id="292" r:id="rId37"/>
    <p:sldId id="290" r:id="rId38"/>
    <p:sldId id="293" r:id="rId39"/>
    <p:sldId id="297" r:id="rId40"/>
    <p:sldId id="298" r:id="rId41"/>
    <p:sldId id="299" r:id="rId42"/>
    <p:sldId id="29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833" autoAdjust="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5D45-EC65-4F83-95F7-911C01F3CF8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ECF-603F-49AC-B2EA-46A5114A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5D45-EC65-4F83-95F7-911C01F3CF8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ECF-603F-49AC-B2EA-46A5114A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5D45-EC65-4F83-95F7-911C01F3CF8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ECF-603F-49AC-B2EA-46A5114A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5D45-EC65-4F83-95F7-911C01F3CF8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ECF-603F-49AC-B2EA-46A5114A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5D45-EC65-4F83-95F7-911C01F3CF8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ECF-603F-49AC-B2EA-46A5114A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5D45-EC65-4F83-95F7-911C01F3CF8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ECF-603F-49AC-B2EA-46A5114A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5D45-EC65-4F83-95F7-911C01F3CF8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ECF-603F-49AC-B2EA-46A5114A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5D45-EC65-4F83-95F7-911C01F3CF8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ECF-603F-49AC-B2EA-46A5114A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5D45-EC65-4F83-95F7-911C01F3CF8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ECF-603F-49AC-B2EA-46A5114A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5D45-EC65-4F83-95F7-911C01F3CF8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ECF-603F-49AC-B2EA-46A5114A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5D45-EC65-4F83-95F7-911C01F3CF8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CF9ECF-603F-49AC-B2EA-46A5114AA3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B75D45-EC65-4F83-95F7-911C01F3CF8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CF9ECF-603F-49AC-B2EA-46A5114AA35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1714488"/>
            <a:ext cx="6095893" cy="29546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/>
                </a:solidFill>
                <a:effectLst/>
              </a:rPr>
              <a:t>Права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и </a:t>
            </a:r>
            <a:r>
              <a:rPr lang="ru-RU" sz="6600" b="1" cap="none" spc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/>
                </a:solidFill>
                <a:effectLst/>
              </a:rPr>
              <a:t>обязанности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учащихся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1838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142976" y="714356"/>
            <a:ext cx="70723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Согласно Конвенции </a:t>
            </a:r>
            <a:endParaRPr lang="ru-RU" sz="36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О правах ребенка</a:t>
            </a:r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» . . .  </a:t>
            </a:r>
            <a:endParaRPr lang="ru-RU" sz="3600" b="1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571868" y="2071678"/>
            <a:ext cx="4357718" cy="4000528"/>
          </a:xfrm>
          <a:prstGeom prst="wedgeEllipseCallout">
            <a:avLst>
              <a:gd name="adj1" fmla="val -74563"/>
              <a:gd name="adj2" fmla="val -198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43372" y="2596590"/>
            <a:ext cx="3643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Но я не умею говорить человеческим языком. Я говорю на языке зверей и птиц. Поэтому люди посадили меня в клетку и обращаются со мной как с животным. Имеют ли они на это право?</a:t>
            </a:r>
            <a:endParaRPr lang="ru-RU"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24245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142976" y="714356"/>
            <a:ext cx="70723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Согласно Конвенции </a:t>
            </a:r>
            <a:endParaRPr lang="ru-RU" sz="36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О правах ребенка</a:t>
            </a:r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» . . .  </a:t>
            </a:r>
            <a:endParaRPr lang="ru-RU" sz="3600" b="1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4214810" y="2071678"/>
            <a:ext cx="4071966" cy="3143272"/>
          </a:xfrm>
          <a:prstGeom prst="wedgeEllipseCallout">
            <a:avLst>
              <a:gd name="adj1" fmla="val -99771"/>
              <a:gd name="adj2" fmla="val 62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0" y="2643182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Мой опекун постоянно перехватывает и читает письма, адресованные мне. Нарушает ли он при этом мои права?</a:t>
            </a:r>
            <a:endParaRPr lang="ru-RU"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357298"/>
            <a:ext cx="68580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solidFill>
                  <a:srgbClr val="000000"/>
                </a:solidFill>
                <a:latin typeface="Comic Sans MS" pitchFamily="66" charset="0"/>
              </a:rPr>
              <a:t>У каждого человека есть права</a:t>
            </a:r>
            <a:r>
              <a:rPr lang="ru-RU" sz="3200" dirty="0">
                <a:solidFill>
                  <a:srgbClr val="000000"/>
                </a:solidFill>
                <a:latin typeface="Comic Sans MS" pitchFamily="66" charset="0"/>
              </a:rPr>
              <a:t>. </a:t>
            </a:r>
            <a:endParaRPr lang="ru-RU" sz="32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ru-RU" sz="32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Comic Sans MS" pitchFamily="66" charset="0"/>
              </a:rPr>
              <a:t>Но </a:t>
            </a:r>
            <a:r>
              <a:rPr lang="ru-RU" sz="3200" dirty="0">
                <a:solidFill>
                  <a:srgbClr val="000000"/>
                </a:solidFill>
                <a:latin typeface="Comic Sans MS" pitchFamily="66" charset="0"/>
              </a:rPr>
              <a:t>пользоваться ими можно 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только тогда</a:t>
            </a:r>
            <a:r>
              <a:rPr lang="ru-RU" sz="3200" dirty="0">
                <a:solidFill>
                  <a:srgbClr val="000000"/>
                </a:solidFill>
                <a:latin typeface="Comic Sans MS" pitchFamily="66" charset="0"/>
              </a:rPr>
              <a:t>, когда </a:t>
            </a:r>
            <a:endParaRPr lang="ru-RU" sz="32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нарушаются права других людей.</a:t>
            </a:r>
            <a:r>
              <a:rPr lang="ru-RU" sz="32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ru-RU" sz="32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ru-RU" sz="32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ru-RU" sz="3200" b="1" u="sng" dirty="0" smtClean="0">
                <a:solidFill>
                  <a:srgbClr val="000000"/>
                </a:solidFill>
                <a:latin typeface="Comic Sans MS" pitchFamily="66" charset="0"/>
              </a:rPr>
              <a:t>Уважать </a:t>
            </a:r>
            <a:r>
              <a:rPr lang="ru-RU" sz="3200" b="1" u="sng" dirty="0">
                <a:solidFill>
                  <a:srgbClr val="000000"/>
                </a:solidFill>
                <a:latin typeface="Comic Sans MS" pitchFamily="66" charset="0"/>
              </a:rPr>
              <a:t>права других людей  </a:t>
            </a:r>
            <a:r>
              <a:rPr lang="ru-RU" sz="3200" dirty="0">
                <a:solidFill>
                  <a:srgbClr val="000000"/>
                </a:solidFill>
                <a:latin typeface="Comic Sans MS" pitchFamily="66" charset="0"/>
              </a:rPr>
              <a:t>- </a:t>
            </a:r>
            <a:r>
              <a:rPr lang="ru-RU" sz="3200" u="sng" dirty="0">
                <a:solidFill>
                  <a:srgbClr val="000000"/>
                </a:solidFill>
                <a:latin typeface="Comic Sans MS" pitchFamily="66" charset="0"/>
              </a:rPr>
              <a:t>обязанность </a:t>
            </a:r>
            <a:r>
              <a:rPr lang="ru-RU" sz="3200" dirty="0">
                <a:solidFill>
                  <a:srgbClr val="000000"/>
                </a:solidFill>
                <a:latin typeface="Comic Sans MS" pitchFamily="66" charset="0"/>
              </a:rPr>
              <a:t>каждого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000372"/>
            <a:ext cx="15335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1295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ьная выноска 2"/>
          <p:cNvSpPr/>
          <p:nvPr/>
        </p:nvSpPr>
        <p:spPr>
          <a:xfrm>
            <a:off x="2428860" y="571480"/>
            <a:ext cx="3286148" cy="2357454"/>
          </a:xfrm>
          <a:prstGeom prst="wedgeEllipseCallout">
            <a:avLst>
              <a:gd name="adj1" fmla="val -79653"/>
              <a:gd name="adj2" fmla="val 1096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28926" y="857232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Немедленно сделай музыку потише! Уже полночь, ты весь дом разбудишь!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2786050" y="3857628"/>
            <a:ext cx="3286148" cy="2357454"/>
          </a:xfrm>
          <a:prstGeom prst="wedgeEllipseCallout">
            <a:avLst>
              <a:gd name="adj1" fmla="val 90438"/>
              <a:gd name="adj2" fmla="val -471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4133214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Я имею право на отдых и досуг! Я привык отдыхать с громкой музыкой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429000"/>
            <a:ext cx="142876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00504"/>
            <a:ext cx="28098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ьная выноска 2"/>
          <p:cNvSpPr/>
          <p:nvPr/>
        </p:nvSpPr>
        <p:spPr>
          <a:xfrm>
            <a:off x="928662" y="785794"/>
            <a:ext cx="3286148" cy="2357454"/>
          </a:xfrm>
          <a:prstGeom prst="wedgeEllipseCallout">
            <a:avLst>
              <a:gd name="adj1" fmla="val 5392"/>
              <a:gd name="adj2" fmla="val 1014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5852" y="1142984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Дима, ты сегодня дежурный, вытри, пожалуйста, доску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5357818" y="428604"/>
            <a:ext cx="3357586" cy="2714644"/>
          </a:xfrm>
          <a:prstGeom prst="wedgeEllipseCallout">
            <a:avLst>
              <a:gd name="adj1" fmla="val 15582"/>
              <a:gd name="adj2" fmla="val 724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5008" y="785794"/>
            <a:ext cx="2714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Вы не имеете </a:t>
            </a:r>
            <a:r>
              <a:rPr lang="ru-RU" sz="2000" dirty="0" smtClean="0">
                <a:solidFill>
                  <a:srgbClr val="000000"/>
                </a:solidFill>
              </a:rPr>
              <a:t>права </a:t>
            </a:r>
            <a:r>
              <a:rPr lang="ru-RU" sz="2000" dirty="0">
                <a:solidFill>
                  <a:srgbClr val="000000"/>
                </a:solidFill>
              </a:rPr>
              <a:t>заставлять меня дежурить! Конвенцией «О правах ребенка» запрещено насилие над детьми.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00504"/>
            <a:ext cx="28098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429000"/>
            <a:ext cx="142876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ьная выноска 2"/>
          <p:cNvSpPr/>
          <p:nvPr/>
        </p:nvSpPr>
        <p:spPr>
          <a:xfrm>
            <a:off x="714348" y="642918"/>
            <a:ext cx="3500462" cy="2500330"/>
          </a:xfrm>
          <a:prstGeom prst="wedgeEllipseCallout">
            <a:avLst>
              <a:gd name="adj1" fmla="val 5392"/>
              <a:gd name="adj2" fmla="val 1014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1538" y="857232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Иванов, ты опять разрисовал парту в кабинете истории! Ведь дети ее только что помыли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5357818" y="428604"/>
            <a:ext cx="3357586" cy="2714644"/>
          </a:xfrm>
          <a:prstGeom prst="wedgeEllipseCallout">
            <a:avLst>
              <a:gd name="adj1" fmla="val 15582"/>
              <a:gd name="adj2" fmla="val 724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86446" y="714356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А </a:t>
            </a:r>
            <a:r>
              <a:rPr lang="ru-RU" sz="2400" dirty="0">
                <a:solidFill>
                  <a:srgbClr val="000000"/>
                </a:solidFill>
              </a:rPr>
              <a:t>что здесь такого? Я имею право на занятия своим любимым делом – рисованием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00504"/>
            <a:ext cx="28098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429000"/>
            <a:ext cx="142876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ьная выноска 2"/>
          <p:cNvSpPr/>
          <p:nvPr/>
        </p:nvSpPr>
        <p:spPr>
          <a:xfrm>
            <a:off x="714348" y="642918"/>
            <a:ext cx="3071834" cy="2500330"/>
          </a:xfrm>
          <a:prstGeom prst="wedgeEllipseCallout">
            <a:avLst>
              <a:gd name="adj1" fmla="val 23420"/>
              <a:gd name="adj2" fmla="val 962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4414" y="1071546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Петров, ты почему на математике бегал по классу?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5357818" y="428604"/>
            <a:ext cx="3357586" cy="2714644"/>
          </a:xfrm>
          <a:prstGeom prst="wedgeEllipseCallout">
            <a:avLst>
              <a:gd name="adj1" fmla="val 15582"/>
              <a:gd name="adj2" fmla="val 724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43570" y="107154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Ну и что? Я имею право на свободу перемещения!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428736"/>
            <a:ext cx="3035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Только ты на свет родился,</a:t>
            </a:r>
          </a:p>
          <a:p>
            <a:r>
              <a:rPr lang="ru-RU" dirty="0"/>
              <a:t>Право первое твое:</a:t>
            </a:r>
          </a:p>
          <a:p>
            <a:r>
              <a:rPr lang="ru-RU" dirty="0"/>
              <a:t>Получи, чтоб им гордиться</a:t>
            </a:r>
          </a:p>
          <a:p>
            <a:r>
              <a:rPr lang="ru-RU" dirty="0"/>
              <a:t>Имя личное свое.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14422"/>
            <a:ext cx="700092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Только ты на свет родился,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Право первое твое: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Получи, чтоб им гордиться</a:t>
            </a:r>
          </a:p>
          <a:p>
            <a:r>
              <a:rPr lang="ru-RU" sz="6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Имя личное свое.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428736"/>
            <a:ext cx="3035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Только ты на свет родился,</a:t>
            </a:r>
          </a:p>
          <a:p>
            <a:r>
              <a:rPr lang="ru-RU" dirty="0"/>
              <a:t>Право первое твое:</a:t>
            </a:r>
          </a:p>
          <a:p>
            <a:r>
              <a:rPr lang="ru-RU" dirty="0"/>
              <a:t>Получи, чтоб им гордиться</a:t>
            </a:r>
          </a:p>
          <a:p>
            <a:r>
              <a:rPr lang="ru-RU" dirty="0"/>
              <a:t>Имя личное свое.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2"/>
            <a:ext cx="792961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Очень трудно самому,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жить на свете одному.</a:t>
            </a:r>
          </a:p>
          <a:p>
            <a:r>
              <a:rPr lang="ru-RU" sz="6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Правом с  Мамой жить и с Папой 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Пользуйтесь везде, ребята.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428736"/>
            <a:ext cx="3035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Только ты на свет родился,</a:t>
            </a:r>
          </a:p>
          <a:p>
            <a:r>
              <a:rPr lang="ru-RU" dirty="0"/>
              <a:t>Право первое твое:</a:t>
            </a:r>
          </a:p>
          <a:p>
            <a:r>
              <a:rPr lang="ru-RU" dirty="0"/>
              <a:t>Получи, чтоб им гордиться</a:t>
            </a:r>
          </a:p>
          <a:p>
            <a:r>
              <a:rPr lang="ru-RU" dirty="0"/>
              <a:t>Имя личное свое.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14422"/>
            <a:ext cx="70009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Есть еще такое право-</a:t>
            </a:r>
          </a:p>
          <a:p>
            <a:r>
              <a:rPr lang="ru-RU" sz="6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Помнить, думать и творить 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и другим свои раздумья,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если </a:t>
            </a:r>
            <a:r>
              <a:rPr lang="ru-RU" sz="40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хочешь,подарить</a:t>
            </a:r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92867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 ноября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всемирный день прав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428736"/>
            <a:ext cx="3035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Только ты на свет родился,</a:t>
            </a:r>
          </a:p>
          <a:p>
            <a:r>
              <a:rPr lang="ru-RU" dirty="0"/>
              <a:t>Право первое твое:</a:t>
            </a:r>
          </a:p>
          <a:p>
            <a:r>
              <a:rPr lang="ru-RU" dirty="0"/>
              <a:t>Получи, чтоб им гордиться</a:t>
            </a:r>
          </a:p>
          <a:p>
            <a:r>
              <a:rPr lang="ru-RU" dirty="0"/>
              <a:t>Имя личное свое.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14422"/>
            <a:ext cx="70009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Я росточком не доволен 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И пока не так силен,</a:t>
            </a:r>
          </a:p>
          <a:p>
            <a:r>
              <a:rPr lang="ru-RU" sz="6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Но не смей мне делать больно- 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Есть у нас такой закон.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428736"/>
            <a:ext cx="3035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Только ты на свет родился,</a:t>
            </a:r>
          </a:p>
          <a:p>
            <a:r>
              <a:rPr lang="ru-RU" dirty="0"/>
              <a:t>Право первое твое:</a:t>
            </a:r>
          </a:p>
          <a:p>
            <a:r>
              <a:rPr lang="ru-RU" dirty="0"/>
              <a:t>Получи, чтоб им гордиться</a:t>
            </a:r>
          </a:p>
          <a:p>
            <a:r>
              <a:rPr lang="ru-RU" dirty="0"/>
              <a:t>Имя личное свое.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14422"/>
            <a:ext cx="70009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Если жар, все тело ломит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И совсем не до игры,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То </a:t>
            </a:r>
            <a:r>
              <a:rPr lang="ru-RU" sz="6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позвать  врача на помощь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Тоже право детворы.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428736"/>
            <a:ext cx="3035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Только ты на свет родился,</a:t>
            </a:r>
          </a:p>
          <a:p>
            <a:r>
              <a:rPr lang="ru-RU" dirty="0"/>
              <a:t>Право первое твое:</a:t>
            </a:r>
          </a:p>
          <a:p>
            <a:r>
              <a:rPr lang="ru-RU" dirty="0"/>
              <a:t>Получи, чтоб им гордиться</a:t>
            </a:r>
          </a:p>
          <a:p>
            <a:r>
              <a:rPr lang="ru-RU" dirty="0"/>
              <a:t>Имя личное свое.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14422"/>
            <a:ext cx="700092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Чтоб с наукой подружиться ,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С книжкой  в маленькой руке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Правом пользуюсь  </a:t>
            </a:r>
            <a:r>
              <a:rPr lang="ru-RU" sz="6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«учиться </a:t>
            </a:r>
          </a:p>
          <a:p>
            <a:r>
              <a:rPr lang="ru-RU" sz="6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На родимом языке.»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428736"/>
            <a:ext cx="3035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Только ты на свет родился,</a:t>
            </a:r>
          </a:p>
          <a:p>
            <a:r>
              <a:rPr lang="ru-RU" dirty="0"/>
              <a:t>Право первое твое:</a:t>
            </a:r>
          </a:p>
          <a:p>
            <a:r>
              <a:rPr lang="ru-RU" dirty="0"/>
              <a:t>Получи, чтоб им гордиться</a:t>
            </a:r>
          </a:p>
          <a:p>
            <a:r>
              <a:rPr lang="ru-RU" dirty="0"/>
              <a:t>Имя личное свое.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14422"/>
            <a:ext cx="70009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Подросла, взяла я книжки 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И пошла я в первый класс.</a:t>
            </a:r>
          </a:p>
          <a:p>
            <a:r>
              <a:rPr lang="ru-RU" sz="6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В школу ходят все детишки </a:t>
            </a:r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Это право есть у нас.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428736"/>
            <a:ext cx="3035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Только ты на свет родился,</a:t>
            </a:r>
          </a:p>
          <a:p>
            <a:r>
              <a:rPr lang="ru-RU" dirty="0"/>
              <a:t>Право первое твое:</a:t>
            </a:r>
          </a:p>
          <a:p>
            <a:r>
              <a:rPr lang="ru-RU" dirty="0"/>
              <a:t>Получи, чтоб им гордиться</a:t>
            </a:r>
          </a:p>
          <a:p>
            <a:r>
              <a:rPr lang="ru-RU" dirty="0"/>
              <a:t>Имя личное свое.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14422"/>
            <a:ext cx="700092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Я могу свой детский праздник,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Как и взрослый, отмечать.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Если я проголодаюсь-</a:t>
            </a:r>
          </a:p>
          <a:p>
            <a:r>
              <a:rPr lang="ru-RU" sz="6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Пищу   вправе получать.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428736"/>
            <a:ext cx="3035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Только ты на свет родился,</a:t>
            </a:r>
          </a:p>
          <a:p>
            <a:r>
              <a:rPr lang="ru-RU" dirty="0"/>
              <a:t>Право первое твое:</a:t>
            </a:r>
          </a:p>
          <a:p>
            <a:r>
              <a:rPr lang="ru-RU" dirty="0"/>
              <a:t>Получи, чтоб им гордиться</a:t>
            </a:r>
          </a:p>
          <a:p>
            <a:r>
              <a:rPr lang="ru-RU" dirty="0"/>
              <a:t>Имя личное свое.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14422"/>
            <a:ext cx="750099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Будь ты слабым или сильным ,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Белым, черным - все равно!</a:t>
            </a:r>
          </a:p>
          <a:p>
            <a:r>
              <a:rPr lang="ru-RU" sz="6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Ты родился быть счастливым,</a:t>
            </a:r>
          </a:p>
          <a:p>
            <a:r>
              <a:rPr lang="ru-RU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Это право всем дано.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285860"/>
            <a:ext cx="57864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omic Sans MS" pitchFamily="66" charset="0"/>
              </a:rPr>
              <a:t>Кроме прав у ребенка есть и </a:t>
            </a:r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обязанности</a:t>
            </a:r>
            <a:r>
              <a:rPr lang="ru-RU" sz="44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000108"/>
            <a:ext cx="628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Учащийся </a:t>
            </a:r>
            <a:r>
              <a:rPr lang="ru-RU" sz="2800" dirty="0" smtClean="0">
                <a:solidFill>
                  <a:srgbClr val="000000"/>
                </a:solidFill>
              </a:rPr>
              <a:t>обязан приходить </a:t>
            </a:r>
            <a:r>
              <a:rPr lang="ru-RU" sz="2800" dirty="0">
                <a:solidFill>
                  <a:srgbClr val="000000"/>
                </a:solidFill>
              </a:rPr>
              <a:t>в школу за 15 минут до начала занятий, чистый, опрятный, </a:t>
            </a:r>
            <a:r>
              <a:rPr lang="ru-RU" sz="2800" dirty="0" smtClean="0">
                <a:solidFill>
                  <a:srgbClr val="000000"/>
                </a:solidFill>
              </a:rPr>
              <a:t>снимать </a:t>
            </a:r>
            <a:r>
              <a:rPr lang="ru-RU" sz="2800" dirty="0">
                <a:solidFill>
                  <a:srgbClr val="000000"/>
                </a:solidFill>
              </a:rPr>
              <a:t>в гардеробе верхнюю одежду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00438"/>
            <a:ext cx="21907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5214974" cy="394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285853" y="1214422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В школе не разрешается жевать </a:t>
            </a:r>
            <a:r>
              <a:rPr lang="ru-RU" sz="2800" u="sng" dirty="0">
                <a:solidFill>
                  <a:srgbClr val="000000"/>
                </a:solidFill>
              </a:rPr>
              <a:t>жевательную резинку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1214414" y="2143116"/>
            <a:ext cx="7286676" cy="4214842"/>
          </a:xfrm>
          <a:prstGeom prst="line">
            <a:avLst/>
          </a:prstGeom>
          <a:ln w="98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1214414" y="2500306"/>
            <a:ext cx="7286676" cy="4000528"/>
          </a:xfrm>
          <a:prstGeom prst="line">
            <a:avLst/>
          </a:prstGeom>
          <a:ln w="98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928670"/>
            <a:ext cx="5643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Не разрешается пользоваться плеерами и средствами мобильной связи на уроках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357562"/>
            <a:ext cx="30861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2000240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Конвенции «О правах ребенка»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928670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Все права детей всего мира записаны в специальном документе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14" y="3643314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 ноября 1989 года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ООН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14686"/>
            <a:ext cx="19621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56835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71538" y="785794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Запрещается употреблять непристойные выражения и жесты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 flipV="1">
            <a:off x="1285852" y="1857364"/>
            <a:ext cx="7286676" cy="4214842"/>
          </a:xfrm>
          <a:prstGeom prst="line">
            <a:avLst/>
          </a:prstGeom>
          <a:ln w="98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>
            <a:off x="1285852" y="2214554"/>
            <a:ext cx="7286676" cy="4000528"/>
          </a:xfrm>
          <a:prstGeom prst="line">
            <a:avLst/>
          </a:prstGeom>
          <a:ln w="98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7488" y="3000372"/>
            <a:ext cx="3992503" cy="1200329"/>
          </a:xfrm>
          <a:prstGeom prst="rect">
            <a:avLst/>
          </a:prstGeom>
          <a:solidFill>
            <a:schemeClr val="tx2">
              <a:alpha val="92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Цензура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7286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В случае пропуска занятий до 3 дней, учащийся должен предъявить </a:t>
            </a:r>
            <a:r>
              <a:rPr lang="ru-RU" sz="2800" dirty="0" smtClean="0">
                <a:solidFill>
                  <a:srgbClr val="000000"/>
                </a:solidFill>
              </a:rPr>
              <a:t>справку   </a:t>
            </a:r>
            <a:r>
              <a:rPr lang="ru-RU" sz="2800" dirty="0">
                <a:solidFill>
                  <a:srgbClr val="000000"/>
                </a:solidFill>
              </a:rPr>
              <a:t>из   поликлиники   или   заявление   от   родителей   </a:t>
            </a:r>
            <a:r>
              <a:rPr lang="ru-RU" sz="2800" dirty="0" smtClean="0">
                <a:solidFill>
                  <a:srgbClr val="000000"/>
                </a:solidFill>
              </a:rPr>
              <a:t>о </a:t>
            </a:r>
            <a:r>
              <a:rPr lang="ru-RU" sz="2800" dirty="0">
                <a:solidFill>
                  <a:srgbClr val="000000"/>
                </a:solidFill>
              </a:rPr>
              <a:t>причине отсутствия на занятиях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876"/>
            <a:ext cx="34575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786742" cy="621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14348" y="1071546"/>
            <a:ext cx="7858180" cy="4955203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Физическое насилие, запугивание и издевательства, попытки унижения личности, дискриминация по национальному признаку являются недопустимыми формами поведения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</a:p>
          <a:p>
            <a:endParaRPr lang="ru-RU" sz="2800" dirty="0">
              <a:solidFill>
                <a:srgbClr val="000000"/>
              </a:solidFill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</a:rPr>
              <a:t>Учащийся, нарушивший данный пункт </a:t>
            </a:r>
            <a:r>
              <a:rPr lang="ru-RU" sz="3200" b="1" dirty="0">
                <a:solidFill>
                  <a:srgbClr val="FF0000"/>
                </a:solidFill>
              </a:rPr>
              <a:t>привлекается к административной или уголовной ответственности </a:t>
            </a:r>
            <a:r>
              <a:rPr lang="ru-RU" sz="2800" b="1" dirty="0">
                <a:solidFill>
                  <a:srgbClr val="000000"/>
                </a:solidFill>
              </a:rPr>
              <a:t>в соответствии с законом .</a:t>
            </a:r>
          </a:p>
          <a:p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68"/>
            <a:ext cx="42154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71538" y="714356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Учащийся бережет имущество школы, аккуратно относится к своему и к чужому имуществу</a:t>
            </a:r>
            <a:endParaRPr lang="ru-RU" sz="2800" dirty="0">
              <a:solidFill>
                <a:srgbClr val="0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 flipV="1">
            <a:off x="1000100" y="2000240"/>
            <a:ext cx="7286676" cy="4214842"/>
          </a:xfrm>
          <a:prstGeom prst="line">
            <a:avLst/>
          </a:prstGeom>
          <a:ln w="98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>
            <a:off x="1000100" y="2357430"/>
            <a:ext cx="7286676" cy="4000528"/>
          </a:xfrm>
          <a:prstGeom prst="line">
            <a:avLst/>
          </a:prstGeom>
          <a:ln w="98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6929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Принимает участие в мероприятиях по благоустройству школы и школьной территории, в меру своих физических возможностей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928934"/>
            <a:ext cx="3390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14356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Учащийся обязан выполнять домашнее задания в сроки, установленные учителем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14620"/>
            <a:ext cx="2895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5" y="1285860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По первому требованию учителя учащийся предъявляет свой дневник.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496"/>
            <a:ext cx="3476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700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Учащийся обязан иметь на занятиях необходимые учебники, тетради, пособия инструменты и письменные принадлежности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2714620"/>
            <a:ext cx="54167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На уроках запрещается  отвлекаться самому и отвлекать других от занятий посторонними разговорами, играми и другими, не относящимися к уроку делами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43314"/>
            <a:ext cx="3600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Учащийся поднимает руку, если хочет задать вопрос учителю или ответить на вопрос учителя.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86124"/>
            <a:ext cx="2314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500174"/>
            <a:ext cx="6858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0000"/>
                </a:solidFill>
                <a:latin typeface="Comic Sans MS" pitchFamily="66" charset="0"/>
                <a:ea typeface="DotumChe" pitchFamily="49" charset="-127"/>
              </a:rPr>
              <a:t>Чтобы 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DotumChe" pitchFamily="49" charset="-127"/>
              </a:rPr>
              <a:t>не допустить </a:t>
            </a:r>
            <a:r>
              <a:rPr lang="ru-RU" sz="3200" b="1" dirty="0">
                <a:solidFill>
                  <a:srgbClr val="000000"/>
                </a:solidFill>
                <a:latin typeface="Comic Sans MS" pitchFamily="66" charset="0"/>
                <a:ea typeface="DotumChe" pitchFamily="49" charset="-127"/>
              </a:rPr>
              <a:t>третьей мировой войны</a:t>
            </a:r>
            <a:r>
              <a:rPr lang="ru-RU" sz="3200" dirty="0">
                <a:solidFill>
                  <a:srgbClr val="000000"/>
                </a:solidFill>
                <a:latin typeface="Comic Sans MS" pitchFamily="66" charset="0"/>
                <a:ea typeface="DotumChe" pitchFamily="49" charset="-127"/>
              </a:rPr>
              <a:t>, народы всего мира объединились в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  <a:ea typeface="DotumChe" pitchFamily="49" charset="-127"/>
              </a:rPr>
              <a:t>Организацию Объединенных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  <a:ea typeface="DotumChe" pitchFamily="49" charset="-127"/>
              </a:rPr>
              <a:t>Наций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  <a:ea typeface="DotumChe" pitchFamily="49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Запрещается бегать по школе,    толкать друг друга, бросаться предметами и применять физическую силу.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28934"/>
            <a:ext cx="34385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1629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28662" y="785794"/>
            <a:ext cx="7358114" cy="4832092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Во время приема пищи учащимся надлежит придерживаться хороших манер и вести себя пристойно: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•    Учащийся уважительно относится к работникам столовой.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•    Учащиеся бережно относятся к имуществу школьной столовой.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•    В столовой не допускается громко разговаривать, бегать, играть.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•    Учащийся обязан после приема пищи убрать со стола посуду.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857232"/>
            <a:ext cx="6643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Дежурные по классу после окончания уроков готовят класс для следующего рабочего дня (протирают пыль с мебели, поливают цветы, моют пол, выносят мусор).</a:t>
            </a: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929066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736"/>
            <a:ext cx="68580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Даже взрослые, сильные люди не могут противостоять </a:t>
            </a:r>
            <a:r>
              <a:rPr lang="ru-RU" sz="2800" dirty="0" smtClean="0">
                <a:solidFill>
                  <a:srgbClr val="000000"/>
                </a:solidFill>
              </a:rPr>
              <a:t>опасностям</a:t>
            </a:r>
            <a:r>
              <a:rPr lang="ru-RU" sz="2800" dirty="0">
                <a:solidFill>
                  <a:srgbClr val="000000"/>
                </a:solidFill>
              </a:rPr>
              <a:t>, но </a:t>
            </a:r>
            <a:r>
              <a:rPr lang="ru-RU" sz="2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самыми беззащитными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оказываются </a:t>
            </a:r>
            <a:r>
              <a:rPr lang="ru-RU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дети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429000"/>
            <a:ext cx="18010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928670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Чтобы защитить права детей, и была принята 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Конвенция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«О правах ребенка».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14686"/>
            <a:ext cx="19621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14488"/>
            <a:ext cx="7929618" cy="276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800" u="sng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Конвенция </a:t>
            </a:r>
            <a:r>
              <a:rPr lang="ru-RU" sz="28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– это соглашение. </a:t>
            </a:r>
            <a:endParaRPr lang="ru-RU" sz="2800" dirty="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Это </a:t>
            </a:r>
            <a:r>
              <a:rPr lang="ru-RU" sz="28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значит, что все государства, которые подписали эту Конвенцию, согласились </a:t>
            </a:r>
            <a:r>
              <a:rPr lang="ru-RU" sz="2800" b="1" u="sng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защищать права детей</a:t>
            </a:r>
            <a:r>
              <a:rPr lang="ru-RU" sz="28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14393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i="1" dirty="0" smtClean="0">
                <a:solidFill>
                  <a:srgbClr val="000000"/>
                </a:solidFill>
              </a:rPr>
              <a:t>Право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жизнь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i="1" dirty="0" smtClean="0">
                <a:solidFill>
                  <a:srgbClr val="000000"/>
                </a:solidFill>
              </a:rPr>
              <a:t>Право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имя</a:t>
            </a:r>
            <a:r>
              <a:rPr lang="ru-RU" sz="2400" dirty="0">
                <a:solidFill>
                  <a:srgbClr val="000000"/>
                </a:solidFill>
              </a:rPr>
              <a:t> при рождении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i="1" dirty="0" smtClean="0">
                <a:solidFill>
                  <a:srgbClr val="000000"/>
                </a:solidFill>
              </a:rPr>
              <a:t>Право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медицинскую помощь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i="1" dirty="0" smtClean="0">
                <a:solidFill>
                  <a:srgbClr val="000000"/>
                </a:solidFill>
              </a:rPr>
              <a:t>Право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образование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i="1" dirty="0" smtClean="0">
                <a:solidFill>
                  <a:srgbClr val="000000"/>
                </a:solidFill>
              </a:rPr>
              <a:t>Право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отдых и досуг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i="1" dirty="0" smtClean="0">
                <a:solidFill>
                  <a:srgbClr val="000000"/>
                </a:solidFill>
              </a:rPr>
              <a:t>Право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иметь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имущество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i="1" dirty="0" smtClean="0">
                <a:solidFill>
                  <a:srgbClr val="000000"/>
                </a:solidFill>
              </a:rPr>
              <a:t>Право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свободно выражать свои взгляды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i="1" dirty="0" smtClean="0">
                <a:solidFill>
                  <a:srgbClr val="000000"/>
                </a:solidFill>
              </a:rPr>
              <a:t>Право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свободное перемещение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i="1" dirty="0" smtClean="0">
                <a:solidFill>
                  <a:srgbClr val="000000"/>
                </a:solidFill>
              </a:rPr>
              <a:t>Право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заботу</a:t>
            </a:r>
            <a:r>
              <a:rPr lang="ru-RU" sz="2400" dirty="0">
                <a:solidFill>
                  <a:srgbClr val="000000"/>
                </a:solidFill>
              </a:rPr>
              <a:t> 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воспитание </a:t>
            </a:r>
            <a:r>
              <a:rPr lang="ru-RU" sz="2400" dirty="0">
                <a:solidFill>
                  <a:srgbClr val="000000"/>
                </a:solidFill>
              </a:rPr>
              <a:t>родителями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i="1" dirty="0">
                <a:solidFill>
                  <a:srgbClr val="000000"/>
                </a:solidFill>
              </a:rPr>
              <a:t>Право</a:t>
            </a:r>
            <a:r>
              <a:rPr lang="ru-RU" sz="2400" dirty="0">
                <a:solidFill>
                  <a:srgbClr val="000000"/>
                </a:solidFill>
              </a:rPr>
              <a:t> 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всестороннее развитие </a:t>
            </a:r>
            <a:r>
              <a:rPr lang="ru-RU" sz="2400" dirty="0">
                <a:solidFill>
                  <a:srgbClr val="000000"/>
                </a:solidFill>
              </a:rPr>
              <a:t>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уважение человеческого достоинства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</a:rPr>
              <a:t> Право </a:t>
            </a:r>
            <a:r>
              <a:rPr lang="ru-RU" sz="2400" dirty="0">
                <a:solidFill>
                  <a:srgbClr val="000000"/>
                </a:solidFill>
              </a:rPr>
              <a:t>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личную жизнь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семейную жизнь, неприкосновенность жилища, тайну переписки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1838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142976" y="714356"/>
            <a:ext cx="70723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Согласно Конвенции </a:t>
            </a:r>
            <a:endParaRPr lang="ru-RU" sz="36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О правах ребенка</a:t>
            </a:r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» . . .  </a:t>
            </a:r>
            <a:endParaRPr lang="ru-RU" sz="3600" b="1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571868" y="2071678"/>
            <a:ext cx="4357718" cy="3143272"/>
          </a:xfrm>
          <a:prstGeom prst="wedgeEllipseCallout">
            <a:avLst>
              <a:gd name="adj1" fmla="val -74267"/>
              <a:gd name="adj2" fmla="val -105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1934" y="2645016"/>
            <a:ext cx="364333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000000"/>
                </a:solidFill>
              </a:rPr>
              <a:t>Так случилось, что я жил долгое время в лесу с дикими зверями, и вот я попал в общество людей. Имею ли я такие же права, как и все дети?</a:t>
            </a:r>
          </a:p>
          <a:p>
            <a:endParaRPr lang="ru-RU"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1091</Words>
  <Application>Microsoft Office PowerPoint</Application>
  <PresentationFormat>Экран (4:3)</PresentationFormat>
  <Paragraphs>141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admin</cp:lastModifiedBy>
  <cp:revision>22</cp:revision>
  <dcterms:created xsi:type="dcterms:W3CDTF">2011-11-10T07:04:36Z</dcterms:created>
  <dcterms:modified xsi:type="dcterms:W3CDTF">2014-11-21T08:06:33Z</dcterms:modified>
</cp:coreProperties>
</file>