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00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17.04.2014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pic>
        <p:nvPicPr>
          <p:cNvPr id="1026" name="Picture 2" descr="C:\Users\Эксперт\Downloads\деттр.jpg"/>
          <p:cNvPicPr>
            <a:picLocks noChangeAspect="1" noChangeArrowheads="1"/>
          </p:cNvPicPr>
          <p:nvPr/>
        </p:nvPicPr>
        <p:blipFill>
          <a:blip r:embed="rId3" cstate="print"/>
          <a:srcRect/>
          <a:stretch>
            <a:fillRect/>
          </a:stretch>
        </p:blipFill>
        <p:spPr bwMode="auto">
          <a:xfrm>
            <a:off x="0" y="0"/>
            <a:ext cx="9143999" cy="6858000"/>
          </a:xfrm>
          <a:prstGeom prst="rect">
            <a:avLst/>
          </a:prstGeom>
          <a:noFill/>
        </p:spPr>
      </p:pic>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7171" name="Rectangle 3"/>
          <p:cNvSpPr>
            <a:spLocks noChangeArrowheads="1"/>
          </p:cNvSpPr>
          <p:nvPr/>
        </p:nvSpPr>
        <p:spPr bwMode="auto">
          <a:xfrm>
            <a:off x="0" y="0"/>
            <a:ext cx="9144000" cy="6858000"/>
          </a:xfrm>
          <a:prstGeom prst="rect">
            <a:avLst/>
          </a:prstGeom>
          <a:noFill/>
          <a:ln w="76200">
            <a:solidFill>
              <a:srgbClr val="FE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Психологические игры и упражнения для работы с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 </a:t>
            </a:r>
            <a:r>
              <a:rPr kumimoji="0" lang="ru-RU" sz="2400" b="1" i="0" u="none" strike="noStrike" cap="none" normalizeH="0" baseline="0" dirty="0" err="1" smtClean="0">
                <a:ln>
                  <a:noFill/>
                </a:ln>
                <a:solidFill>
                  <a:srgbClr val="FF0000"/>
                </a:solidFill>
                <a:effectLst/>
                <a:latin typeface="Arial Black" pitchFamily="34" charset="0"/>
                <a:ea typeface="Calibri" pitchFamily="34" charset="0"/>
                <a:cs typeface="Times New Roman" pitchFamily="18" charset="0"/>
              </a:rPr>
              <a:t>гиперактивными</a:t>
            </a:r>
            <a:r>
              <a:rPr kumimoji="0" lang="ru-RU" sz="2400"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 тревожными и агрессивными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FF0000"/>
                </a:solidFill>
                <a:effectLst/>
                <a:latin typeface="Arial Black" pitchFamily="34" charset="0"/>
                <a:ea typeface="Calibri" pitchFamily="34" charset="0"/>
                <a:cs typeface="Times New Roman" pitchFamily="18" charset="0"/>
              </a:rPr>
              <a:t>                                 детьми.</a:t>
            </a: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dirty="0" smtClean="0">
              <a:solidFill>
                <a:srgbClr val="FF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FF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dirty="0" smtClean="0">
              <a:solidFill>
                <a:srgbClr val="FF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FF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dirty="0" smtClean="0">
              <a:solidFill>
                <a:srgbClr val="FF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FF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dirty="0" smtClean="0">
              <a:solidFill>
                <a:srgbClr val="FF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400" b="1" dirty="0" smtClean="0">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FF0000"/>
                </a:solidFill>
                <a:effectLst/>
                <a:latin typeface="Calibri" pitchFamily="34" charset="0"/>
                <a:ea typeface="Calibri" pitchFamily="34" charset="0"/>
                <a:cs typeface="Calibri" pitchFamily="34" charset="0"/>
              </a:rPr>
              <a:t>материал подготовлен социальным педагогом ДОУ Власовой Е.В.</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При составлении использованы игры и занятия психологов и педагогов Лютовой Е.К., </a:t>
            </a:r>
            <a:r>
              <a:rPr kumimoji="0" lang="ru-RU" sz="14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Мониной</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Г.Б., Чистяковой М.И., </a:t>
            </a:r>
            <a:r>
              <a:rPr kumimoji="0" lang="ru-RU" sz="1400" b="1" i="0" u="none" strike="noStrike" cap="none" normalizeH="0" baseline="0" dirty="0" err="1" smtClean="0">
                <a:ln>
                  <a:noFill/>
                </a:ln>
                <a:solidFill>
                  <a:schemeClr val="tx1"/>
                </a:solidFill>
                <a:effectLst/>
                <a:latin typeface="Calibri" pitchFamily="34" charset="0"/>
                <a:ea typeface="Calibri" pitchFamily="34" charset="0"/>
                <a:cs typeface="Calibri" pitchFamily="34" charset="0"/>
              </a:rPr>
              <a:t>Фопель</a:t>
            </a:r>
            <a:r>
              <a:rPr kumimoji="0" lang="ru-RU"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К.И.</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3528" y="329616"/>
            <a:ext cx="849694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32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Смена ритмов</a:t>
            </a: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 </a:t>
            </a: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Помочь тревожным детям включиться в общий ритм работы, снять излишнее мышечное напряжение.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Педагог привлекает внимание детей, хлопая в ладоши и громко, в такт хлопка считать: один, два, три, четыре…Дети присоединяются и тоже все вместе хлопая в ладоши хором считают: один, два, три, четыре…Постепенно педагог, а вслед за ним и дети хлопают все реже, считают все тише и медленнее.</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x" algn="l"/>
        </a:blipFill>
        <a:effectLst/>
      </p:bgPr>
    </p:bg>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539552" y="546183"/>
            <a:ext cx="8208912" cy="597086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8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Шалтай-болтай</a:t>
            </a:r>
            <a:r>
              <a:rPr kumimoji="0" lang="ru-RU" sz="2800" b="1" i="0" u="sng" strike="noStrike" cap="none" normalizeH="0" baseline="0" dirty="0" smtClean="0">
                <a:ln>
                  <a:noFill/>
                </a:ln>
                <a:solidFill>
                  <a:srgbClr val="009900"/>
                </a:solidFill>
                <a:effectLst/>
                <a:latin typeface="Calibri"/>
                <a:ea typeface="Calibri" pitchFamily="34" charset="0"/>
                <a:cs typeface="Times New Roman" pitchFamily="18"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a:t>
            </a:r>
            <a:r>
              <a:rPr kumimoji="0" lang="ru-RU" sz="2800" b="0" i="0" u="sng" strike="noStrike" cap="none" normalizeH="0" baseline="0" dirty="0" smtClean="0">
                <a:ln>
                  <a:noFill/>
                </a:ln>
                <a:solidFill>
                  <a:srgbClr val="009900"/>
                </a:solidFill>
                <a:effectLst/>
                <a:latin typeface="Calibri" pitchFamily="34" charset="0"/>
                <a:ea typeface="Calibri" pitchFamily="34" charset="0"/>
                <a:cs typeface="Calibri" pitchFamily="34" charset="0"/>
              </a:rPr>
              <a:t> </a:t>
            </a: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Расслабить мышцы рук, спины, груди.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Педагог зачитывает четверостишие и показывает детям движения: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Шалтай-болтай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Сидел на стене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Шалтай-болтай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Свалился во сне</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(С.Я.Маршак)</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Сначала будем поворачивать туловище вправо-влево, руки при этом свободно болтаются, как у тряпичной куклы. На слова «свалился во сне» - резко наклоняем корпус туловища вниз.</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67544" y="787493"/>
            <a:ext cx="8280920" cy="5324535"/>
          </a:xfrm>
          <a:prstGeom prst="rect">
            <a:avLst/>
          </a:prstGeom>
          <a:noFill/>
          <a:ln w="76200" cmpd="tri">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0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Насос и мяч</a:t>
            </a:r>
            <a:r>
              <a:rPr kumimoji="0" lang="ru-RU" sz="20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0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a:t>
            </a:r>
            <a:r>
              <a:rPr kumimoji="0" lang="ru-RU" sz="20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Расслабить максимальное количество мышц.</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9900"/>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9900"/>
                </a:solidFill>
                <a:effectLst/>
                <a:latin typeface="Arial" pitchFamily="34" charset="0"/>
                <a:ea typeface="Calibri" pitchFamily="34" charset="0"/>
                <a:cs typeface="Arial" pitchFamily="34" charset="0"/>
              </a:rPr>
              <a:t>Дети должны разбиться на пары. Один из детей изображает надувной мяч, другой насос, который надувает мяч. «Мяч» стоит, обмякнув всем телом, на полусогнутых ногах, руки, шея расслаблены. Корпус наклонён несколько вперёд, голова опущена. «Насос» начинает надувать «мяч» сопровождая движением рук и звуком «с». С каждой подачей воздуха «мяч» надувается всё больше (выпрямляются колени, туловище, поднимается голова, надуваются щёки, руки расставлены в стороны), «мяч» надут. «Насос» перестал накачивать воздух. Педагог выдёргивает из «мяча» воображаемый «насос» и из «мяча» начинает вырываться воздух. «Мяч» начинает сдуваться в обратной последовательности (руки</a:t>
            </a:r>
            <a:r>
              <a:rPr kumimoji="0" lang="ru-RU" sz="2000" b="0" i="0" u="none" strike="noStrike" cap="none" normalizeH="0" dirty="0" smtClean="0">
                <a:ln>
                  <a:noFill/>
                </a:ln>
                <a:solidFill>
                  <a:srgbClr val="009900"/>
                </a:solidFill>
                <a:effectLst/>
                <a:latin typeface="Arial" pitchFamily="34" charset="0"/>
                <a:ea typeface="Calibri" pitchFamily="34" charset="0"/>
                <a:cs typeface="Arial" pitchFamily="34" charset="0"/>
              </a:rPr>
              <a:t> опускаются вдоль туловища, щёки сдуваются, и </a:t>
            </a:r>
            <a:r>
              <a:rPr lang="ru-RU" sz="2000" dirty="0" smtClean="0">
                <a:solidFill>
                  <a:srgbClr val="009900"/>
                </a:solidFill>
                <a:latin typeface="Arial" pitchFamily="34" charset="0"/>
                <a:ea typeface="Calibri" pitchFamily="34" charset="0"/>
                <a:cs typeface="Arial" pitchFamily="34" charset="0"/>
              </a:rPr>
              <a:t>т.д.), тело вновь обмякло и вернулось в исходное положение. Играющие меняются ролями.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5536" y="644248"/>
            <a:ext cx="83529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009900"/>
                </a:solidFill>
                <a:effectLst/>
                <a:latin typeface="Calibri"/>
                <a:ea typeface="Calibri" pitchFamily="34" charset="0"/>
                <a:cs typeface="Calibri" pitchFamily="34" charset="0"/>
              </a:rPr>
              <a:t>«</a:t>
            </a:r>
            <a:r>
              <a:rPr kumimoji="0" lang="ru-RU" sz="2400" b="1" i="0" u="sng" strike="noStrike" cap="none" normalizeH="0" baseline="0" dirty="0" smtClean="0">
                <a:ln>
                  <a:noFill/>
                </a:ln>
                <a:solidFill>
                  <a:srgbClr val="009900"/>
                </a:solidFill>
                <a:effectLst/>
                <a:latin typeface="Segoe Print" pitchFamily="2" charset="0"/>
                <a:ea typeface="Calibri" pitchFamily="34" charset="0"/>
                <a:cs typeface="Calibri" pitchFamily="34" charset="0"/>
              </a:rPr>
              <a:t>Волшебный стул</a:t>
            </a:r>
            <a:r>
              <a:rPr kumimoji="0" lang="ru-RU" sz="2400" b="1" i="0" u="sng" strike="noStrike" cap="none" normalizeH="0" baseline="0" dirty="0" smtClean="0">
                <a:ln>
                  <a:noFill/>
                </a:ln>
                <a:solidFill>
                  <a:srgbClr val="009900"/>
                </a:solidFill>
                <a:effectLst/>
                <a:latin typeface="Calibri"/>
                <a:ea typeface="Calibri" pitchFamily="34" charset="0"/>
                <a:cs typeface="Calibri" pitchFamily="34" charset="0"/>
              </a:rPr>
              <a:t>»</a:t>
            </a:r>
            <a:r>
              <a:rPr kumimoji="0" lang="ru-RU" sz="2400" b="1" i="0" u="sng" strike="noStrike" cap="none" normalizeH="0" baseline="0" dirty="0" smtClean="0">
                <a:ln>
                  <a:noFill/>
                </a:ln>
                <a:solidFill>
                  <a:srgbClr val="009900"/>
                </a:solidFill>
                <a:effectLst/>
                <a:latin typeface="Segoe Print" pitchFamily="2" charset="0"/>
                <a:ea typeface="Calibri" pitchFamily="34" charset="0"/>
                <a:cs typeface="Calibri"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a:t>
            </a:r>
            <a:r>
              <a:rPr kumimoji="0" lang="ru-RU" sz="2400" b="1"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a:t>
            </a:r>
            <a:r>
              <a:rPr kumimoji="0" lang="ru-RU" sz="24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Способствовать повышению самооценки ребёнка, улучшению взаимоотношений между детьми.</a:t>
            </a:r>
          </a:p>
          <a:p>
            <a:pPr marL="0" marR="0" lvl="0" indent="0" algn="l" defTabSz="914400" rtl="0" eaLnBrk="0" fontAlgn="base" latinLnBrk="0" hangingPunct="0">
              <a:lnSpc>
                <a:spcPct val="100000"/>
              </a:lnSpc>
              <a:spcBef>
                <a:spcPct val="0"/>
              </a:spcBef>
              <a:spcAft>
                <a:spcPct val="0"/>
              </a:spcAft>
              <a:buClrTx/>
              <a:buSzTx/>
              <a:buFontTx/>
              <a:buNone/>
              <a:tabLst/>
            </a:pPr>
            <a:endParaRPr lang="ru-RU" sz="2400" dirty="0" smtClean="0">
              <a:solidFill>
                <a:srgbClr val="009900"/>
              </a:solidFill>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Предварительно педагог должен узнать «историю» имени каждого ребёнка его происхождение, что оно означает. Кроме этого надо изготовить корону и «Волшебный стул». Взрослый проводит небольшую  вступительную беседу о происхождении имён. Про чьё имя рассказывает педагог, становится королём и садится на «волшебный стул», на протяжении рассказа об его имени он сидит на троне в короне. Имена тревожных детей лучше называть в середине игры. Дети придумывают разные варианты его имени (нежные, ласковые). Можно по очереди рассказать что-то хорошее о короле.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95536" y="282932"/>
            <a:ext cx="84249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4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Ласковые лапки</a:t>
            </a:r>
            <a:r>
              <a:rPr kumimoji="0" lang="ru-RU" sz="24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4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3333CC"/>
                </a:solidFill>
                <a:effectLst/>
                <a:latin typeface="Calibri" pitchFamily="34" charset="0"/>
                <a:ea typeface="Calibri" pitchFamily="34" charset="0"/>
                <a:cs typeface="Calibri" pitchFamily="34" charset="0"/>
              </a:rPr>
              <a:t>Цель:</a:t>
            </a:r>
            <a:r>
              <a:rPr kumimoji="0" lang="ru-RU" sz="24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Снять напряжение, снизить агрессивность, развить чувствительность восприятия, гармонизировать отношения между ребёнком и взрослым.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Взрослый выбирает 6-7 мелких предметов различной фактуры: кусочек меха, кисточку, стеклянный флакон, бусы, вату и т.п. Всё это выкладывается на стол. Ребёнку предлагается оголить руку по локоть и объяснить ребёнку, что по руке будет бегать маленький зверёк и касаться ласковыми лапками. Нужно с закрытыми глазами угадать, какой «зверёк» прикасался к руке – отгадать предмет. Прикосновения должны быть поглаживающими. Один из вариантов – прикасаться можно к щеке, ноге, ладони.</a:t>
            </a:r>
          </a:p>
          <a:p>
            <a:pPr marL="0" marR="0" lvl="0" indent="0" algn="l" defTabSz="914400" rtl="0" eaLnBrk="0" fontAlgn="base" latinLnBrk="0" hangingPunct="0">
              <a:lnSpc>
                <a:spcPct val="100000"/>
              </a:lnSpc>
              <a:spcBef>
                <a:spcPct val="0"/>
              </a:spcBef>
              <a:spcAft>
                <a:spcPct val="0"/>
              </a:spcAft>
              <a:buClrTx/>
              <a:buSzTx/>
              <a:buFontTx/>
              <a:buNone/>
              <a:tabLst/>
            </a:pPr>
            <a:endParaRPr lang="ru-RU" sz="2400" dirty="0" smtClean="0">
              <a:solidFill>
                <a:srgbClr val="3333CC"/>
              </a:solidFill>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95536" y="294409"/>
            <a:ext cx="8352928"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Найди отличие</a:t>
            </a: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pitchFamily="34" charset="0"/>
                <a:ea typeface="Calibri" pitchFamily="34" charset="0"/>
                <a:cs typeface="Calibri" pitchFamily="34" charset="0"/>
              </a:rPr>
              <a:t>Цель:</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Развивать умение концентрировать внимание на деталях.</a:t>
            </a:r>
          </a:p>
          <a:p>
            <a:pPr marL="0" marR="0" lvl="0" indent="0" algn="l" defTabSz="914400" rtl="0" eaLnBrk="0" fontAlgn="base" latinLnBrk="0" hangingPunct="0">
              <a:lnSpc>
                <a:spcPct val="100000"/>
              </a:lnSpc>
              <a:spcBef>
                <a:spcPct val="0"/>
              </a:spcBef>
              <a:spcAft>
                <a:spcPct val="0"/>
              </a:spcAft>
              <a:buClrTx/>
              <a:buSzTx/>
              <a:buFontTx/>
              <a:buNone/>
              <a:tabLst/>
            </a:pPr>
            <a:endParaRPr lang="ru-RU" sz="2800" dirty="0" smtClean="0">
              <a:solidFill>
                <a:srgbClr val="3333CC"/>
              </a:solidFill>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Ребёнок рисует любую не сложную картинку (котик, домик и др.) и передаёт её взрослому, а сам отворачивается. Взрослый дорисовывает  несколько деталей и возвращает картинку. Ребёнок должен заметить, что изменилось в рисунке. Затем взрослый и ребёнок могут поменяться ролями. Игру можно проводить и с группой детей. Дети рисуют на доске какой-либо рисунок и отворачиваются.</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95536" y="348271"/>
            <a:ext cx="835292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Король сказал..</a:t>
            </a: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pitchFamily="34" charset="0"/>
                <a:ea typeface="Calibri" pitchFamily="34" charset="0"/>
                <a:cs typeface="Calibri" pitchFamily="34" charset="0"/>
              </a:rPr>
              <a:t>Цель:</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Переключение внимания с одного вида деятельности на другой, преодоление двигательных автоматизмов.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Все участники игры вместе с ведущим становятся в круг. Ведущий говорит, что он будет показывать разные движения (физкультурные, танцевальные, шуточные), а играющие должны их повторять только в том случае, если он добавит слова «Король сказал». Кто ошибается, выходит на середину круга и выполняет какое-нибудь задание участников игры, например, попрыгать на одной ноге, улыбнуться и т.д.</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2700000" scaled="1"/>
          <a:tileRect/>
        </a:gradFill>
        <a:effectLst/>
      </p:bgPr>
    </p:bg>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360819"/>
            <a:ext cx="8280920"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Давайте поздороваемся</a:t>
            </a:r>
            <a:r>
              <a:rPr kumimoji="0" lang="ru-RU" sz="28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3333CC"/>
                </a:solidFill>
                <a:effectLst/>
                <a:latin typeface="Calibri" pitchFamily="34" charset="0"/>
                <a:ea typeface="Calibri" pitchFamily="34" charset="0"/>
                <a:cs typeface="Calibri" pitchFamily="34" charset="0"/>
              </a:rPr>
              <a:t>Цель:</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Снятие мышечного напряжения, переключение внимания.</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Дети по сигналу ведущего начинают хаотично двигаться по комнате и здороваться со всеми, кто встречается на их пути. Здороваться надо определён </a:t>
            </a:r>
            <a:r>
              <a:rPr kumimoji="0" lang="ru-RU" sz="2800" b="0" i="0" u="none" strike="noStrike" cap="none" normalizeH="0" baseline="0" dirty="0" err="1" smtClean="0">
                <a:ln>
                  <a:noFill/>
                </a:ln>
                <a:solidFill>
                  <a:srgbClr val="3333CC"/>
                </a:solidFill>
                <a:effectLst/>
                <a:latin typeface="Calibri" pitchFamily="34" charset="0"/>
                <a:ea typeface="Calibri" pitchFamily="34" charset="0"/>
                <a:cs typeface="Calibri" pitchFamily="34" charset="0"/>
              </a:rPr>
              <a:t>ным</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образом:</a:t>
            </a:r>
            <a:r>
              <a:rPr lang="ru-RU" sz="2800" dirty="0" smtClean="0">
                <a:latin typeface="Arial" pitchFamily="34" charset="0"/>
                <a:cs typeface="Arial" pitchFamily="34" charset="0"/>
              </a:rPr>
              <a:t> </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Хлопок – здороваемся за руку; хлопок –здороваемся плечом,</a:t>
            </a:r>
            <a:r>
              <a:rPr lang="ru-RU" sz="2800" dirty="0" smtClean="0">
                <a:latin typeface="Arial" pitchFamily="34" charset="0"/>
                <a:cs typeface="Arial" pitchFamily="34" charset="0"/>
              </a:rPr>
              <a:t> </a:t>
            </a:r>
            <a:r>
              <a:rPr lang="ru-RU" sz="2800" dirty="0" smtClean="0">
                <a:solidFill>
                  <a:srgbClr val="3333CC"/>
                </a:solidFill>
                <a:latin typeface="Calibri" pitchFamily="34" charset="0"/>
                <a:cs typeface="Calibri" pitchFamily="34" charset="0"/>
              </a:rPr>
              <a:t>х</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лопок – здороваемся спиной и т.д.  Разнообразие тактильных ощущений, сопутствующих проведению этой игры, даст </a:t>
            </a:r>
            <a:r>
              <a:rPr kumimoji="0" lang="ru-RU" sz="2800" b="0" i="0" u="none" strike="noStrike" cap="none" normalizeH="0" baseline="0" dirty="0" err="1" smtClean="0">
                <a:ln>
                  <a:noFill/>
                </a:ln>
                <a:solidFill>
                  <a:srgbClr val="3333CC"/>
                </a:solidFill>
                <a:effectLst/>
                <a:latin typeface="Calibri" pitchFamily="34" charset="0"/>
                <a:ea typeface="Calibri" pitchFamily="34" charset="0"/>
                <a:cs typeface="Calibri" pitchFamily="34" charset="0"/>
              </a:rPr>
              <a:t>гипер</a:t>
            </a:r>
            <a:r>
              <a:rPr kumimoji="0" lang="ru-RU" sz="28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активному  ребёнку возможность почувствовать своё тело, смена партнёров по игре поможет избавиться от ощущения отчуждённости.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0"/>
        </a:gradFill>
        <a:effectLst/>
      </p:bgPr>
    </p:bg>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95536" y="807404"/>
            <a:ext cx="84249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32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Броуновское движение</a:t>
            </a:r>
            <a:r>
              <a:rPr kumimoji="0" lang="ru-RU" sz="3200" b="1" i="0" u="sng" strike="noStrike" cap="none" normalizeH="0" baseline="0" dirty="0" smtClean="0">
                <a:ln>
                  <a:noFill/>
                </a:ln>
                <a:solidFill>
                  <a:srgbClr val="3333CC"/>
                </a:solidFill>
                <a:effectLst/>
                <a:latin typeface="Calibri"/>
                <a:ea typeface="Calibri" pitchFamily="34" charset="0"/>
                <a:cs typeface="Calibri" pitchFamily="34" charset="0"/>
              </a:rPr>
              <a:t>»</a:t>
            </a:r>
            <a:r>
              <a:rPr kumimoji="0" lang="ru-RU" sz="3200" b="1" i="0" u="sng" strike="noStrike" cap="none" normalizeH="0" baseline="0" dirty="0" smtClean="0">
                <a:ln>
                  <a:noFill/>
                </a:ln>
                <a:solidFill>
                  <a:srgbClr val="3333CC"/>
                </a:solidFill>
                <a:effectLst/>
                <a:latin typeface="Segoe Print" pitchFamily="2" charset="0"/>
                <a:ea typeface="Calibri" pitchFamily="34" charset="0"/>
                <a:cs typeface="Calibri" pitchFamily="34"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3333CC"/>
                </a:solidFill>
                <a:effectLst/>
                <a:latin typeface="Calibri" pitchFamily="34" charset="0"/>
                <a:ea typeface="Calibri" pitchFamily="34" charset="0"/>
                <a:cs typeface="Calibri" pitchFamily="34" charset="0"/>
              </a:rPr>
              <a:t>Цель:</a:t>
            </a:r>
            <a:r>
              <a:rPr kumimoji="0" lang="ru-RU" sz="32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 Развивать умение распределять внимание.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3333CC"/>
                </a:solidFill>
                <a:effectLst/>
                <a:latin typeface="Calibri" pitchFamily="34" charset="0"/>
                <a:ea typeface="Calibri" pitchFamily="34" charset="0"/>
                <a:cs typeface="Calibri" pitchFamily="34" charset="0"/>
              </a:rPr>
              <a:t>Все дети встают в круг. Ведущий один за другим выкатывает в центр теннисные мячики. Их можно толкать руками и ногами но мячи не должны выкатываться за пределы круга.  Нужно установить командный рекорд по количеству мячей в кругу.</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51520" y="210466"/>
            <a:ext cx="8640960" cy="6370975"/>
          </a:xfrm>
          <a:prstGeom prst="rect">
            <a:avLst/>
          </a:prstGeom>
          <a:noFill/>
          <a:ln w="76200" cmpd="tri">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Calibri"/>
                <a:ea typeface="Calibri" pitchFamily="34" charset="0"/>
                <a:cs typeface="Times New Roman" pitchFamily="18" charset="0"/>
              </a:rPr>
              <a:t>«</a:t>
            </a:r>
            <a:r>
              <a:rPr kumimoji="0" lang="ru-RU" sz="2400" b="1" i="0" u="sng" strike="noStrike" cap="none" normalizeH="0" baseline="0" dirty="0" smtClean="0">
                <a:ln>
                  <a:noFill/>
                </a:ln>
                <a:solidFill>
                  <a:srgbClr val="FF3399"/>
                </a:solidFill>
                <a:effectLst/>
                <a:latin typeface="Segoe Print" pitchFamily="2" charset="0"/>
                <a:ea typeface="Calibri" pitchFamily="34" charset="0"/>
                <a:cs typeface="Times New Roman" pitchFamily="18" charset="0"/>
              </a:rPr>
              <a:t>Прогулка с компасом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Цель:</a:t>
            </a:r>
            <a:r>
              <a:rPr kumimoji="0" lang="ru-RU" sz="2400" b="1"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a:t>
            </a:r>
            <a:r>
              <a:rPr kumimoji="0" lang="ru-RU" sz="24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Формирование у детей чувства доверия к окружающим.</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Группа разбивается на пары, где есть ведомый «турист» и ведущий «компас».  «Туристу» завязывают глаза, а «компас» стоит, сзади положив партнёру руки на плечи. </a:t>
            </a:r>
            <a:r>
              <a:rPr kumimoji="0" lang="ru-RU" sz="2800" i="0" u="sng" strike="noStrike" cap="none" normalizeH="0" baseline="0" dirty="0" smtClean="0">
                <a:ln>
                  <a:noFill/>
                </a:ln>
                <a:solidFill>
                  <a:srgbClr val="FF3399"/>
                </a:solidFill>
                <a:effectLst/>
                <a:latin typeface="Calibri" pitchFamily="34" charset="0"/>
                <a:ea typeface="Calibri" pitchFamily="34" charset="0"/>
                <a:cs typeface="Calibri" pitchFamily="34" charset="0"/>
              </a:rPr>
              <a:t>Задание:</a:t>
            </a:r>
            <a:r>
              <a:rPr kumimoji="0" lang="ru-RU" sz="280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a:t>
            </a:r>
            <a:endParaRPr kumimoji="0" lang="ru-RU" sz="28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Пройти всё игровое поле вперёд и назад. При этом «турист» не может общаться с «компасом» (не может разговаривать с ним) «компас» движением рук помогает «туристу» держать  направление, избегая препятствий других  «туристов» с «компасом».После окончания игры  дети могут описать, что они  чувствовали, когда были с завязанными глазами и полагались  на своего партнёра.</a:t>
            </a:r>
            <a:endParaRPr kumimoji="0" lang="ru-RU" sz="28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67544" y="572458"/>
            <a:ext cx="828092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FF3399"/>
                </a:solidFill>
                <a:effectLst/>
                <a:latin typeface="Calibri"/>
                <a:ea typeface="Calibri" pitchFamily="34" charset="0"/>
                <a:cs typeface="Calibri" pitchFamily="34" charset="0"/>
              </a:rPr>
              <a:t>«</a:t>
            </a:r>
            <a:r>
              <a:rPr kumimoji="0" lang="ru-RU" sz="2800" b="1" i="0" u="sng" strike="noStrike" cap="none" normalizeH="0" baseline="0" dirty="0" smtClean="0">
                <a:ln>
                  <a:noFill/>
                </a:ln>
                <a:solidFill>
                  <a:srgbClr val="FF3399"/>
                </a:solidFill>
                <a:effectLst/>
                <a:latin typeface="Segoe Print" pitchFamily="2" charset="0"/>
                <a:ea typeface="Calibri" pitchFamily="34" charset="0"/>
                <a:cs typeface="Calibri" pitchFamily="34" charset="0"/>
              </a:rPr>
              <a:t>Доброе животное</a:t>
            </a:r>
            <a:r>
              <a:rPr kumimoji="0" lang="ru-RU" sz="2800" b="1" i="0" u="sng" strike="noStrike" cap="none" normalizeH="0" baseline="0" dirty="0" smtClean="0">
                <a:ln>
                  <a:noFill/>
                </a:ln>
                <a:solidFill>
                  <a:srgbClr val="FF3399"/>
                </a:solidFill>
                <a:effectLst/>
                <a:latin typeface="Calibri"/>
                <a:ea typeface="Calibri" pitchFamily="34" charset="0"/>
                <a:cs typeface="Calibri"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 Цель:</a:t>
            </a:r>
            <a:r>
              <a:rPr kumimoji="0" lang="ru-RU" sz="28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Способствовать сплочению детского коллектива, научить детей понимать чувства других, оказывать поддержку и сопереживать.</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Ведущий тихим, таинственным голосом говорит: «Встаньте пожалуйста, в круг и возьмитесь за руки. Мы – одно большое, доброе животное. Давайте послушаем, как оно дышит! На вдох делаем шаг вперёд, на выдох два шага назад. Так ровно дышит животное, так же ровно  и чётко бьётся его  большое, доброе сердце. Стук – шаг вперёд, стук – два шага назад.</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67544" y="594655"/>
            <a:ext cx="842493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FF3399"/>
                </a:solidFill>
                <a:effectLst/>
                <a:latin typeface="Calibri"/>
                <a:ea typeface="Calibri" pitchFamily="34" charset="0"/>
                <a:cs typeface="Calibri" pitchFamily="34" charset="0"/>
              </a:rPr>
              <a:t>«</a:t>
            </a:r>
            <a:r>
              <a:rPr kumimoji="0" lang="ru-RU" sz="3200" b="1" i="0" u="sng" strike="noStrike" cap="none" normalizeH="0" baseline="0" dirty="0" smtClean="0">
                <a:ln>
                  <a:noFill/>
                </a:ln>
                <a:solidFill>
                  <a:srgbClr val="FF3399"/>
                </a:solidFill>
                <a:effectLst/>
                <a:latin typeface="Segoe Print" pitchFamily="2" charset="0"/>
                <a:ea typeface="Calibri" pitchFamily="34" charset="0"/>
                <a:cs typeface="Calibri" pitchFamily="34" charset="0"/>
              </a:rPr>
              <a:t>Я вижу</a:t>
            </a:r>
            <a:r>
              <a:rPr kumimoji="0" lang="ru-RU" sz="3200" b="1" i="0" u="sng" strike="noStrike" cap="none" normalizeH="0" baseline="0" dirty="0" smtClean="0">
                <a:ln>
                  <a:noFill/>
                </a:ln>
                <a:solidFill>
                  <a:srgbClr val="FF3399"/>
                </a:solidFill>
                <a:effectLst/>
                <a:latin typeface="Calibri"/>
                <a:ea typeface="Calibri" pitchFamily="34" charset="0"/>
                <a:cs typeface="Calibri" pitchFamily="34"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Цель:</a:t>
            </a: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Установить доверительные отношения</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между взрослым и ребёнком. Развивать память, мышление, внимание.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Участники, сидя в кругу, по очереди называют</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предметы, которые находятся в комнате,</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начиная каждое высказывание словами: «Я вижу».</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Повторять один и тот же предмет нельзя.</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11560" y="448859"/>
            <a:ext cx="8136904"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Calibri"/>
                <a:ea typeface="Calibri" pitchFamily="34" charset="0"/>
                <a:cs typeface="Calibri" pitchFamily="34" charset="0"/>
              </a:rPr>
              <a:t>«</a:t>
            </a:r>
            <a:r>
              <a:rPr kumimoji="0" lang="ru-RU" sz="2400" b="1" i="0" u="sng" strike="noStrike" cap="none" normalizeH="0" baseline="0" dirty="0" smtClean="0">
                <a:ln>
                  <a:noFill/>
                </a:ln>
                <a:solidFill>
                  <a:srgbClr val="FF3399"/>
                </a:solidFill>
                <a:effectLst/>
                <a:latin typeface="Segoe Print" pitchFamily="2" charset="0"/>
                <a:ea typeface="Calibri" pitchFamily="34" charset="0"/>
                <a:cs typeface="Calibri" pitchFamily="34" charset="0"/>
              </a:rPr>
              <a:t>Аэробус</a:t>
            </a:r>
            <a:r>
              <a:rPr kumimoji="0" lang="ru-RU" sz="2400" b="1" i="0" u="sng" strike="noStrike" cap="none" normalizeH="0" baseline="0" dirty="0" smtClean="0">
                <a:ln>
                  <a:noFill/>
                </a:ln>
                <a:solidFill>
                  <a:srgbClr val="FF3399"/>
                </a:solidFill>
                <a:effectLst/>
                <a:latin typeface="Calibri"/>
                <a:ea typeface="Calibri" pitchFamily="34" charset="0"/>
                <a:cs typeface="Calibri" pitchFamily="34" charset="0"/>
              </a:rPr>
              <a: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  Цель:</a:t>
            </a:r>
            <a:r>
              <a:rPr kumimoji="0" lang="ru-RU" sz="24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научить детей согласовано действовать в небольшой группе, показать, что взаимное доброжелательное отношение товарищей по «команде» даёт уверенность и спокойствие.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Один из детей (по желанию) ложится животом вниз на Ковёр и разводит руки в стороны, как крылья самолёта.  С каждой стороны от него встают три ребёнка. Присаживаются и просовывают руки под живот, ноги и грудь лежащего. На счёт «три» они одновременно встают  и поднимают  «Аэробус» с поля. Так можно поносить потихоньку «Аэробус» по помещению, «Аэробус» может летать с закрытыми глазами, совершить полёт по кругу и приземлиться на ковёр. Когда взрослый увидит, что у ребёнка всё получается хорошо, можно запустить два «Аэробуса».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95536" y="299465"/>
            <a:ext cx="8424936" cy="64017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«Бумажные мячики</a:t>
            </a:r>
            <a:r>
              <a:rPr kumimoji="0" lang="ru-RU" sz="2800" b="1" i="0" u="none" strike="noStrike" cap="none" normalizeH="0" baseline="0" dirty="0" smtClean="0">
                <a:ln>
                  <a:noFill/>
                </a:ln>
                <a:solidFill>
                  <a:srgbClr val="FF3399"/>
                </a:solidFill>
                <a:effectLst/>
                <a:latin typeface="Calibri" pitchFamily="34" charset="0"/>
                <a:ea typeface="Calibri" pitchFamily="34" charset="0"/>
                <a:cs typeface="Calibri" pitchFamily="34"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FF3399"/>
                </a:solidFill>
                <a:effectLst/>
                <a:latin typeface="Calibri" pitchFamily="34" charset="0"/>
                <a:ea typeface="Calibri" pitchFamily="34" charset="0"/>
                <a:cs typeface="Calibri" pitchFamily="34" charset="0"/>
              </a:rPr>
              <a:t>Цель:</a:t>
            </a:r>
            <a:r>
              <a:rPr kumimoji="0" lang="ru-RU" sz="28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  Дать детям возможность вернуть бодрость и активность после того, как они чем-то долго занимались сидя, снизить беспокойство и напряжение войти в новый жизненный ритм.</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FF3399"/>
                </a:solidFill>
                <a:effectLst/>
                <a:latin typeface="Calibri" pitchFamily="34" charset="0"/>
                <a:ea typeface="Calibri" pitchFamily="34" charset="0"/>
                <a:cs typeface="Calibri" pitchFamily="34" charset="0"/>
              </a:rPr>
              <a:t>Перед началом игры каждый ребёнок должен скомкать большой лист бумаги, чтобы получился комок. Разделить детей на 2 команды  друг напротив друга. По команде ведущего дети начинают бросать мячи на сторону противника. Услышав команду «Стоп!» дети прекращают бросать бумажные мячики. Выигрывает та команда, на чьей стороне окажется меньше всего  бумажных мячиков на полу. По условиям игры дети не должны заходить за черту.</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3399"/>
                </a:solidFill>
                <a:effectLst/>
                <a:latin typeface="Segoe Script" pitchFamily="34"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539552" y="467562"/>
            <a:ext cx="828092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32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Драка</a:t>
            </a: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32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a:t>
            </a:r>
            <a:r>
              <a:rPr kumimoji="0" lang="ru-RU" sz="3200" b="1"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a:t>
            </a: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Расслабить мышцы лица и кистей рук. Снять напряжение.</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«Вы с другом поссорились. Вот- вот начнётся драка. Глубоко вдохните, крепко-накрепко сожмите челюсти, пальцы рук зафиксируйте в кулаках, задержите дыхание на несколько минут. Задумайтесь: а может не стоит драться? Выдохните и расслабьтесь. Ура! Драка не произошла. Это упражнение полезно проводить не только с тревожными, но и с агрессивными детьми.</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467544" y="406270"/>
            <a:ext cx="835292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8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Воздушный шарик</a:t>
            </a:r>
            <a:r>
              <a:rPr kumimoji="0" lang="ru-RU" sz="28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8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sng" strike="noStrike" cap="none" normalizeH="0" baseline="0" dirty="0" smtClean="0">
                <a:ln>
                  <a:noFill/>
                </a:ln>
                <a:solidFill>
                  <a:srgbClr val="009900"/>
                </a:solidFill>
                <a:effectLst/>
                <a:latin typeface="Cambria" pitchFamily="18" charset="0"/>
                <a:ea typeface="Calibri" pitchFamily="34" charset="0"/>
                <a:cs typeface="Times New Roman" pitchFamily="18" charset="0"/>
              </a:rPr>
              <a:t>Цель:</a:t>
            </a:r>
            <a:r>
              <a:rPr kumimoji="0" lang="ru-RU" sz="2800" b="0" i="0" u="none" strike="noStrike" cap="none" normalizeH="0" baseline="0" dirty="0" smtClean="0">
                <a:ln>
                  <a:noFill/>
                </a:ln>
                <a:solidFill>
                  <a:srgbClr val="009900"/>
                </a:solidFill>
                <a:effectLst/>
                <a:latin typeface="Cambria" pitchFamily="18" charset="0"/>
                <a:ea typeface="Calibri" pitchFamily="34" charset="0"/>
                <a:cs typeface="Times New Roman" pitchFamily="18" charset="0"/>
              </a:rPr>
              <a:t> Снять напряжение, успокоить детей.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9900"/>
                </a:solidFill>
                <a:effectLst/>
                <a:latin typeface="Cambria" pitchFamily="18" charset="0"/>
                <a:ea typeface="Calibri" pitchFamily="34" charset="0"/>
                <a:cs typeface="Times New Roman" pitchFamily="18" charset="0"/>
              </a:rPr>
              <a:t>Все играющие стоят или сидят  в кругу. Ведущий даёт инструкцию: </a:t>
            </a:r>
            <a:r>
              <a:rPr kumimoji="0" lang="ru-RU" sz="2800" b="0" i="0" u="none"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9900"/>
                </a:solidFill>
                <a:effectLst/>
                <a:latin typeface="Cambria" pitchFamily="18" charset="0"/>
                <a:ea typeface="Calibri" pitchFamily="34" charset="0"/>
                <a:cs typeface="Times New Roman" pitchFamily="18" charset="0"/>
              </a:rPr>
              <a:t>Представьте себе, что сейчас мы с вами будем надувать шарик. Вдохните воздух, поднеся воображаемый шарик к губам и раздувая щёки, медленно, через приоткрытые губы надувайте его. Следите глазами за тем, как ваш шарик становится всё больше и больше. Дуйте осторожно, чтобы шарик не лопнул.  А теперь шарик сдуваем.</a:t>
            </a:r>
            <a:r>
              <a:rPr kumimoji="0" lang="ru-RU" sz="2800" b="0" i="0" u="none"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2800" b="0" i="0" u="none" strike="noStrike" cap="none" normalizeH="0" baseline="0" dirty="0" smtClean="0">
                <a:ln>
                  <a:noFill/>
                </a:ln>
                <a:solidFill>
                  <a:srgbClr val="009900"/>
                </a:solidFill>
                <a:effectLst/>
                <a:latin typeface="Cambria" pitchFamily="18" charset="0"/>
                <a:ea typeface="Calibri" pitchFamily="34" charset="0"/>
                <a:cs typeface="Times New Roman" pitchFamily="18" charset="0"/>
              </a:rPr>
              <a:t> Упражнение можно повторять несколько раз.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23528" y="311644"/>
            <a:ext cx="849694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32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Корабль и ветер</a:t>
            </a:r>
            <a:r>
              <a:rPr kumimoji="0" lang="ru-RU" sz="3200" b="1" i="0" u="sng" strike="noStrike" cap="none" normalizeH="0" baseline="0" dirty="0" smtClean="0">
                <a:ln>
                  <a:noFill/>
                </a:ln>
                <a:solidFill>
                  <a:srgbClr val="009900"/>
                </a:solidFill>
                <a:effectLst/>
                <a:latin typeface="Calibri"/>
                <a:ea typeface="Calibri" pitchFamily="34" charset="0"/>
                <a:cs typeface="Times New Roman" pitchFamily="18" charset="0"/>
              </a:rPr>
              <a:t>»</a:t>
            </a:r>
            <a:r>
              <a:rPr kumimoji="0" lang="ru-RU" sz="3200" b="1" i="0" u="sng" strike="noStrike" cap="none" normalizeH="0" baseline="0" dirty="0" smtClean="0">
                <a:ln>
                  <a:noFill/>
                </a:ln>
                <a:solidFill>
                  <a:srgbClr val="009900"/>
                </a:solidFill>
                <a:effectLst/>
                <a:latin typeface="Segoe Print" pitchFamily="2" charset="0"/>
                <a:ea typeface="Calibri" pitchFamily="34" charset="0"/>
                <a:cs typeface="Times New Roman" pitchFamily="18" charset="0"/>
              </a:rPr>
              <a:t>.</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0" u="sng" strike="noStrike" cap="none" normalizeH="0" baseline="0" dirty="0" smtClean="0">
                <a:ln>
                  <a:noFill/>
                </a:ln>
                <a:solidFill>
                  <a:srgbClr val="009900"/>
                </a:solidFill>
                <a:effectLst/>
                <a:latin typeface="Calibri" pitchFamily="34" charset="0"/>
                <a:ea typeface="Calibri" pitchFamily="34" charset="0"/>
                <a:cs typeface="Calibri" pitchFamily="34" charset="0"/>
              </a:rPr>
              <a:t>Цель:</a:t>
            </a: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 Настроить детей на рабочий лад, особенно если дети устали.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9900"/>
                </a:solidFill>
                <a:effectLst/>
                <a:latin typeface="Calibri" pitchFamily="34" charset="0"/>
                <a:ea typeface="Calibri" pitchFamily="34" charset="0"/>
                <a:cs typeface="Calibri" pitchFamily="34" charset="0"/>
              </a:rPr>
              <a:t>Представьте себе, что наш парусник плывёт по волнам, но вдруг он остановился. Давайте поможем ему и пригласим на помощь ветер. Вдохните в себя воздух, сильно втяните щёки.. А теперь шумно выдохните через рот воздух, и пусть вырвавшийся на волю ветер, подгоняет кораблик. Давайте попробуем ещё раз. Я хочу услышать, как шумит ветер.</a:t>
            </a: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92</TotalTime>
  <Words>1554</Words>
  <Application>Microsoft Office PowerPoint</Application>
  <PresentationFormat>Экран (4:3)</PresentationFormat>
  <Paragraphs>96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Эксперт</dc:creator>
  <cp:lastModifiedBy>Эксперт</cp:lastModifiedBy>
  <cp:revision>14</cp:revision>
  <dcterms:created xsi:type="dcterms:W3CDTF">2014-04-02T06:47:05Z</dcterms:created>
  <dcterms:modified xsi:type="dcterms:W3CDTF">2014-04-17T05:55:55Z</dcterms:modified>
</cp:coreProperties>
</file>