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7" r:id="rId6"/>
    <p:sldId id="278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0" r:id="rId18"/>
    <p:sldId id="277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285752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Игры на развитие чувства ритма у детей подготовительной группы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Материал подготовил </a:t>
            </a:r>
          </a:p>
          <a:p>
            <a:r>
              <a:rPr lang="ru-RU" sz="1800" dirty="0" smtClean="0"/>
              <a:t>учитель-логопед</a:t>
            </a:r>
          </a:p>
          <a:p>
            <a:r>
              <a:rPr lang="ru-RU" sz="1800" dirty="0" smtClean="0"/>
              <a:t>Караванова Ирина Анатольевна</a:t>
            </a:r>
          </a:p>
          <a:p>
            <a:r>
              <a:rPr lang="ru-RU" sz="1800" dirty="0" smtClean="0"/>
              <a:t>МБДОУ </a:t>
            </a:r>
            <a:r>
              <a:rPr lang="ru-RU" sz="1800" dirty="0" err="1" smtClean="0"/>
              <a:t>д\с</a:t>
            </a:r>
            <a:r>
              <a:rPr lang="ru-RU" sz="1800" dirty="0" smtClean="0"/>
              <a:t> «Светлячок»</a:t>
            </a:r>
          </a:p>
          <a:p>
            <a:r>
              <a:rPr lang="ru-RU" sz="1800" dirty="0" smtClean="0"/>
              <a:t>г. Советский </a:t>
            </a:r>
            <a:r>
              <a:rPr lang="ru-RU" sz="1800" dirty="0" err="1" smtClean="0"/>
              <a:t>ХМАО-Югра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/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>«Определи карточку по ритму»</a:t>
            </a:r>
            <a:br>
              <a:rPr lang="ru-RU" sz="3100" dirty="0" smtClean="0">
                <a:latin typeface="Comic Sans MS" pitchFamily="66" charset="0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/>
              <a:t>Цель:</a:t>
            </a:r>
            <a:r>
              <a:rPr lang="ru-RU" sz="1900" dirty="0" smtClean="0"/>
              <a:t> учить детей по прохлопанному (или отстуканному) ритму правильно найти нужную ритмическую схему.</a:t>
            </a:r>
          </a:p>
          <a:p>
            <a:pPr>
              <a:buNone/>
            </a:pPr>
            <a:r>
              <a:rPr lang="ru-RU" sz="1900" b="1" dirty="0" smtClean="0"/>
              <a:t>Оборудование:</a:t>
            </a:r>
            <a:r>
              <a:rPr lang="ru-RU" sz="1900" dirty="0" smtClean="0"/>
              <a:t> карточки с изображенным ритмическим рисунком, детские музыкальные инструменты, фишки-призы.</a:t>
            </a:r>
          </a:p>
          <a:p>
            <a:pPr>
              <a:buNone/>
            </a:pPr>
            <a:r>
              <a:rPr lang="ru-RU" sz="1900" b="1" dirty="0" smtClean="0"/>
              <a:t>Ход игры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Логопед прохлопывает определённый ритм и предлагает ребёнку найти ту карточку, которая соответствует прохлопанному ритму.</a:t>
            </a:r>
          </a:p>
          <a:p>
            <a:pPr marL="0" indent="0">
              <a:buNone/>
            </a:pPr>
            <a:endParaRPr lang="ru-RU" sz="19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9" descr="F:\Мои документы\аттестация 2014\ритм\фото ритс среда\SDC11578.JPG"/>
          <p:cNvPicPr>
            <a:picLocks noChangeAspect="1" noChangeArrowheads="1"/>
          </p:cNvPicPr>
          <p:nvPr/>
        </p:nvPicPr>
        <p:blipFill>
          <a:blip r:embed="rId3" cstate="print"/>
          <a:srcRect t="9763" r="4290" b="25148"/>
          <a:stretch>
            <a:fillRect/>
          </a:stretch>
        </p:blipFill>
        <p:spPr bwMode="auto">
          <a:xfrm>
            <a:off x="1285852" y="3857628"/>
            <a:ext cx="616269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Comic Sans MS" pitchFamily="66" charset="0"/>
              </a:rPr>
              <a:t>«Слушай и повторяй»</a:t>
            </a:r>
          </a:p>
          <a:p>
            <a:pPr>
              <a:buNone/>
            </a:pPr>
            <a:r>
              <a:rPr lang="ru-RU" sz="2100" b="1" dirty="0" smtClean="0"/>
              <a:t>Цель:</a:t>
            </a:r>
            <a:r>
              <a:rPr lang="ru-RU" sz="2100" dirty="0" smtClean="0"/>
              <a:t> учить детей воспроизводить ритм с двумя паузами.</a:t>
            </a:r>
          </a:p>
          <a:p>
            <a:pPr>
              <a:buNone/>
            </a:pPr>
            <a:r>
              <a:rPr lang="ru-RU" sz="2100" b="1" dirty="0" smtClean="0"/>
              <a:t>Оборудование:</a:t>
            </a:r>
            <a:r>
              <a:rPr lang="ru-RU" sz="2100" dirty="0" smtClean="0"/>
              <a:t> музыкальные инструменты.</a:t>
            </a:r>
          </a:p>
          <a:p>
            <a:pPr>
              <a:buNone/>
            </a:pPr>
            <a:r>
              <a:rPr lang="ru-RU" sz="2100" b="1" dirty="0" smtClean="0"/>
              <a:t>Ход игры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Логопед прохлопывает ритм и предлагает ребёнку его воспроизвести.</a:t>
            </a:r>
          </a:p>
          <a:p>
            <a:pPr>
              <a:buNone/>
            </a:pPr>
            <a:r>
              <a:rPr lang="ru-RU" sz="2100" dirty="0" smtClean="0"/>
              <a:t> </a:t>
            </a: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Comic Sans MS" pitchFamily="66" charset="0"/>
              </a:rPr>
              <a:t>«Подхвати ритм»</a:t>
            </a:r>
          </a:p>
          <a:p>
            <a:pPr>
              <a:buNone/>
            </a:pPr>
            <a:r>
              <a:rPr lang="ru-RU" sz="2100" b="1" dirty="0" smtClean="0"/>
              <a:t>Цель:</a:t>
            </a:r>
            <a:r>
              <a:rPr lang="ru-RU" sz="2100" dirty="0" smtClean="0"/>
              <a:t> воспроизведение ритма на слух, развитие слухового восприятия.</a:t>
            </a:r>
          </a:p>
          <a:p>
            <a:pPr>
              <a:buNone/>
            </a:pPr>
            <a:r>
              <a:rPr lang="ru-RU" sz="2100" b="1" dirty="0" smtClean="0"/>
              <a:t>Ход игры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Играющие дети  садятся или стоят в кругу. Ведущий начинает хлопать в ладоши в определённом ритме. Остальные дети подстраиваются под этот ритм.</a:t>
            </a:r>
          </a:p>
          <a:p>
            <a:pPr>
              <a:buNone/>
            </a:pPr>
            <a:endParaRPr lang="ru-RU" sz="2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Comic Sans MS" pitchFamily="66" charset="0"/>
              </a:rPr>
              <a:t>«Топ – хлоп»</a:t>
            </a:r>
          </a:p>
          <a:p>
            <a:pPr>
              <a:buNone/>
            </a:pPr>
            <a:r>
              <a:rPr lang="ru-RU" sz="2100" b="1" dirty="0" smtClean="0"/>
              <a:t>Цель:</a:t>
            </a:r>
            <a:r>
              <a:rPr lang="ru-RU" sz="2100" dirty="0" smtClean="0"/>
              <a:t> развитие чувства ритма и слухового контроля.</a:t>
            </a:r>
          </a:p>
          <a:p>
            <a:pPr>
              <a:buNone/>
            </a:pPr>
            <a:r>
              <a:rPr lang="ru-RU" sz="2100" b="1" dirty="0" smtClean="0"/>
              <a:t>Ход игры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Ведущий хлопками и притопами задаёт несложный ритм. Вначале берётся самый простой ритмический рисунок «хлоп» «топ». Ритм «пускается» по кругу. </a:t>
            </a:r>
          </a:p>
          <a:p>
            <a:pPr>
              <a:buNone/>
            </a:pPr>
            <a:r>
              <a:rPr lang="ru-RU" sz="2100" dirty="0" smtClean="0"/>
              <a:t>Усложнение: Первый играющий – хлопает, второй топает, третий – хлопает и т. д. Или первый играющий – хлопает, второй топает, а третий хлопает и топает.</a:t>
            </a:r>
          </a:p>
          <a:p>
            <a:pPr>
              <a:buNone/>
            </a:pPr>
            <a:r>
              <a:rPr lang="ru-RU" sz="2100" dirty="0" smtClean="0"/>
              <a:t> </a:t>
            </a:r>
          </a:p>
          <a:p>
            <a:pPr>
              <a:buNone/>
            </a:pPr>
            <a:r>
              <a:rPr lang="ru-RU" sz="2100" dirty="0" smtClean="0"/>
              <a:t>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2865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«Передай хлопок», «Передай ритм»</a:t>
            </a:r>
          </a:p>
          <a:p>
            <a:pPr marL="0" indent="0"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 развитие слухового контроля, развитие чувства ритма.</a:t>
            </a:r>
          </a:p>
          <a:p>
            <a:pPr marL="0" indent="0">
              <a:buNone/>
            </a:pPr>
            <a:r>
              <a:rPr lang="ru-RU" sz="1800" b="1" dirty="0" smtClean="0"/>
              <a:t>Оборудование:</a:t>
            </a:r>
            <a:r>
              <a:rPr lang="ru-RU" sz="1800" dirty="0" smtClean="0"/>
              <a:t> игра проводится при помощи хлопков или с помощью музыкальных инструментов.</a:t>
            </a:r>
          </a:p>
          <a:p>
            <a:pPr marL="0" indent="0">
              <a:buNone/>
            </a:pPr>
            <a:r>
              <a:rPr lang="ru-RU" sz="1800" b="1" dirty="0" smtClean="0"/>
              <a:t>Ход игры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Дети стоят в кругу. Один из играющих «посылает» хлопок или несложный ритм стоящему ребёнку (т. е. хлопает, повернувшись к нему), тот  «передаёт» хлопок (ритм) своему соседу и так далее. Хлопок (ритм) «катится» по кругу пока не вернётся к первому игроку.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«Бусы из слов»</a:t>
            </a:r>
          </a:p>
          <a:p>
            <a:pPr marL="0" indent="0"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 развитие чувства ритма</a:t>
            </a:r>
          </a:p>
          <a:p>
            <a:pPr marL="0" indent="0">
              <a:buNone/>
            </a:pPr>
            <a:r>
              <a:rPr lang="ru-RU" sz="1800" b="1" dirty="0" smtClean="0"/>
              <a:t>Ход игры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Играющие дети  встают или садятся в круг. Выбирается для чтения стихотворение, которое все играющие хорошо знают. Читают его, произнося по одному слову по очереди.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215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«Отстучи ритм»</a:t>
            </a: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Цель:</a:t>
            </a:r>
            <a:r>
              <a:rPr lang="ru-RU" sz="1800" dirty="0" smtClean="0">
                <a:latin typeface="Comic Sans MS" pitchFamily="66" charset="0"/>
              </a:rPr>
              <a:t> развитие слухового контроля</a:t>
            </a: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Оборудование:</a:t>
            </a:r>
            <a:r>
              <a:rPr lang="ru-RU" sz="1800" dirty="0" smtClean="0">
                <a:latin typeface="Comic Sans MS" pitchFamily="66" charset="0"/>
              </a:rPr>
              <a:t> молоточек</a:t>
            </a: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Ход игры</a:t>
            </a:r>
            <a:endParaRPr lang="ru-RU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Ребёнок по словесной инструкции логопеда должен хорошо отхлопывать (или простучать молоточком на металлофоне) то ритм, который ему будет задан через словесную инструкцию.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Например: прохлопай два раза громко, сделай паузу, затем прохлопай четыре раза тихо. Или – прохлопай три раза быстро, а потом четыре раза медленно.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«Слушай и повторяй»</a:t>
            </a: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Цель:</a:t>
            </a:r>
            <a:r>
              <a:rPr lang="ru-RU" sz="1800" dirty="0" smtClean="0">
                <a:latin typeface="Comic Sans MS" pitchFamily="66" charset="0"/>
              </a:rPr>
              <a:t> развитие слухового контроля </a:t>
            </a:r>
          </a:p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Ход игры</a:t>
            </a:r>
            <a:endParaRPr lang="ru-RU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Логопед прохлопывает ритм с двумя паузами и предлагает ребёнку воспроизвести его.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Например: \\ - \\\ - \, \ - \\\ - \\\\ и т. п.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Усложнение: игра выполняется по словесной инструкции логопеда.</a:t>
            </a:r>
          </a:p>
          <a:p>
            <a:pPr marL="0" indent="0">
              <a:buNone/>
            </a:pPr>
            <a:r>
              <a:rPr lang="ru-RU" sz="1800" dirty="0" smtClean="0">
                <a:latin typeface="Comic Sans MS" pitchFamily="66" charset="0"/>
              </a:rPr>
              <a:t>Примечание: данная игра сложная и применяется на последнем этапе работы по развитию чувства ритма.</a:t>
            </a:r>
          </a:p>
          <a:p>
            <a:pPr marL="0" indent="0">
              <a:buNone/>
            </a:pPr>
            <a:r>
              <a:rPr lang="ru-RU" sz="1800" dirty="0" smtClean="0"/>
              <a:t> </a:t>
            </a:r>
          </a:p>
          <a:p>
            <a:pPr marL="0" indent="0">
              <a:buNone/>
            </a:pP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«Отстучи ритм»</a:t>
            </a:r>
          </a:p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 воспроизведение ритмического рисунка по словесной инструкции</a:t>
            </a:r>
          </a:p>
          <a:p>
            <a:pPr>
              <a:buNone/>
            </a:pPr>
            <a:r>
              <a:rPr lang="ru-RU" sz="1800" b="1" dirty="0" smtClean="0"/>
              <a:t>Оборудование:</a:t>
            </a:r>
            <a:r>
              <a:rPr lang="ru-RU" sz="1800" dirty="0" smtClean="0"/>
              <a:t> музыкальные инструменты.</a:t>
            </a:r>
          </a:p>
          <a:p>
            <a:pPr>
              <a:buNone/>
            </a:pPr>
            <a:r>
              <a:rPr lang="ru-RU" sz="1800" b="1" dirty="0" smtClean="0"/>
              <a:t>Ход игры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Логопед даёт ребёнку инструкцию прохлопать определённый ритм. Вначале задаётся ритм простой, затем постепенно усложняются инструкции.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Comic Sans MS" pitchFamily="66" charset="0"/>
              </a:rPr>
              <a:t>Развитие чувства ритма на уровне артикуляционной гимнастики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1800" i="1" u="sng" dirty="0" smtClean="0"/>
              <a:t>(Данные упражнения помогут не только укрепить мышцы языка и щёк при лёгкой форме дизартрии, но и помогут в </a:t>
            </a:r>
            <a:r>
              <a:rPr lang="ru-RU" sz="1800" i="1" u="sng" dirty="0" err="1" smtClean="0"/>
              <a:t>отрабатывании</a:t>
            </a:r>
            <a:r>
              <a:rPr lang="ru-RU" sz="1800" i="1" u="sng" dirty="0" smtClean="0"/>
              <a:t> ритмического чувства на уровне артикуляционной гимнастики)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 </a:t>
            </a:r>
          </a:p>
          <a:p>
            <a:pPr marL="0" indent="0" algn="just">
              <a:buNone/>
            </a:pPr>
            <a:r>
              <a:rPr lang="ru-RU" sz="2500" b="1" dirty="0" smtClean="0"/>
              <a:t>«Толстые </a:t>
            </a:r>
            <a:r>
              <a:rPr lang="ru-RU" sz="2500" b="1" dirty="0" err="1" smtClean="0"/>
              <a:t>помидорки</a:t>
            </a:r>
            <a:r>
              <a:rPr lang="ru-RU" sz="2500" b="1" dirty="0" smtClean="0"/>
              <a:t> - худенькие огурчики» (или «</a:t>
            </a:r>
            <a:r>
              <a:rPr lang="ru-RU" sz="2500" b="1" dirty="0" err="1" smtClean="0"/>
              <a:t>Толсячки</a:t>
            </a:r>
            <a:r>
              <a:rPr lang="ru-RU" sz="2500" b="1" dirty="0" smtClean="0"/>
              <a:t> - худышки»).</a:t>
            </a:r>
            <a:r>
              <a:rPr lang="ru-RU" sz="2500" dirty="0" smtClean="0"/>
              <a:t> Надувание обеих щёк одновременно, затем втянуть щёки в ротовую полость при отпущенной нижней челюсти и сомкнутых губах.</a:t>
            </a:r>
          </a:p>
          <a:p>
            <a:pPr marL="0" indent="0" algn="just">
              <a:buNone/>
            </a:pPr>
            <a:r>
              <a:rPr lang="ru-RU" sz="2500" b="1" dirty="0" smtClean="0"/>
              <a:t>«Лягушка - слоник».</a:t>
            </a:r>
            <a:r>
              <a:rPr lang="ru-RU" sz="2500" dirty="0" smtClean="0"/>
              <a:t> Улыбнуться, с напряжением обнажив сомкнутые </a:t>
            </a:r>
            <a:r>
              <a:rPr lang="ru-RU" sz="2500" dirty="0" err="1" smtClean="0"/>
              <a:t>зубы-удерживать</a:t>
            </a:r>
            <a:r>
              <a:rPr lang="ru-RU" sz="2500" dirty="0" smtClean="0"/>
              <a:t> под счёт «раз - два». «Три - четыре» - губы и зубы сомкнуты. С напряжением вытянуть губы вперёд «трубочкой».</a:t>
            </a:r>
          </a:p>
          <a:p>
            <a:pPr marL="0" indent="0" algn="just">
              <a:buNone/>
            </a:pPr>
            <a:r>
              <a:rPr lang="ru-RU" sz="2500" b="1" dirty="0" smtClean="0"/>
              <a:t>«Окошко». </a:t>
            </a:r>
            <a:r>
              <a:rPr lang="ru-RU" sz="2500" dirty="0" smtClean="0"/>
              <a:t>На счёт «раз» - широко открыть рот (окошко открыто), на счёт «два» - закрыть рот (окошко закрыто).</a:t>
            </a:r>
          </a:p>
          <a:p>
            <a:pPr marL="0" indent="0" algn="just">
              <a:buNone/>
            </a:pPr>
            <a:r>
              <a:rPr lang="ru-RU" sz="2500" b="1" dirty="0" smtClean="0"/>
              <a:t>«Лопатка - иголка».</a:t>
            </a:r>
            <a:r>
              <a:rPr lang="ru-RU" sz="2500" dirty="0" smtClean="0"/>
              <a:t> Улыбнуться, открыть рот. На счёт «раз» положить широкий язык на нижнюю губу. На счёт «два» высунуть язык наружу острым, как иголка.</a:t>
            </a:r>
          </a:p>
          <a:p>
            <a:pPr marL="0" indent="0" algn="just">
              <a:buNone/>
            </a:pPr>
            <a:r>
              <a:rPr lang="ru-RU" sz="2500" b="1" dirty="0" smtClean="0"/>
              <a:t>«Часики».</a:t>
            </a:r>
            <a:r>
              <a:rPr lang="ru-RU" sz="2500" dirty="0" smtClean="0"/>
              <a:t> Улыбнуться, открыть рот. Кончик языка переводить на счёт «раз - два» из одного уголка рта в другой.</a:t>
            </a:r>
            <a:r>
              <a:rPr lang="ru-RU" sz="2500" u="sng" dirty="0" smtClean="0"/>
              <a:t> Нижняя челюсть неподвижна.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b="1" dirty="0" smtClean="0"/>
              <a:t>«Качели».</a:t>
            </a:r>
            <a:r>
              <a:rPr lang="ru-RU" sz="2500" dirty="0" smtClean="0"/>
              <a:t> Улыбнуться, рот широко открыть. На счёт «раз - два» поочерёдно упираться языком то в верхние, то в нижние зубы с внутренней стороны. </a:t>
            </a:r>
            <a:r>
              <a:rPr lang="ru-RU" sz="2500" u="sng" dirty="0" smtClean="0"/>
              <a:t>Нижняя челюсть неподвижна.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b="1" dirty="0" smtClean="0"/>
              <a:t>«Белый и чёрный конь».</a:t>
            </a:r>
            <a:r>
              <a:rPr lang="ru-RU" sz="2500" dirty="0" smtClean="0"/>
              <a:t> Пощёлкать языком, как цокает лошадка. Рот при каждом щелчке меняет положение губ. «Белый конь» - губы в улыбке так, чтобы были видны зубы, «Чёрный конь» - губы вытянуты вперёд трубочкой.</a:t>
            </a:r>
          </a:p>
          <a:p>
            <a:pPr marL="0" indent="0" algn="just">
              <a:buNone/>
            </a:pPr>
            <a:r>
              <a:rPr lang="ru-RU" sz="2500" b="1" dirty="0" smtClean="0"/>
              <a:t>«Свист». </a:t>
            </a:r>
            <a:r>
              <a:rPr lang="ru-RU" sz="2500" dirty="0" smtClean="0"/>
              <a:t>Ребёнку предлагается посвистеть, вытянув губы «трубочкой».</a:t>
            </a:r>
          </a:p>
          <a:p>
            <a:pPr marL="0" indent="0" algn="just">
              <a:buNone/>
            </a:pPr>
            <a:r>
              <a:rPr lang="ru-RU" sz="2500" b="1" dirty="0" smtClean="0"/>
              <a:t>«Сосание из бутылочки».</a:t>
            </a:r>
            <a:r>
              <a:rPr lang="ru-RU" sz="2500" dirty="0" smtClean="0"/>
              <a:t> Ребёнку предлагается вытянуть губы трубочкой и выполнить движения губами, имитирующие сосание из бутылочки.</a:t>
            </a:r>
          </a:p>
          <a:p>
            <a:pPr marL="0" indent="0" algn="just">
              <a:buNone/>
            </a:pPr>
            <a:r>
              <a:rPr lang="ru-RU" sz="2500" b="1" dirty="0" smtClean="0"/>
              <a:t>«Поцелуй маму».</a:t>
            </a:r>
            <a:r>
              <a:rPr lang="ru-RU" sz="2500" dirty="0" smtClean="0"/>
              <a:t> Ребёнок вытягивает губы трубочкой и имитирует поцелуй.</a:t>
            </a:r>
          </a:p>
          <a:p>
            <a:pPr marL="0" indent="0" algn="just">
              <a:buNone/>
            </a:pPr>
            <a:r>
              <a:rPr lang="ru-RU" sz="2500" b="1" dirty="0" smtClean="0"/>
              <a:t>«Плевок». </a:t>
            </a:r>
            <a:r>
              <a:rPr lang="ru-RU" sz="2500" dirty="0" smtClean="0"/>
              <a:t>Ребёнок подставляет ладонь ко рту и имитирует плевок без слюны в ладонь. </a:t>
            </a:r>
          </a:p>
          <a:p>
            <a:pPr marL="0" indent="0" algn="just">
              <a:buNone/>
            </a:pPr>
            <a:r>
              <a:rPr lang="ru-RU" sz="2500" b="1" dirty="0" smtClean="0"/>
              <a:t> «Свинка».</a:t>
            </a:r>
            <a:r>
              <a:rPr lang="ru-RU" sz="2500" dirty="0" smtClean="0"/>
              <a:t> Ребёнку предлагается «почавкать» как поросёнку, втягивая слегка щёки и причмокивая губами, издавая чавкающие звуки.</a:t>
            </a:r>
          </a:p>
          <a:p>
            <a:pPr marL="0" indent="0" algn="just">
              <a:buNone/>
            </a:pPr>
            <a:r>
              <a:rPr lang="ru-RU" sz="2500" b="1" dirty="0" smtClean="0"/>
              <a:t>      «Слон».</a:t>
            </a:r>
            <a:r>
              <a:rPr lang="ru-RU" sz="2500" dirty="0" smtClean="0"/>
              <a:t> Губы сомкнуть и с напряжением вытянуть вперёд «трубочкой». Удерживать по счёт от 1 до 5.</a:t>
            </a:r>
          </a:p>
          <a:p>
            <a:pPr marL="0" indent="0" algn="just">
              <a:buNone/>
            </a:pPr>
            <a:r>
              <a:rPr lang="ru-RU" sz="2500" b="1" dirty="0" smtClean="0"/>
              <a:t>      «Бочка». </a:t>
            </a:r>
            <a:r>
              <a:rPr lang="ru-RU" sz="2500" dirty="0" smtClean="0"/>
              <a:t>Рот закрыт. Языком  с напряжением попеременно     «</a:t>
            </a:r>
            <a:r>
              <a:rPr lang="ru-RU" sz="2500" dirty="0" err="1" smtClean="0"/>
              <a:t>поглажить</a:t>
            </a:r>
            <a:r>
              <a:rPr lang="ru-RU" sz="2500" dirty="0" smtClean="0"/>
              <a:t>» то одну, то другую щёку с внутренней стороны.  </a:t>
            </a:r>
          </a:p>
          <a:p>
            <a:pPr marL="0" indent="0" algn="just">
              <a:buNone/>
            </a:pPr>
            <a:r>
              <a:rPr lang="ru-RU" sz="2500" b="1" dirty="0" smtClean="0"/>
              <a:t>   «</a:t>
            </a:r>
            <a:r>
              <a:rPr lang="ru-RU" sz="2500" b="1" dirty="0" err="1" smtClean="0"/>
              <a:t>Лакание</a:t>
            </a:r>
            <a:r>
              <a:rPr lang="ru-RU" sz="2500" b="1" dirty="0" smtClean="0"/>
              <a:t> молока». </a:t>
            </a:r>
            <a:r>
              <a:rPr lang="ru-RU" sz="2500" dirty="0" smtClean="0"/>
              <a:t>Ребёнок имитирует движения языком «</a:t>
            </a:r>
            <a:r>
              <a:rPr lang="ru-RU" sz="2500" dirty="0" err="1" smtClean="0"/>
              <a:t>лакания</a:t>
            </a:r>
            <a:r>
              <a:rPr lang="ru-RU" sz="2500" dirty="0" smtClean="0"/>
              <a:t>» кошки.</a:t>
            </a:r>
          </a:p>
          <a:p>
            <a:pPr marL="0" indent="0" algn="just">
              <a:buNone/>
            </a:pPr>
            <a:r>
              <a:rPr lang="ru-RU" sz="2500" b="1" dirty="0" smtClean="0"/>
              <a:t>      «Змея». </a:t>
            </a:r>
            <a:r>
              <a:rPr lang="ru-RU" sz="2500" dirty="0" smtClean="0"/>
              <a:t>Ребёнок открывает рот, на счёт раз - высовывает узкий язык вперёд, на два –   убирает язык в рот, не закрывая рта.</a:t>
            </a:r>
          </a:p>
          <a:p>
            <a:pPr marL="0" indent="0" algn="just">
              <a:buNone/>
            </a:pPr>
            <a:r>
              <a:rPr lang="ru-RU" sz="2500" b="1" dirty="0" smtClean="0"/>
              <a:t>     «Иголочка». </a:t>
            </a:r>
            <a:r>
              <a:rPr lang="ru-RU" sz="2500" dirty="0" smtClean="0"/>
              <a:t>Рот широко открыт. Высунуть узкий язык и удерживать его под счёт от 1 до 5.</a:t>
            </a:r>
          </a:p>
          <a:p>
            <a:pPr marL="0" indent="0" algn="just">
              <a:buNone/>
            </a:pPr>
            <a:r>
              <a:rPr lang="ru-RU" sz="2500" b="1" dirty="0" smtClean="0"/>
              <a:t>     «Рыбка». </a:t>
            </a:r>
            <a:r>
              <a:rPr lang="ru-RU" sz="2500" dirty="0" smtClean="0"/>
              <a:t>Упражнение проводится под счёт. На раз – ребёнок широко открывает рот, на два – закрывает рот.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omic Sans MS" pitchFamily="66" charset="0"/>
              </a:rPr>
              <a:t>Упражнения на развитие динамического праксиса (способность к выполнению целенаправленных автоматизированных двигательных актов) рук</a:t>
            </a:r>
            <a:br>
              <a:rPr lang="ru-RU" sz="1800" dirty="0" smtClean="0">
                <a:latin typeface="Comic Sans MS" pitchFamily="66" charset="0"/>
              </a:rPr>
            </a:b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4292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Comic Sans MS" pitchFamily="66" charset="0"/>
              </a:rPr>
              <a:t>«Кулак – ребро – ладонь» - упражнение на развитие динамического праксиса рук: выполнение движений (левой, правой рукой, двумя руками) по образцу, по словесной инструкции или под счёт;</a:t>
            </a:r>
          </a:p>
          <a:p>
            <a:pPr lvl="0"/>
            <a:endParaRPr lang="ru-RU" sz="1800" dirty="0" smtClean="0">
              <a:latin typeface="Comic Sans MS" pitchFamily="66" charset="0"/>
            </a:endParaRPr>
          </a:p>
          <a:p>
            <a:pPr lvl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lvl="0"/>
            <a:endParaRPr lang="ru-RU" sz="1800" dirty="0" smtClean="0">
              <a:latin typeface="Comic Sans MS" pitchFamily="66" charset="0"/>
            </a:endParaRPr>
          </a:p>
          <a:p>
            <a:pPr lvl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lvl="0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Графические упражнения на переключение (продолжи строчку): 0-0-0…; + = +  = +…. .</a:t>
            </a:r>
          </a:p>
          <a:p>
            <a:pPr lvl="0"/>
            <a:endParaRPr lang="ru-RU" sz="1800" dirty="0" smtClean="0">
              <a:latin typeface="Comic Sans MS" pitchFamily="66" charset="0"/>
            </a:endParaRPr>
          </a:p>
          <a:p>
            <a:pPr lvl="0"/>
            <a:endParaRPr lang="ru-RU" sz="1800" dirty="0" smtClean="0">
              <a:latin typeface="Comic Sans MS" pitchFamily="66" charset="0"/>
            </a:endParaRPr>
          </a:p>
          <a:p>
            <a:pPr lvl="0"/>
            <a:endParaRPr lang="ru-RU" sz="1800" dirty="0" smtClean="0">
              <a:latin typeface="Comic Sans MS" pitchFamily="66" charset="0"/>
            </a:endParaRPr>
          </a:p>
          <a:p>
            <a:pPr lvl="0"/>
            <a:endParaRPr lang="ru-RU" sz="1800" dirty="0" smtClean="0">
              <a:latin typeface="Comic Sans MS" pitchFamily="66" charset="0"/>
            </a:endParaRPr>
          </a:p>
          <a:p>
            <a:pPr lvl="0"/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22" name="Picture 2" descr="F:\Мои документы\аттестация 2014\ритм\фото ритс среда\SDC11582.JPG"/>
          <p:cNvPicPr>
            <a:picLocks noChangeAspect="1" noChangeArrowheads="1"/>
          </p:cNvPicPr>
          <p:nvPr/>
        </p:nvPicPr>
        <p:blipFill>
          <a:blip r:embed="rId3" cstate="print"/>
          <a:srcRect l="7692" t="3419" b="11111"/>
          <a:stretch>
            <a:fillRect/>
          </a:stretch>
        </p:blipFill>
        <p:spPr bwMode="auto">
          <a:xfrm>
            <a:off x="6357950" y="2428868"/>
            <a:ext cx="2286016" cy="1143008"/>
          </a:xfrm>
          <a:prstGeom prst="rect">
            <a:avLst/>
          </a:prstGeom>
          <a:noFill/>
        </p:spPr>
      </p:pic>
      <p:pic>
        <p:nvPicPr>
          <p:cNvPr id="29" name="Picture 3" descr="F:\Мои документы\аттестация 2014\ритм\фото ритс среда\SDC11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143512"/>
            <a:ext cx="271464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Comic Sans MS" pitchFamily="66" charset="0"/>
              </a:rPr>
              <a:t>«Продолжи ряд»- (можно предложить ребёнку нарисовать ритмический ряд или выложить геометрическими фигурами)</a:t>
            </a:r>
            <a:r>
              <a:rPr lang="ru-RU" sz="1800" dirty="0" smtClean="0"/>
              <a:t>: </a:t>
            </a: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r>
              <a:rPr lang="ru-RU" sz="1800" dirty="0" smtClean="0">
                <a:latin typeface="Comic Sans MS" pitchFamily="66" charset="0"/>
              </a:rPr>
              <a:t>«Закончи ряд»</a:t>
            </a:r>
            <a:r>
              <a:rPr lang="ru-RU" sz="1800" dirty="0" smtClean="0">
                <a:latin typeface="Comic Sans MS" pitchFamily="66" charset="0"/>
                <a:sym typeface="Wingdings" pitchFamily="2" charset="2"/>
              </a:rPr>
              <a:t> - ребёнку предлагается закончить ряд дописать или выложить (вставить) нужные формы: </a:t>
            </a:r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35729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35729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35729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357298"/>
            <a:ext cx="21431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3372" y="1285860"/>
            <a:ext cx="357190" cy="2857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14678" y="1285860"/>
            <a:ext cx="357190" cy="2857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85984" y="1285860"/>
            <a:ext cx="357190" cy="2857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428728" y="1285860"/>
            <a:ext cx="357190" cy="2857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857224" y="3714752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714480" y="3714752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071934" y="3714752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57554" y="3714752"/>
            <a:ext cx="357190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357290" y="3857628"/>
            <a:ext cx="214314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214546" y="3857628"/>
            <a:ext cx="214314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071802" y="3857628"/>
            <a:ext cx="214314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00562" y="3857628"/>
            <a:ext cx="214314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214942" y="3857628"/>
            <a:ext cx="214314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4040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«Найди ошибку»: логопед выкладывает ритмический ряд либо  заранее готовятся карточки с ритмическими рисунками и предлагает ребёнку найти ошибку в последовательности  ряда.</a:t>
            </a:r>
          </a:p>
          <a:p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algn="ctr">
              <a:buNone/>
            </a:pPr>
            <a:r>
              <a:rPr lang="ru-RU" sz="3600" i="1" dirty="0" smtClean="0">
                <a:latin typeface="Comic Sans MS" pitchFamily="66" charset="0"/>
              </a:rPr>
              <a:t>ЖЕЛАЮ УДАЧИ!</a:t>
            </a:r>
            <a:endParaRPr lang="ru-RU" sz="3600" i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1571612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571612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571612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571612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857356" y="135729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072330" y="135729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500562" y="135729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214414" y="1214422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429388" y="1214422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143504" y="1214422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143240" y="1214422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Оля\Рабочий стол\АТТЕСТАЦИЯ\грамоты21\ритм маам подг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375" y="285750"/>
            <a:ext cx="4133249" cy="584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Игры на развитие ритмического чувства у детей подготовительной группы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                           Слушай, слушай, различай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                             Звук короткий и протяжный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                        Чувство ритма развивай-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                        Это очень, очень важно!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</a:t>
            </a:r>
            <a:r>
              <a:rPr lang="ru-RU" sz="2400" dirty="0" smtClean="0">
                <a:solidFill>
                  <a:schemeClr val="accent2"/>
                </a:solidFill>
                <a:latin typeface="Comic Sans MS" pitchFamily="66" charset="0"/>
              </a:rPr>
              <a:t>Наталья Кончаловская</a:t>
            </a:r>
            <a:endParaRPr lang="ru-RU" sz="2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2" descr="F:\Мои документы\аттестация 2014\ритм\фото ритс среда\SDC11573.JPG"/>
          <p:cNvPicPr>
            <a:picLocks noChangeAspect="1" noChangeArrowheads="1"/>
          </p:cNvPicPr>
          <p:nvPr/>
        </p:nvPicPr>
        <p:blipFill>
          <a:blip r:embed="rId3" cstate="print"/>
          <a:srcRect l="11504" b="11504"/>
          <a:stretch>
            <a:fillRect/>
          </a:stretch>
        </p:blipFill>
        <p:spPr bwMode="auto">
          <a:xfrm>
            <a:off x="642910" y="3911206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1800" dirty="0" smtClean="0">
                <a:latin typeface="Comic Sans MS" pitchFamily="66" charset="0"/>
              </a:rPr>
              <a:t>Развитие чувства ритма является одной из предпосылок условий реализации речевой деятельности. </a:t>
            </a:r>
          </a:p>
          <a:p>
            <a:pPr marL="0" indent="357188">
              <a:buNone/>
            </a:pPr>
            <a:r>
              <a:rPr lang="ru-RU" sz="1800" dirty="0" smtClean="0">
                <a:latin typeface="Comic Sans MS" pitchFamily="66" charset="0"/>
              </a:rPr>
              <a:t>Хорошо развитое чувство ритма создаёт предпосылки для дальнейшего усвоения фонетической стороны речи: слоговой структуры слова, словесного и логического ударения, ритмичной организации </a:t>
            </a:r>
            <a:r>
              <a:rPr lang="ru-RU" sz="1800" dirty="0" err="1" smtClean="0">
                <a:latin typeface="Comic Sans MS" pitchFamily="66" charset="0"/>
              </a:rPr>
              <a:t>речедвигательного</a:t>
            </a:r>
            <a:r>
              <a:rPr lang="ru-RU" sz="1800" dirty="0" smtClean="0">
                <a:latin typeface="Comic Sans MS" pitchFamily="66" charset="0"/>
              </a:rPr>
              <a:t> акта. </a:t>
            </a:r>
          </a:p>
          <a:p>
            <a:pPr marL="0" indent="357188">
              <a:buNone/>
            </a:pPr>
            <a:r>
              <a:rPr lang="ru-RU" sz="1800" dirty="0" smtClean="0">
                <a:latin typeface="Comic Sans MS" pitchFamily="66" charset="0"/>
              </a:rPr>
              <a:t>Развитие ритма так же подготавливает детей к работе над ударением, интонационной выразительностью речи. </a:t>
            </a:r>
          </a:p>
          <a:p>
            <a:pPr marL="0" indent="357188">
              <a:buNone/>
            </a:pPr>
            <a:r>
              <a:rPr lang="ru-RU" sz="1800" dirty="0" smtClean="0">
                <a:latin typeface="Comic Sans MS" pitchFamily="66" charset="0"/>
              </a:rPr>
              <a:t>В начале детей тренируют воспринимать и правильно воспроизводить простые несложные ритмы, состоящие из одинакового количества ударов(хлопков) </a:t>
            </a:r>
            <a:r>
              <a:rPr lang="en-US" sz="1800" dirty="0" smtClean="0">
                <a:latin typeface="Comic Sans MS" pitchFamily="66" charset="0"/>
              </a:rPr>
              <a:t>II</a:t>
            </a:r>
            <a:r>
              <a:rPr lang="ru-RU" sz="1800" dirty="0" smtClean="0">
                <a:latin typeface="Comic Sans MS" pitchFamily="66" charset="0"/>
              </a:rPr>
              <a:t>,</a:t>
            </a:r>
            <a:r>
              <a:rPr lang="en-US" sz="1800" dirty="0" smtClean="0">
                <a:latin typeface="Comic Sans MS" pitchFamily="66" charset="0"/>
              </a:rPr>
              <a:t> III. III </a:t>
            </a:r>
            <a:r>
              <a:rPr lang="ru-RU" sz="1800" dirty="0" smtClean="0">
                <a:latin typeface="Comic Sans MS" pitchFamily="66" charset="0"/>
              </a:rPr>
              <a:t>и т. д. (в пределах 5-6) без пауз, а затем воспроизводить более сложные ритмы, состоящие из 1- 2 пауз. Далее даются сочетания звеньев, состоящие из различного количества ударов - слабые и сильные удары с короткими и длинными промежутками. Например, такие:</a:t>
            </a:r>
            <a:r>
              <a:rPr lang="en-US" sz="1800" dirty="0" smtClean="0">
                <a:latin typeface="Comic Sans MS" pitchFamily="66" charset="0"/>
              </a:rPr>
              <a:t>II-------ii, III-------iii, III-----ii.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IIIiii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и т. д.</a:t>
            </a:r>
          </a:p>
          <a:p>
            <a:pPr marL="0" indent="357188">
              <a:buNone/>
            </a:pPr>
            <a:r>
              <a:rPr lang="ru-RU" sz="1800" dirty="0" smtClean="0">
                <a:latin typeface="Comic Sans MS" pitchFamily="66" charset="0"/>
              </a:rPr>
              <a:t>Работа над ритмом эффективна в работе с детьми с 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моторной алалией и в работе по преодолению нарушений слоговой структуры слова. Вследствие этого у детей быстрее проходит этап автоматизации звуков (из личного опыта работы).</a:t>
            </a:r>
            <a:endParaRPr lang="ru-RU" sz="1800" dirty="0" smtClean="0">
              <a:latin typeface="Comic Sans MS" pitchFamily="66" charset="0"/>
            </a:endParaRPr>
          </a:p>
          <a:p>
            <a:pPr marL="0" indent="357188">
              <a:buNone/>
            </a:pP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Работа по оценке и воспроизведению ритмов нужно проводить в следующей последовательности: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endParaRPr lang="ru-RU" sz="1800" dirty="0" smtClean="0">
              <a:latin typeface="Comic Sans MS" pitchFamily="66" charset="0"/>
            </a:endParaRPr>
          </a:p>
          <a:p>
            <a:pPr marL="571500" lvl="0" indent="-571500">
              <a:buFont typeface="+mj-lt"/>
              <a:buAutoNum type="romanUcPeriod"/>
            </a:pPr>
            <a:endParaRPr lang="ru-RU" sz="1800" dirty="0" smtClean="0">
              <a:latin typeface="Comic Sans MS" pitchFamily="66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ru-RU" sz="2000" dirty="0" smtClean="0">
                <a:latin typeface="Comic Sans MS" pitchFamily="66" charset="0"/>
              </a:rPr>
              <a:t>Оценка количества ритмов;</a:t>
            </a:r>
          </a:p>
          <a:p>
            <a:pPr marL="571500" lvl="0" indent="-571500">
              <a:buFont typeface="+mj-lt"/>
              <a:buAutoNum type="romanUcPeriod"/>
            </a:pPr>
            <a:endParaRPr lang="ru-RU" sz="2000" dirty="0" smtClean="0">
              <a:latin typeface="Comic Sans MS" pitchFamily="66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ru-RU" sz="2000" dirty="0" smtClean="0">
                <a:latin typeface="Comic Sans MS" pitchFamily="66" charset="0"/>
              </a:rPr>
              <a:t>Выполнение ритма по зрительному образцу;</a:t>
            </a:r>
          </a:p>
          <a:p>
            <a:pPr marL="571500" lvl="0" indent="-571500">
              <a:buFont typeface="+mj-lt"/>
              <a:buAutoNum type="romanUcPeriod"/>
            </a:pPr>
            <a:endParaRPr lang="ru-RU" sz="2000" dirty="0" smtClean="0">
              <a:latin typeface="Comic Sans MS" pitchFamily="66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ru-RU" sz="2000" dirty="0" smtClean="0">
                <a:latin typeface="Comic Sans MS" pitchFamily="66" charset="0"/>
              </a:rPr>
              <a:t>Выполнение ритма по словесной инструкции.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Игры на развитие ритмического чувства в подготовительной к школе группе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«Отстучи ритм по рисунку»</a:t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 учить детей отхлопывать ритм, соблюдая паузы между хлопками.</a:t>
            </a:r>
          </a:p>
          <a:p>
            <a:pPr>
              <a:buNone/>
            </a:pPr>
            <a:r>
              <a:rPr lang="ru-RU" sz="1800" b="1" dirty="0" smtClean="0"/>
              <a:t>Оборудование:</a:t>
            </a:r>
            <a:r>
              <a:rPr lang="ru-RU" sz="1800" dirty="0" smtClean="0"/>
              <a:t> карточки с ритмическим рисунком.</a:t>
            </a:r>
          </a:p>
          <a:p>
            <a:pPr>
              <a:buNone/>
            </a:pPr>
            <a:r>
              <a:rPr lang="ru-RU" sz="1800" b="1" dirty="0" smtClean="0"/>
              <a:t>Ход игры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Логопед показывает детям карточку с несложным ритмическим рисунком, который анализируется (подсчёт количества кружков или полосок, размер кружков или полосок). На большой круг – хлопок громкий, на маленький круг – тихий.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31" name="Picture 4" descr="F:\Мои документы\аттестация 2014\ритм\фото ритс среда\SDC11579.JPG"/>
          <p:cNvPicPr>
            <a:picLocks noChangeAspect="1" noChangeArrowheads="1"/>
          </p:cNvPicPr>
          <p:nvPr/>
        </p:nvPicPr>
        <p:blipFill>
          <a:blip r:embed="rId3" cstate="print"/>
          <a:srcRect l="26324" t="30937"/>
          <a:stretch>
            <a:fillRect/>
          </a:stretch>
        </p:blipFill>
        <p:spPr bwMode="auto">
          <a:xfrm>
            <a:off x="4714876" y="4071942"/>
            <a:ext cx="3874564" cy="2214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«Ритм»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 оценивать и воспроизводить несложный  ритм, соблюдая паузы между хлопками.</a:t>
            </a:r>
          </a:p>
          <a:p>
            <a:pPr>
              <a:buNone/>
            </a:pPr>
            <a:r>
              <a:rPr lang="ru-RU" sz="1800" b="1" dirty="0" smtClean="0"/>
              <a:t>Оборудование:</a:t>
            </a:r>
            <a:r>
              <a:rPr lang="ru-RU" sz="1800" dirty="0" smtClean="0"/>
              <a:t> деревянные палочки на каждого ребёнка.</a:t>
            </a:r>
          </a:p>
          <a:p>
            <a:pPr>
              <a:buNone/>
            </a:pPr>
            <a:r>
              <a:rPr lang="ru-RU" sz="1800" b="1" dirty="0" smtClean="0"/>
              <a:t>Ход игры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Логопед прохлопывает несложный ритм с паузами и просит ребёнка  повторить – отстучать деревянной палочкой (ложкой). Предварительно логопед спрашивает – сколько было хлопков до паузы и сколько после паузы.</a:t>
            </a:r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Picture 4" descr="F:\Мои документы\аттестация 2014\ритм\фото ритс среда\SDC11579.JPG"/>
          <p:cNvPicPr>
            <a:picLocks noChangeAspect="1" noChangeArrowheads="1"/>
          </p:cNvPicPr>
          <p:nvPr/>
        </p:nvPicPr>
        <p:blipFill>
          <a:blip r:embed="rId3" cstate="print"/>
          <a:srcRect l="26324" t="30937"/>
          <a:stretch>
            <a:fillRect/>
          </a:stretch>
        </p:blipFill>
        <p:spPr bwMode="auto">
          <a:xfrm>
            <a:off x="4714876" y="4071942"/>
            <a:ext cx="3874564" cy="2214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«Имена и ритмы»</a:t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 учить детей отхлопывать ритм, соблюдая ударный слог в слове, записывать схему ритма.</a:t>
            </a:r>
          </a:p>
          <a:p>
            <a:pPr>
              <a:buNone/>
            </a:pPr>
            <a:r>
              <a:rPr lang="ru-RU" sz="2000" b="1" dirty="0" smtClean="0"/>
              <a:t>Оборудование:</a:t>
            </a:r>
            <a:r>
              <a:rPr lang="ru-RU" sz="2000" dirty="0" smtClean="0"/>
              <a:t> карандаши или мел, плоскостные картинки мальчиков и девочек, доска или листы бумаги.</a:t>
            </a:r>
          </a:p>
          <a:p>
            <a:pPr>
              <a:buNone/>
            </a:pPr>
            <a:r>
              <a:rPr lang="ru-RU" sz="2000" b="1" dirty="0" smtClean="0"/>
              <a:t>Ход игры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Дети рассматривают картинки, придумывают имена детям, отхлопывают их, а затем записывают его на доске или на листе бумаги.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4" descr="F:\Мои документы\аттестация 2014\ритм\фото ритс среда\SDC11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71942"/>
            <a:ext cx="2366092" cy="18573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«Угадай по ритму наши имена»</a:t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5072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Цель:</a:t>
            </a:r>
            <a:r>
              <a:rPr lang="ru-RU" sz="1800" dirty="0" smtClean="0"/>
              <a:t> упражнять детей соотносить нужное имя со схемой ритма.</a:t>
            </a:r>
          </a:p>
          <a:p>
            <a:pPr>
              <a:buNone/>
            </a:pPr>
            <a:r>
              <a:rPr lang="ru-RU" sz="1800" b="1" dirty="0" smtClean="0"/>
              <a:t>Оборудование:</a:t>
            </a:r>
            <a:r>
              <a:rPr lang="ru-RU" sz="1800" dirty="0" smtClean="0"/>
              <a:t> плоскостные картинки мальчиков и девочек, схемы ритмических рисунков.</a:t>
            </a:r>
          </a:p>
          <a:p>
            <a:pPr>
              <a:buNone/>
            </a:pPr>
            <a:r>
              <a:rPr lang="ru-RU" sz="1800" b="1" dirty="0" smtClean="0"/>
              <a:t>Ход игры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Логопед выставляет ритмические схемы и называет имена детей. Дети должны отхлопать каждое имя, сосчитать слоги, затем подобрать ритмический рисунок к картинке. (</a:t>
            </a:r>
            <a:r>
              <a:rPr lang="ru-RU" sz="1800" dirty="0" err="1" smtClean="0"/>
              <a:t>МаРИна</a:t>
            </a:r>
            <a:r>
              <a:rPr lang="ru-RU" sz="1800" dirty="0" smtClean="0"/>
              <a:t>, </a:t>
            </a:r>
            <a:r>
              <a:rPr lang="ru-RU" sz="1800" dirty="0" err="1" smtClean="0"/>
              <a:t>САша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4099" name="Picture 3" descr="F:\Мои документы\аттестация 2014\ритм\фото ритс среда\SDC11571.JPG"/>
          <p:cNvPicPr>
            <a:picLocks noChangeAspect="1" noChangeArrowheads="1"/>
          </p:cNvPicPr>
          <p:nvPr/>
        </p:nvPicPr>
        <p:blipFill>
          <a:blip r:embed="rId3" cstate="print"/>
          <a:srcRect l="1974" t="7895" r="3289" b="7894"/>
          <a:stretch>
            <a:fillRect/>
          </a:stretch>
        </p:blipFill>
        <p:spPr bwMode="auto">
          <a:xfrm>
            <a:off x="4929190" y="4643446"/>
            <a:ext cx="3679057" cy="1643074"/>
          </a:xfrm>
          <a:prstGeom prst="rect">
            <a:avLst/>
          </a:prstGeom>
          <a:noFill/>
        </p:spPr>
      </p:pic>
      <p:pic>
        <p:nvPicPr>
          <p:cNvPr id="11" name="Picture 25" descr="F:\Мои документы\аттестация 2014\ритм\фото ритс среда\SDC11580.JPG"/>
          <p:cNvPicPr>
            <a:picLocks noChangeAspect="1" noChangeArrowheads="1"/>
          </p:cNvPicPr>
          <p:nvPr/>
        </p:nvPicPr>
        <p:blipFill>
          <a:blip r:embed="rId4" cstate="print"/>
          <a:srcRect l="1818" t="7272" r="7273" b="3030"/>
          <a:stretch>
            <a:fillRect/>
          </a:stretch>
        </p:blipFill>
        <p:spPr bwMode="auto">
          <a:xfrm>
            <a:off x="500034" y="4643446"/>
            <a:ext cx="335758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1063</Words>
  <Application>Microsoft Office PowerPoint</Application>
  <PresentationFormat>Экран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Игры на развитие чувства ритма у детей подготовительной группы</vt:lpstr>
      <vt:lpstr>Игры на развитие ритмического чувства у детей подготовительной группы</vt:lpstr>
      <vt:lpstr>Слайд 3</vt:lpstr>
      <vt:lpstr>Работа по оценке и воспроизведению ритмов нужно проводить в следующей последовательности: </vt:lpstr>
      <vt:lpstr>Слайд 5</vt:lpstr>
      <vt:lpstr>«Отстучи ритм по рисунку» </vt:lpstr>
      <vt:lpstr>«Ритм» </vt:lpstr>
      <vt:lpstr>«Имена и ритмы» </vt:lpstr>
      <vt:lpstr>«Угадай по ритму наши имена» </vt:lpstr>
      <vt:lpstr>  «Определи карточку по ритму» </vt:lpstr>
      <vt:lpstr>Слайд 11</vt:lpstr>
      <vt:lpstr>Слайд 12</vt:lpstr>
      <vt:lpstr>Слайд 13</vt:lpstr>
      <vt:lpstr>Слайд 14</vt:lpstr>
      <vt:lpstr>     Развитие чувства ритма на уровне артикуляционной гимнастики   </vt:lpstr>
      <vt:lpstr>Упражнения на развитие динамического праксиса (способность к выполнению целенаправленных автоматизированных двигательных актов) рук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развитие чувства ритма у детей подготовительной группы</dc:title>
  <cp:lastModifiedBy>Оля</cp:lastModifiedBy>
  <cp:revision>115</cp:revision>
  <dcterms:modified xsi:type="dcterms:W3CDTF">2014-09-12T16:54:14Z</dcterms:modified>
</cp:coreProperties>
</file>