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67" r:id="rId5"/>
    <p:sldId id="268" r:id="rId6"/>
    <p:sldId id="273" r:id="rId7"/>
    <p:sldId id="259" r:id="rId8"/>
    <p:sldId id="271" r:id="rId9"/>
    <p:sldId id="274" r:id="rId10"/>
    <p:sldId id="262" r:id="rId11"/>
    <p:sldId id="263" r:id="rId12"/>
    <p:sldId id="26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4000" b="1" i="1" u="sng" dirty="0" smtClean="0">
                <a:latin typeface="Comic Sans MS" pitchFamily="66" charset="0"/>
              </a:rPr>
              <a:t>Игры на развитие чувства ритма у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Comic Sans MS" pitchFamily="66" charset="0"/>
              </a:rPr>
              <a:t>подготовил учитель-логопед 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Караванова Ирина Анатольевна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МБДОУ </a:t>
            </a:r>
            <a:r>
              <a:rPr lang="ru-RU" sz="1800" dirty="0" err="1" smtClean="0">
                <a:latin typeface="Comic Sans MS" pitchFamily="66" charset="0"/>
              </a:rPr>
              <a:t>д</a:t>
            </a:r>
            <a:r>
              <a:rPr lang="ru-RU" sz="1800" dirty="0" smtClean="0">
                <a:latin typeface="Comic Sans MS" pitchFamily="66" charset="0"/>
              </a:rPr>
              <a:t>/с «Светлячок»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г. Советский </a:t>
            </a:r>
            <a:r>
              <a:rPr lang="ru-RU" sz="1800" dirty="0" err="1" smtClean="0">
                <a:latin typeface="Comic Sans MS" pitchFamily="66" charset="0"/>
              </a:rPr>
              <a:t>ХМАО-Югра</a:t>
            </a: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00768"/>
            <a:ext cx="8401080" cy="539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268288" indent="-268288" algn="ctr">
              <a:buNone/>
            </a:pPr>
            <a:r>
              <a:rPr lang="ru-RU" sz="3600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endParaRPr lang="ru-RU" sz="20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«Морзянка»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воспроизведение несложных ритмов по заданному образцу с соблюдением пауз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Ход игры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Логопед прохлопывает несложный ритм и просит ребёнка повторить его в той же последовательности.</a:t>
            </a: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/>
              <a:t>                                       </a:t>
            </a:r>
            <a:endParaRPr lang="ru-RU" sz="1800" dirty="0"/>
          </a:p>
        </p:txBody>
      </p:sp>
      <p:pic>
        <p:nvPicPr>
          <p:cNvPr id="3080" name="Picture 8" descr="F:\Мои документы\аттестация 2014\ритм\фото ритс среда\SDC11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3643314"/>
            <a:ext cx="471490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«Простучи, как я скажу»</a:t>
            </a:r>
            <a:br>
              <a:rPr lang="ru-RU" sz="2700" dirty="0" smtClean="0">
                <a:latin typeface="Comic Sans MS" pitchFamily="66" charset="0"/>
              </a:rPr>
            </a:br>
            <a:endParaRPr lang="ru-RU" sz="2700" dirty="0"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воспроизведение несложного ритма по словесной инструкции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Ход игры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Логопед предлагает ребёнку по словесной инструкции отхлопать (простучать) определённый ритм. В начале обучения даётся несложный ритм без пауз, затем ритмический рисунок постепенно следует усложнять.  </a:t>
            </a: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Примерные ритмические рисунки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х-х-х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х-х-Х</a:t>
            </a:r>
            <a:r>
              <a:rPr lang="ru-RU" sz="2800" dirty="0" smtClean="0"/>
              <a:t>,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х-х-Х-х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Х-х-х-х</a:t>
            </a:r>
            <a:r>
              <a:rPr lang="ru-RU" sz="2800" dirty="0" smtClean="0"/>
              <a:t>, </a:t>
            </a:r>
            <a:r>
              <a:rPr lang="ru-RU" sz="2800" dirty="0" err="1" smtClean="0"/>
              <a:t>х-Х-х-х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dirty="0" smtClean="0"/>
              <a:t>Х</a:t>
            </a:r>
            <a:r>
              <a:rPr lang="ru-RU" sz="2800" dirty="0" smtClean="0"/>
              <a:t> – </a:t>
            </a:r>
            <a:r>
              <a:rPr lang="ru-RU" sz="1800" dirty="0" smtClean="0">
                <a:latin typeface="Comic Sans MS" pitchFamily="66" charset="0"/>
              </a:rPr>
              <a:t>сильный удар или хлопок.</a:t>
            </a:r>
          </a:p>
          <a:p>
            <a:pPr>
              <a:buNone/>
            </a:pPr>
            <a:r>
              <a:rPr lang="ru-RU" sz="2800" dirty="0" smtClean="0"/>
              <a:t>х – </a:t>
            </a:r>
            <a:r>
              <a:rPr lang="ru-RU" sz="1800" dirty="0" smtClean="0">
                <a:latin typeface="Comic Sans MS" pitchFamily="66" charset="0"/>
              </a:rPr>
              <a:t>слабый удар или хлопок. 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желаю удачи!</a:t>
            </a:r>
            <a:endParaRPr lang="ru-RU" dirty="0"/>
          </a:p>
        </p:txBody>
      </p:sp>
      <p:pic>
        <p:nvPicPr>
          <p:cNvPr id="1026" name="Picture 2" descr="C:\Documents and Settings\Оля\Рабочий стол\АТТЕСТАЦИЯ\грамоты21\рит стар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85728"/>
            <a:ext cx="314327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 Игры на развитие чувства ритма у детей старшего </a:t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дошкольного возраста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68288" indent="-268288"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</a:p>
          <a:p>
            <a:pPr marL="268288" indent="-268288"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Слушай, слушай, различай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    Звук короткий и протяжный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Чувства ритма развивай –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Это очень, очень важно!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Наталья Кончаловская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Зачем это нужно?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Не секрет, что количество детей дошкольного возраста, имеющих нарушения речи, связанные с </a:t>
            </a: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недоразвитием фонематических процессов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ежегодно увеличивается. Также у таких дошкольников часто отмечается и нарушение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слоговой структуры слова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в виде пропусков и перестановки слогов (например, вместо «самолёт» ребёнок говорит «</a:t>
            </a:r>
            <a:r>
              <a:rPr lang="ru-RU" sz="1800" dirty="0" err="1" smtClean="0">
                <a:latin typeface="Comic Sans MS" pitchFamily="66" charset="0"/>
              </a:rPr>
              <a:t>масолёт</a:t>
            </a:r>
            <a:r>
              <a:rPr lang="ru-RU" sz="1800" dirty="0" smtClean="0">
                <a:latin typeface="Comic Sans MS" pitchFamily="66" charset="0"/>
              </a:rPr>
              <a:t>»  или «бегемот» - «</a:t>
            </a:r>
            <a:r>
              <a:rPr lang="ru-RU" sz="1800" dirty="0" err="1" smtClean="0">
                <a:latin typeface="Comic Sans MS" pitchFamily="66" charset="0"/>
              </a:rPr>
              <a:t>гебемот</a:t>
            </a:r>
            <a:r>
              <a:rPr lang="ru-RU" sz="1800" dirty="0" smtClean="0">
                <a:latin typeface="Comic Sans MS" pitchFamily="66" charset="0"/>
              </a:rPr>
              <a:t>»  или вместо «пингвин» - «</a:t>
            </a:r>
            <a:r>
              <a:rPr lang="ru-RU" sz="1800" dirty="0" err="1" smtClean="0">
                <a:latin typeface="Comic Sans MS" pitchFamily="66" charset="0"/>
              </a:rPr>
              <a:t>пигин</a:t>
            </a:r>
            <a:r>
              <a:rPr lang="ru-RU" sz="1800" dirty="0" smtClean="0">
                <a:latin typeface="Comic Sans MS" pitchFamily="66" charset="0"/>
              </a:rPr>
              <a:t>»), что тоже говорит о нарушенном фонематическом восприятии.   Как правило, логопеды с такими детьми работают по развитию фонематической стороны речи и устранением нарушений слоговой структуры слова, что не всегда даёт быстрые и положительные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результаты</a:t>
            </a:r>
            <a:r>
              <a:rPr lang="ru-RU" sz="1800" dirty="0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Детям, имеющим фонематическое недоразвитие довольно сложно выполнять задания на оценку и воспроизведение ритмического рисунка. Они затрудняются в подсчёте количества хлопков, ударов, даже при воспроизведении ритмов, состоящих из одной паузы, допускают ошибки, не правильно расставляют паузы в предложениях.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При заучивании стихов такие дети нарушают рифму стихотворения, так как от них «ускальзывает» ритм и рифма стихотворной формы.</a:t>
            </a: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Хорошо развитое чувство ритма создаёт предпосылки для дальнейшего усвоения фонетической стороны речи (ритмической структуры слова, словесного и логического ударения), а также совершенствуется организация </a:t>
            </a:r>
            <a:r>
              <a:rPr lang="ru-RU" sz="1800" dirty="0" err="1" smtClean="0">
                <a:latin typeface="Comic Sans MS" pitchFamily="66" charset="0"/>
              </a:rPr>
              <a:t>речедвигательного</a:t>
            </a:r>
            <a:r>
              <a:rPr lang="ru-RU" sz="1800" dirty="0" smtClean="0">
                <a:latin typeface="Comic Sans MS" pitchFamily="66" charset="0"/>
              </a:rPr>
              <a:t> акта, подготавливается работа над звукослоговой структурой слова, над расстановкой ударения, интонационной выразительностью. 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Игры на развитие ритмического чувства создают необходимую базу для развития фонематического восприятия, учат не просто слышать, но и прислушиваться, сравнивать и оценивать звуки по силе удара. Данный этап работы очень важен в развитии фонематического слуха.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Игры на развитие ритма позволяют добиться более эффективных и ускоренных результатов в развитии фонематического восприятия у дошкольников. Так же работа над ритмом эффективна в работе с детьми с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моторной алалией.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Сначала тренируют детей воспринимать на слух (слушать) и правильно оценивать (воспроизводить) небольшое количество ударов или хлопков без пауз: </a:t>
            </a:r>
            <a:r>
              <a:rPr lang="en-US" sz="1800" dirty="0" smtClean="0">
                <a:latin typeface="Comic Sans MS" pitchFamily="66" charset="0"/>
              </a:rPr>
              <a:t>I</a:t>
            </a:r>
            <a:r>
              <a:rPr lang="ru-RU" sz="1800" dirty="0" smtClean="0">
                <a:latin typeface="Comic Sans MS" pitchFamily="66" charset="0"/>
              </a:rPr>
              <a:t>,</a:t>
            </a:r>
            <a:r>
              <a:rPr lang="en-US" sz="1800" dirty="0" smtClean="0">
                <a:latin typeface="Comic Sans MS" pitchFamily="66" charset="0"/>
              </a:rPr>
              <a:t> II</a:t>
            </a:r>
            <a:r>
              <a:rPr lang="ru-RU" sz="1800" dirty="0" smtClean="0">
                <a:latin typeface="Comic Sans MS" pitchFamily="66" charset="0"/>
              </a:rPr>
              <a:t>,</a:t>
            </a:r>
            <a:r>
              <a:rPr lang="en-US" sz="1800" dirty="0" smtClean="0">
                <a:latin typeface="Comic Sans MS" pitchFamily="66" charset="0"/>
              </a:rPr>
              <a:t> III</a:t>
            </a:r>
            <a:r>
              <a:rPr lang="ru-RU" sz="1800" dirty="0" smtClean="0">
                <a:latin typeface="Comic Sans MS" pitchFamily="66" charset="0"/>
              </a:rPr>
              <a:t> и т. </a:t>
            </a:r>
            <a:r>
              <a:rPr lang="ru-RU" sz="1800" dirty="0" err="1" smtClean="0">
                <a:latin typeface="Comic Sans MS" pitchFamily="66" charset="0"/>
              </a:rPr>
              <a:t>д</a:t>
            </a:r>
            <a:r>
              <a:rPr lang="ru-RU" sz="1800" dirty="0" smtClean="0">
                <a:latin typeface="Comic Sans MS" pitchFamily="66" charset="0"/>
              </a:rPr>
              <a:t> (от 1 до 3-5 ударов).  Далее даются сочетания комплексов хлопков или ударов, состоящих из различного количества ударов  с короткими и длинными паузами (промежутками): </a:t>
            </a:r>
          </a:p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 -----  </a:t>
            </a: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, </a:t>
            </a: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-</a:t>
            </a: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-</a:t>
            </a: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, </a:t>
            </a:r>
            <a:r>
              <a:rPr lang="en-US" sz="1800" b="1" dirty="0" smtClean="0">
                <a:latin typeface="Comic Sans MS" pitchFamily="66" charset="0"/>
              </a:rPr>
              <a:t>iii</a:t>
            </a:r>
            <a:r>
              <a:rPr lang="ru-RU" sz="1800" b="1" dirty="0" smtClean="0">
                <a:latin typeface="Comic Sans MS" pitchFamily="66" charset="0"/>
              </a:rPr>
              <a:t>-</a:t>
            </a:r>
            <a:r>
              <a:rPr lang="en-US" sz="1800" b="1" dirty="0" smtClean="0">
                <a:latin typeface="Comic Sans MS" pitchFamily="66" charset="0"/>
              </a:rPr>
              <a:t>II</a:t>
            </a:r>
            <a:r>
              <a:rPr lang="ru-RU" sz="1800" b="1" dirty="0" smtClean="0">
                <a:latin typeface="Comic Sans MS" pitchFamily="66" charset="0"/>
              </a:rPr>
              <a:t>-</a:t>
            </a:r>
            <a:r>
              <a:rPr lang="en-US" sz="1800" b="1" dirty="0" smtClean="0">
                <a:latin typeface="Comic Sans MS" pitchFamily="66" charset="0"/>
              </a:rPr>
              <a:t>ii </a:t>
            </a:r>
            <a:r>
              <a:rPr lang="ru-RU" sz="1800" dirty="0" smtClean="0">
                <a:latin typeface="Comic Sans MS" pitchFamily="66" charset="0"/>
              </a:rPr>
              <a:t>(</a:t>
            </a:r>
            <a:r>
              <a:rPr lang="en-US" sz="1800" dirty="0" smtClean="0">
                <a:latin typeface="Comic Sans MS" pitchFamily="66" charset="0"/>
              </a:rPr>
              <a:t>I</a:t>
            </a:r>
            <a:r>
              <a:rPr lang="ru-RU" sz="1800" dirty="0" smtClean="0">
                <a:latin typeface="Comic Sans MS" pitchFamily="66" charset="0"/>
              </a:rPr>
              <a:t>- сильный удар, </a:t>
            </a:r>
            <a:r>
              <a:rPr lang="en-US" sz="1800" dirty="0" err="1" smtClean="0">
                <a:latin typeface="Comic Sans MS" pitchFamily="66" charset="0"/>
              </a:rPr>
              <a:t>i</a:t>
            </a:r>
            <a:r>
              <a:rPr lang="ru-RU" sz="1800" dirty="0" smtClean="0">
                <a:latin typeface="Comic Sans MS" pitchFamily="66" charset="0"/>
              </a:rPr>
              <a:t> –слабый удар, -------- - пауза)..</a:t>
            </a: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Работа по оценке и воспроизведению ритмов должна проходить в следующей последовательности:</a:t>
            </a: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>
                <a:latin typeface="Comic Sans MS" pitchFamily="66" charset="0"/>
              </a:rPr>
              <a:t> 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Оценка количества ритмов;</a:t>
            </a:r>
          </a:p>
          <a:p>
            <a:pPr marL="571500" lvl="0" indent="-571500">
              <a:buFont typeface="+mj-lt"/>
              <a:buAutoNum type="romanUcPeriod"/>
            </a:pPr>
            <a:endParaRPr lang="ru-RU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Выполнение ритма по зрительному образцу;</a:t>
            </a:r>
          </a:p>
          <a:p>
            <a:pPr marL="571500" lvl="0" indent="-571500">
              <a:buFont typeface="+mj-lt"/>
              <a:buAutoNum type="romanUcPeriod"/>
            </a:pPr>
            <a:endParaRPr lang="ru-RU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Выполнение ритма по словесной инструкции.</a:t>
            </a:r>
          </a:p>
          <a:p>
            <a:pPr marL="571500" indent="-571500">
              <a:buNone/>
            </a:pP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Игры на развитие ритмического чувства в старшей группе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9" name="Содержимое 6" descr="SDC11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3116"/>
            <a:ext cx="5000660" cy="32861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Comic Sans MS" pitchFamily="66" charset="0"/>
                <a:ea typeface="Times New Roman" pitchFamily="18" charset="0"/>
              </a:rPr>
              <a:t>«Послушай, как стучит сердце»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1800" dirty="0" smtClean="0">
                <a:latin typeface="Comic Sans MS" pitchFamily="66" charset="0"/>
                <a:ea typeface="Times New Roman" pitchFamily="18" charset="0"/>
              </a:rPr>
              <a:t>знакомство с ритмом.</a:t>
            </a:r>
            <a:endParaRPr lang="ru-RU" sz="1800" dirty="0" smtClean="0">
              <a:latin typeface="Comic Sans MS" pitchFamily="66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Ход игры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Comic Sans MS" pitchFamily="66" charset="0"/>
                <a:ea typeface="Times New Roman" pitchFamily="18" charset="0"/>
              </a:rPr>
              <a:t>Дети друг у друга слушают как бьются сердца,  затем голосом,  повторяют услышанное. После этого простукивают ритм ладошками. </a:t>
            </a:r>
            <a:endParaRPr lang="ru-RU" sz="1800" dirty="0" smtClean="0">
              <a:latin typeface="Comic Sans MS" pitchFamily="66" charset="0"/>
            </a:endParaRPr>
          </a:p>
        </p:txBody>
      </p:sp>
      <p:pic>
        <p:nvPicPr>
          <p:cNvPr id="4" name="Picture 2" descr="F:\Мои документы\аттестация 2014\ритм\фото ритс среда\SDC11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14686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«Покажи нужную карточку»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72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определение количества хлопков и соотнесение их с записанным ритмическим рисунком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Оборудование: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карточки с ритмическими рисунками от 1 до 5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Ход игры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Логопед показывает карточки с изображением ритмических рисунков от 1 до 3 или 5. Затем прохлопывает определённый ,вначале несложный ритм,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и предлагает ребёнку найти карточку, соответствующую количеству хлопков</a:t>
            </a:r>
            <a:r>
              <a:rPr lang="ru-RU" sz="21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F:\Мои документы\аттестация 2014\ритм\фото ритс среда\SDC11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14818"/>
            <a:ext cx="366025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«Простучи столько раз, сколько точек на карточке»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«Простучи столько раз, сколько точек на карточке»</a:t>
            </a:r>
          </a:p>
          <a:p>
            <a:r>
              <a:rPr lang="ru-RU" sz="1800" b="1" dirty="0" smtClean="0"/>
              <a:t>Цель: </a:t>
            </a:r>
            <a:r>
              <a:rPr lang="ru-RU" sz="1800" dirty="0" smtClean="0"/>
              <a:t>воспроизведение несложных ритмов по заданному образцу с соблюдением пауз</a:t>
            </a:r>
          </a:p>
          <a:p>
            <a:r>
              <a:rPr lang="ru-RU" sz="1800" b="1" dirty="0" smtClean="0"/>
              <a:t>Оборудование:</a:t>
            </a:r>
            <a:r>
              <a:rPr lang="ru-RU" sz="1800" dirty="0" smtClean="0"/>
              <a:t> карточки с ритмическими рисунками от 1 до 5</a:t>
            </a:r>
          </a:p>
          <a:p>
            <a:r>
              <a:rPr lang="ru-RU" sz="1800" b="1" dirty="0" smtClean="0"/>
              <a:t>Ход игры</a:t>
            </a:r>
            <a:endParaRPr lang="ru-RU" sz="1800" dirty="0" smtClean="0"/>
          </a:p>
          <a:p>
            <a:r>
              <a:rPr lang="ru-RU" sz="1800" dirty="0" smtClean="0"/>
              <a:t>В начале игры рассматриваются карточки с изображенными ритмическими рисунками. На каждой карточке считается количество точек. Затем логопед показывает карточку и предлагает прохлопать  или простучать изображённый ритмический рисунок. Вначале игры используются карточки без пауз, затем с одной паузой.</a:t>
            </a:r>
          </a:p>
          <a:p>
            <a:endParaRPr lang="ru-RU" sz="1800" dirty="0">
              <a:latin typeface="Comic Sans MS" pitchFamily="66" charset="0"/>
            </a:endParaRPr>
          </a:p>
        </p:txBody>
      </p:sp>
      <p:pic>
        <p:nvPicPr>
          <p:cNvPr id="9" name="Picture 3" descr="F:\Мои документы\аттестация 2014\ритм\фото ритс среда\SDC11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2428892" cy="18216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717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Игры на развитие чувства ритма у детей старшего дошкольного возраста    подготовил учитель-логопед  Караванова Ирина Анатольевна МБДОУ д/с «Светлячок» г. Советский ХМАО-Югра   </vt:lpstr>
      <vt:lpstr>   Игры на развитие чувства ритма у детей старшего  дошкольного возраста </vt:lpstr>
      <vt:lpstr>Зачем это нужно?</vt:lpstr>
      <vt:lpstr>Слайд 4</vt:lpstr>
      <vt:lpstr>  Работа по оценке и воспроизведению ритмов должна проходить в следующей последовательности:     </vt:lpstr>
      <vt:lpstr>Игры на развитие ритмического чувства в старшей группе</vt:lpstr>
      <vt:lpstr>«Послушай, как стучит сердце» </vt:lpstr>
      <vt:lpstr>«Покажи нужную карточку» </vt:lpstr>
      <vt:lpstr>«Простучи столько раз, сколько точек на карточке»</vt:lpstr>
      <vt:lpstr>«Морзянка» </vt:lpstr>
      <vt:lpstr> «Простучи, как я скажу» </vt:lpstr>
      <vt:lpstr>Примерные ритмические рисунки</vt:lpstr>
      <vt:lpstr>      желаю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78</cp:revision>
  <dcterms:modified xsi:type="dcterms:W3CDTF">2014-09-12T18:09:12Z</dcterms:modified>
</cp:coreProperties>
</file>