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58" r:id="rId6"/>
    <p:sldId id="284" r:id="rId7"/>
    <p:sldId id="259" r:id="rId8"/>
    <p:sldId id="308" r:id="rId9"/>
    <p:sldId id="302" r:id="rId10"/>
    <p:sldId id="303" r:id="rId11"/>
    <p:sldId id="318" r:id="rId12"/>
    <p:sldId id="325" r:id="rId13"/>
    <p:sldId id="321" r:id="rId14"/>
    <p:sldId id="327" r:id="rId15"/>
    <p:sldId id="330" r:id="rId16"/>
    <p:sldId id="332" r:id="rId17"/>
    <p:sldId id="306" r:id="rId18"/>
    <p:sldId id="322" r:id="rId19"/>
    <p:sldId id="295" r:id="rId20"/>
    <p:sldId id="323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86" autoAdjust="0"/>
    <p:restoredTop sz="94660"/>
  </p:normalViewPr>
  <p:slideViewPr>
    <p:cSldViewPr>
      <p:cViewPr varScale="1">
        <p:scale>
          <a:sx n="92" d="100"/>
          <a:sy n="92" d="100"/>
        </p:scale>
        <p:origin x="6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25A59-5793-46EF-BF13-05FF46460606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6C531-A5FC-4CF3-96B9-60F933294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7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6C531-A5FC-4CF3-96B9-60F9332944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0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6C531-A5FC-4CF3-96B9-60F93329446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6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положительной  Я-концепции </a:t>
            </a:r>
            <a:r>
              <a:rPr lang="ru-RU" smtClean="0"/>
              <a:t>у учащихся с ОВЗ.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Отрицательная  Я-концепция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   Я не нравлюсь</a:t>
            </a:r>
          </a:p>
          <a:p>
            <a:pPr>
              <a:buNone/>
            </a:pPr>
            <a:r>
              <a:rPr lang="ru-RU" b="1" i="1" dirty="0" smtClean="0"/>
              <a:t>         Я  не способен</a:t>
            </a:r>
          </a:p>
          <a:p>
            <a:pPr>
              <a:buNone/>
            </a:pPr>
            <a:r>
              <a:rPr lang="ru-RU" b="1" i="1" dirty="0" smtClean="0"/>
              <a:t>        Я не нужен </a:t>
            </a:r>
          </a:p>
          <a:p>
            <a:pPr>
              <a:buNone/>
            </a:pPr>
            <a:r>
              <a:rPr lang="ru-RU" dirty="0" smtClean="0"/>
              <a:t>    мешает успеху, ухудшает результаты,     способствует  изменению личности  в отрицательную  сторону.</a:t>
            </a:r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b="1" i="1" dirty="0" smtClean="0">
                <a:solidFill>
                  <a:schemeClr val="tx1"/>
                </a:solidFill>
              </a:rPr>
              <a:t>О низкой самооценке могут сигнализировать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Самокритичные высказывания:</a:t>
            </a:r>
          </a:p>
          <a:p>
            <a:pPr>
              <a:buNone/>
            </a:pPr>
            <a:r>
              <a:rPr lang="ru-RU" dirty="0" smtClean="0"/>
              <a:t>	«Я никогда не смогу усвоить этот материал...», «У меня все равно ничего не получается…».</a:t>
            </a:r>
          </a:p>
          <a:p>
            <a:pPr lvl="0">
              <a:buNone/>
            </a:pPr>
            <a:r>
              <a:rPr lang="ru-RU" dirty="0" smtClean="0"/>
              <a:t> Нежелание признавать свою оплошность или вину: «Я не виноват...», «Это сделал не я».</a:t>
            </a:r>
          </a:p>
          <a:p>
            <a:pPr lvl="0">
              <a:buNone/>
            </a:pPr>
            <a:r>
              <a:rPr lang="ru-RU" dirty="0" smtClean="0"/>
              <a:t>Неспособность принять похвалу: «Вы, конечно, на самом деле так не считаете...» </a:t>
            </a:r>
          </a:p>
          <a:p>
            <a:pPr lvl="0">
              <a:buNone/>
            </a:pPr>
            <a:r>
              <a:rPr lang="ru-RU" dirty="0" smtClean="0"/>
              <a:t>Отрицательное отношение к школе и учителям: «Мне кажется,  учитель меня не любит...»</a:t>
            </a:r>
          </a:p>
          <a:p>
            <a:pPr lvl="0">
              <a:buNone/>
            </a:pPr>
            <a:r>
              <a:rPr lang="ru-RU" dirty="0" smtClean="0"/>
              <a:t>Низкая мотивация, отказ от попыток добиться какого-то успеха: «Меня не интересует...»,  «Мне не интересно».</a:t>
            </a:r>
          </a:p>
          <a:p>
            <a:pPr lvl="0">
              <a:buNone/>
            </a:pPr>
            <a:r>
              <a:rPr lang="ru-RU" dirty="0" smtClean="0"/>
              <a:t>Плохая социальная адаптация, застенчивость и повышенная чувствительность к критике: «Все против меня...»</a:t>
            </a:r>
          </a:p>
          <a:p>
            <a:pPr lvl="0">
              <a:buNone/>
            </a:pPr>
            <a:r>
              <a:rPr lang="ru-RU" dirty="0" smtClean="0"/>
              <a:t>Критическое отношение к успехам других: «Просто ему повезло...»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011026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" y="27724"/>
            <a:ext cx="9125373" cy="6837947"/>
          </a:xfrm>
        </p:spPr>
      </p:pic>
    </p:spTree>
    <p:extLst>
      <p:ext uri="{BB962C8B-B14F-4D97-AF65-F5344CB8AC3E}">
        <p14:creationId xmlns:p14="http://schemas.microsoft.com/office/powerpoint/2010/main" val="3063445491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3"/>
            <a:ext cx="9144000" cy="6851905"/>
          </a:xfrm>
        </p:spPr>
      </p:pic>
    </p:spTree>
    <p:extLst>
      <p:ext uri="{BB962C8B-B14F-4D97-AF65-F5344CB8AC3E}">
        <p14:creationId xmlns:p14="http://schemas.microsoft.com/office/powerpoint/2010/main" val="1667541163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" y="216024"/>
            <a:ext cx="9081586" cy="6381328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0"/>
            <a:ext cx="9144000" cy="6851905"/>
          </a:xfrm>
        </p:spPr>
      </p:pic>
    </p:spTree>
    <p:extLst>
      <p:ext uri="{BB962C8B-B14F-4D97-AF65-F5344CB8AC3E}">
        <p14:creationId xmlns:p14="http://schemas.microsoft.com/office/powerpoint/2010/main" val="1068142996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386485"/>
            <a:ext cx="864096" cy="982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2691"/>
            <a:ext cx="5061706" cy="6744626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Ряд  </a:t>
            </a:r>
            <a:r>
              <a:rPr lang="ru-RU" sz="3200" i="1" dirty="0" smtClean="0">
                <a:solidFill>
                  <a:schemeClr val="tx1"/>
                </a:solidFill>
              </a:rPr>
              <a:t>правил</a:t>
            </a:r>
            <a:r>
              <a:rPr lang="ru-RU" sz="3200" dirty="0" smtClean="0">
                <a:solidFill>
                  <a:schemeClr val="tx1"/>
                </a:solidFill>
              </a:rPr>
              <a:t>, способствующих становлению позитивного образа Я: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- сообщение воспитаннику, что он добился хороших результатов, даже если в действительности его результаты были средними;</a:t>
            </a:r>
          </a:p>
          <a:p>
            <a:pPr>
              <a:buNone/>
            </a:pPr>
            <a:r>
              <a:rPr lang="ru-RU" sz="1600" dirty="0" smtClean="0"/>
              <a:t>- сообщение о своих хороших результатах воспитанник получает от людей авторитетных и значимых для него;</a:t>
            </a:r>
          </a:p>
          <a:p>
            <a:pPr>
              <a:buNone/>
            </a:pPr>
            <a:r>
              <a:rPr lang="ru-RU" sz="1600" dirty="0" smtClean="0"/>
              <a:t>- сообщение воспитаннику о хороших результатах в форме внушения, т.е. соответствующим эмоциональным воздействием; </a:t>
            </a:r>
          </a:p>
          <a:p>
            <a:pPr>
              <a:buNone/>
            </a:pPr>
            <a:r>
              <a:rPr lang="ru-RU" sz="1600" dirty="0" smtClean="0"/>
              <a:t>- предоставление возможности воспитаннику закрепить впечатление о хороших результатах;</a:t>
            </a:r>
          </a:p>
          <a:p>
            <a:pPr>
              <a:buNone/>
            </a:pPr>
            <a:r>
              <a:rPr lang="ru-RU" sz="1600" dirty="0" smtClean="0"/>
              <a:t>- создание в окружении ребенка благоприятного к нему отношения сверстников;</a:t>
            </a:r>
          </a:p>
          <a:p>
            <a:pPr>
              <a:buNone/>
            </a:pPr>
            <a:r>
              <a:rPr lang="ru-RU" sz="1600" dirty="0" smtClean="0"/>
              <a:t>- создание ситуации успеха и возможности ощущения ресурса успеха - "Я - могу";</a:t>
            </a:r>
          </a:p>
          <a:p>
            <a:pPr>
              <a:buNone/>
            </a:pPr>
            <a:r>
              <a:rPr lang="ru-RU" sz="1600" dirty="0" smtClean="0"/>
              <a:t>- проявление к воспитаннику </a:t>
            </a:r>
            <a:r>
              <a:rPr lang="ru-RU" sz="1600" dirty="0" err="1" smtClean="0"/>
              <a:t>эмпатических</a:t>
            </a:r>
            <a:r>
              <a:rPr lang="ru-RU" sz="1600" dirty="0" smtClean="0"/>
              <a:t> чувств, искреннее переживание за него, умение держать его сторону даже тогда, когда его показатели не стабильны;</a:t>
            </a:r>
          </a:p>
          <a:p>
            <a:pPr>
              <a:buNone/>
            </a:pPr>
            <a:r>
              <a:rPr lang="ru-RU" sz="1600" dirty="0" smtClean="0"/>
              <a:t>- предоставление самостоятельности (воспитывать, но не контролировать каждый шаг);</a:t>
            </a:r>
          </a:p>
          <a:p>
            <a:pPr>
              <a:buNone/>
            </a:pPr>
            <a:r>
              <a:rPr lang="ru-RU" sz="1600" dirty="0" smtClean="0"/>
              <a:t>-предоставить воспитаннику ощутить, что сочувствую ему, верю в него, хорошего мнения о нем, не смотря на его оплошность.</a:t>
            </a:r>
          </a:p>
          <a:p>
            <a:endParaRPr lang="ru-RU" sz="16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370013" y="116015288"/>
            <a:ext cx="5800592" cy="10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32886" y="262891816"/>
            <a:ext cx="7502450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0358542" y="8286784"/>
            <a:ext cx="3214710" cy="49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431949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312368" cy="4170682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1</a:t>
            </a:r>
            <a:r>
              <a:rPr lang="ru-RU" sz="2400" dirty="0" smtClean="0"/>
              <a:t>. Если ребенка часто критикуют – он учится осуждать. </a:t>
            </a:r>
            <a:br>
              <a:rPr lang="ru-RU" sz="2400" dirty="0" smtClean="0"/>
            </a:br>
            <a:r>
              <a:rPr lang="ru-RU" sz="2400" dirty="0" smtClean="0"/>
              <a:t>2. Если ребенка часто хвалят – он учится оценивать. </a:t>
            </a:r>
            <a:br>
              <a:rPr lang="ru-RU" sz="2400" dirty="0" smtClean="0"/>
            </a:br>
            <a:r>
              <a:rPr lang="ru-RU" sz="2400" dirty="0" smtClean="0"/>
              <a:t>3. Если ребенку демонстрируют враждебность он учится драться. </a:t>
            </a:r>
            <a:br>
              <a:rPr lang="ru-RU" sz="2400" dirty="0" smtClean="0"/>
            </a:br>
            <a:r>
              <a:rPr lang="ru-RU" sz="2400" dirty="0" smtClean="0"/>
              <a:t>4. Если с ребенком обычно честны – он учится справедливости. </a:t>
            </a:r>
            <a:br>
              <a:rPr lang="ru-RU" sz="2400" dirty="0" smtClean="0"/>
            </a:br>
            <a:r>
              <a:rPr lang="ru-RU" sz="2400" dirty="0" smtClean="0"/>
              <a:t>5. Если ребенка часто высмеивают – он учится быть робким. </a:t>
            </a:r>
            <a:br>
              <a:rPr lang="ru-RU" sz="2400" dirty="0" smtClean="0"/>
            </a:br>
            <a:r>
              <a:rPr lang="ru-RU" sz="2400" dirty="0" smtClean="0"/>
              <a:t>6. Если ребенок часто живет с чувством безопасности – он учится верить. </a:t>
            </a:r>
            <a:br>
              <a:rPr lang="ru-RU" sz="2400" dirty="0" smtClean="0"/>
            </a:br>
            <a:r>
              <a:rPr lang="ru-RU" sz="2400" dirty="0" smtClean="0"/>
              <a:t>7. Если ребенка часто позорят – он учится чувствовать себя виноватым. </a:t>
            </a:r>
            <a:br>
              <a:rPr lang="ru-RU" sz="2400" dirty="0" smtClean="0"/>
            </a:br>
            <a:r>
              <a:rPr lang="ru-RU" sz="2400" dirty="0" smtClean="0"/>
              <a:t>8. Если ребенка часто одобряют – он учится хорошо к себе относиться. </a:t>
            </a:r>
            <a:br>
              <a:rPr lang="ru-RU" sz="2400" dirty="0" smtClean="0"/>
            </a:br>
            <a:r>
              <a:rPr lang="ru-RU" sz="2400" dirty="0" smtClean="0"/>
              <a:t>9. Если к ребенку часто бывают снисходительны – он учится быть терпеливым. </a:t>
            </a:r>
            <a:br>
              <a:rPr lang="ru-RU" sz="2400" dirty="0" smtClean="0"/>
            </a:br>
            <a:r>
              <a:rPr lang="ru-RU" sz="2400" dirty="0" smtClean="0"/>
              <a:t>10. Если ребенка часто подбадривают – он учится уверенности в себе. </a:t>
            </a:r>
            <a:br>
              <a:rPr lang="ru-RU" sz="2400" dirty="0" smtClean="0"/>
            </a:br>
            <a:r>
              <a:rPr lang="ru-RU" sz="2400" dirty="0" smtClean="0"/>
              <a:t>11. Если ребенок живет в атмосфере дружбы и чувствует себя нужным – он учится находить в этом мире любовь. </a:t>
            </a:r>
          </a:p>
          <a:p>
            <a:endParaRPr lang="ru-RU" sz="24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72098"/>
          </a:xfrm>
        </p:spPr>
        <p:txBody>
          <a:bodyPr>
            <a:normAutofit/>
          </a:bodyPr>
          <a:lstStyle/>
          <a:p>
            <a:pPr lvl="3" algn="just"/>
            <a:r>
              <a:rPr lang="ru-RU" dirty="0" smtClean="0">
                <a:solidFill>
                  <a:schemeClr val="tx1"/>
                </a:solidFill>
              </a:rPr>
              <a:t>Люди   должны   понять,   что   каждый раз, когда они угрожают кому-то, кого-то унижают, когда они подавляют или отталкивают другое человеческое существо, когда они причиняют кому-то боль, они вносят тем самым свою лепту, пусть даже небольшую, в увеличение удельного веса психической патологии в окружающем нас мире. И точно так же каждый добрый, заботливый, порядочный, дружелюбный человек, не скупящийся на простое человеческое тепло, принимает участие, пусть даже самое скромное, в психическом оздоровлении жизни общества.</a:t>
            </a:r>
          </a:p>
          <a:p>
            <a:pPr algn="just"/>
            <a:endParaRPr lang="ru-RU" i="1" dirty="0" smtClean="0"/>
          </a:p>
          <a:p>
            <a:pPr algn="r"/>
            <a:r>
              <a:rPr lang="ru-RU" i="1" dirty="0" smtClean="0"/>
              <a:t>А. </a:t>
            </a:r>
            <a:r>
              <a:rPr lang="ru-RU" i="1" dirty="0" err="1" smtClean="0"/>
              <a:t>Маслоу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1143000"/>
            <a:ext cx="6524625" cy="45720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/>
              <a:t>		Положительная самооценка определяется тремя факторами: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во-первых, эмпатия, </a:t>
            </a:r>
          </a:p>
          <a:p>
            <a:pPr>
              <a:buNone/>
            </a:pPr>
            <a:r>
              <a:rPr lang="ru-RU" dirty="0" smtClean="0"/>
              <a:t>	во-вторых, безусловное позитивное отношение к ученику, </a:t>
            </a:r>
          </a:p>
          <a:p>
            <a:pPr>
              <a:buNone/>
            </a:pPr>
            <a:r>
              <a:rPr lang="ru-RU" dirty="0" smtClean="0"/>
              <a:t>	в-третьих, искренность и неподдельность в общении с ним.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Эмпатия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Выражаемая словами , эмпатия  дает ученику ободряющее ощущение того, что он не одинок, что его понимают и принимают таким, какой он есть.  Этот момент является главным для отношений, складывающихся в ходе общения. </a:t>
            </a:r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Безусловное позитивное отношение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472518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Принятие ребенка учителем в качестве значимого  способствует формированию  у  него  позитивной </a:t>
            </a:r>
            <a:r>
              <a:rPr lang="ru-RU" dirty="0" err="1" smtClean="0"/>
              <a:t>Я-концепции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Ребенок, убежденный в том, что у него все в порядке, не склонен преуменьшать своих  потенциальных  возможностей  и  готов охотно учиться.</a:t>
            </a:r>
          </a:p>
          <a:p>
            <a:endParaRPr lang="ru-RU" dirty="0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Развитие у ребенка более высокой самооценки происходит под действием двух механизмов. </a:t>
            </a:r>
          </a:p>
          <a:p>
            <a:pPr algn="just">
              <a:buNone/>
            </a:pPr>
            <a:r>
              <a:rPr lang="ru-RU" b="1" dirty="0" smtClean="0"/>
              <a:t>	Во-первых,</a:t>
            </a:r>
            <a:r>
              <a:rPr lang="ru-RU" dirty="0" smtClean="0"/>
              <a:t> ребенок не опасается быть отвергнутым в том случае, если он проявит или будет обсуждать свои уязвимые стороны.</a:t>
            </a:r>
          </a:p>
          <a:p>
            <a:pPr algn="just">
              <a:buNone/>
            </a:pPr>
            <a:r>
              <a:rPr lang="ru-RU" b="1" dirty="0" smtClean="0"/>
              <a:t>	Во-вторых, </a:t>
            </a:r>
            <a:r>
              <a:rPr lang="ru-RU" dirty="0" smtClean="0"/>
              <a:t>он уверен в том, что к нему благожелательно относятся независимо от его успехов или неудач, и что его не будут сравнивать с другими, вызывая болезненное чувство неадекватности. Учитель ожидает от ребенка успехов, соответствующих его возможностям, и с этой точки зрения оценивает достигнутые результаты.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Искренность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Это прежде всего естественность учителя в отношениях с учеником, иными словами, неподдельность  выражения его реакций на чувства ребенка. </a:t>
            </a:r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В. А. Жуковский писал: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«Цель воспитания вообще и учения в особенности заключается в знакомстве ученика с четырьмя вещами: </a:t>
            </a:r>
          </a:p>
          <a:p>
            <a:pPr>
              <a:buNone/>
            </a:pPr>
            <a:r>
              <a:rPr lang="ru-RU" dirty="0" smtClean="0"/>
              <a:t>с тем, что его окружает,</a:t>
            </a:r>
          </a:p>
          <a:p>
            <a:pPr>
              <a:buNone/>
            </a:pPr>
            <a:r>
              <a:rPr lang="ru-RU" dirty="0" smtClean="0"/>
              <a:t>с тем, что он есть,</a:t>
            </a:r>
          </a:p>
          <a:p>
            <a:pPr>
              <a:buNone/>
            </a:pPr>
            <a:r>
              <a:rPr lang="ru-RU" dirty="0" smtClean="0"/>
              <a:t>с тем, что он должен быть как существо нравственное,</a:t>
            </a:r>
          </a:p>
          <a:p>
            <a:pPr>
              <a:buNone/>
            </a:pPr>
            <a:r>
              <a:rPr lang="ru-RU" dirty="0" smtClean="0"/>
              <a:t>с тем, как он должен направлять свои способности на служение добродетели".</a:t>
            </a:r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Положительная  Я-концепция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Я нравлюсь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b="1" i="1" dirty="0" smtClean="0"/>
              <a:t>Я способен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Я значу –</a:t>
            </a:r>
          </a:p>
          <a:p>
            <a:pPr>
              <a:buNone/>
            </a:pPr>
            <a:r>
              <a:rPr lang="ru-RU" dirty="0" smtClean="0"/>
              <a:t>   способствует  успеху, эффективной деятельности, положительным проявлениям личности.</a:t>
            </a:r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688</TotalTime>
  <Words>387</Words>
  <Application>Microsoft Office PowerPoint</Application>
  <PresentationFormat>Экран (4:3)</PresentationFormat>
  <Paragraphs>58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Georgia</vt:lpstr>
      <vt:lpstr>Trebuchet MS</vt:lpstr>
      <vt:lpstr>Wingdings 2</vt:lpstr>
      <vt:lpstr>Городская</vt:lpstr>
      <vt:lpstr>Формирование положительной  Я-концепции у учащихся с ОВЗ. </vt:lpstr>
      <vt:lpstr>Презентация PowerPoint</vt:lpstr>
      <vt:lpstr>Презентация PowerPoint</vt:lpstr>
      <vt:lpstr>Эмпатия </vt:lpstr>
      <vt:lpstr>Безусловное позитивное отношение </vt:lpstr>
      <vt:lpstr>Презентация PowerPoint</vt:lpstr>
      <vt:lpstr>Искренность </vt:lpstr>
      <vt:lpstr>В. А. Жуковский писал:</vt:lpstr>
      <vt:lpstr>Положительная  Я-концепция</vt:lpstr>
      <vt:lpstr>Отрицательная  Я-концепция</vt:lpstr>
      <vt:lpstr> О низкой самооценке могут сигнализировать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Ряд  правил, способствующих становлению позитивного образа Я: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ПОЗИТИВНОГО САМОВОСПРИЯТИЯ</dc:title>
  <dc:creator>ALEXEY</dc:creator>
  <cp:lastModifiedBy>ALEXEY</cp:lastModifiedBy>
  <cp:revision>123</cp:revision>
  <dcterms:modified xsi:type="dcterms:W3CDTF">2014-08-26T16:12:11Z</dcterms:modified>
</cp:coreProperties>
</file>