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87" r:id="rId3"/>
    <p:sldId id="257" r:id="rId4"/>
    <p:sldId id="296" r:id="rId5"/>
    <p:sldId id="297" r:id="rId6"/>
    <p:sldId id="298" r:id="rId7"/>
    <p:sldId id="299" r:id="rId8"/>
    <p:sldId id="258" r:id="rId9"/>
    <p:sldId id="260" r:id="rId10"/>
    <p:sldId id="288" r:id="rId11"/>
    <p:sldId id="289" r:id="rId12"/>
    <p:sldId id="290" r:id="rId13"/>
    <p:sldId id="291" r:id="rId14"/>
    <p:sldId id="301" r:id="rId15"/>
    <p:sldId id="293" r:id="rId16"/>
    <p:sldId id="294" r:id="rId17"/>
    <p:sldId id="292" r:id="rId18"/>
    <p:sldId id="295" r:id="rId19"/>
    <p:sldId id="300" r:id="rId20"/>
    <p:sldId id="262" r:id="rId21"/>
    <p:sldId id="302" r:id="rId22"/>
    <p:sldId id="28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38" autoAdjust="0"/>
    <p:restoredTop sz="94660"/>
  </p:normalViewPr>
  <p:slideViewPr>
    <p:cSldViewPr>
      <p:cViewPr>
        <p:scale>
          <a:sx n="70" d="100"/>
          <a:sy n="70" d="100"/>
        </p:scale>
        <p:origin x="-12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CBEC42-857E-4A8D-AF49-673A3C9903C5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CBA5DE-4B73-46F9-8171-07D0680AF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1DD563-EE63-42F4-A2DF-E92413A346F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FE2844-7D9D-4546-BF1E-252B0742D3D8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785E3E-5478-4A2C-8BC2-5A4C494A9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B579-5B46-4A76-AE2E-EAFF283B5410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ECCCC-0187-47CF-95A7-9F0E34173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5FA60-4D77-4D74-AE15-7E4F3C2179CD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F196E-F52E-4F3B-90F9-106FE10A5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961E-7B4A-4D10-89E2-A17EB6CCF16C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94F5-D387-4EAB-98B1-E8374D76E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182F-572B-4B63-B263-150B593A9B69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C08A4D-26E0-4F41-97A6-2642FCC35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1DBE99-8182-425B-896D-FC2DEDF3816A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F9AF4F-3C15-4687-9857-90C97C51B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2F329F-5517-4742-813A-C03819ACFDB2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672184-129A-4AC2-A70B-161BDC8C7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5107C-3571-47F7-B067-E63458089078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3C64-A82E-4716-AD8B-FE7B58DDA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C5A6E-EDC5-40F6-A48A-B0DFC0CC51BF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877264-BE80-41F4-9364-51A211897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56F5-5074-4786-91DA-6171E2588177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5CB79-3A38-4A03-9BE1-12985FA1B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29149B-5BAF-4D3E-8A63-B2B12495F784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6E351F9-7594-4709-BEFE-DA20346C4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2D3F5E-44EA-4AE4-8390-368D75435905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B2B339-A5EF-4FE6-882A-9D0E91668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0" r:id="rId6"/>
    <p:sldLayoutId id="2147483747" r:id="rId7"/>
    <p:sldLayoutId id="2147483741" r:id="rId8"/>
    <p:sldLayoutId id="2147483748" r:id="rId9"/>
    <p:sldLayoutId id="2147483742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gisap.eu/ru/node/398" TargetMode="External"/><Relationship Id="rId3" Type="http://schemas.openxmlformats.org/officeDocument/2006/relationships/hyperlink" Target="http://www.dissers.ru/" TargetMode="External"/><Relationship Id="rId7" Type="http://schemas.openxmlformats.org/officeDocument/2006/relationships/hyperlink" Target="http://nnov.ruy.ru/news.html?did=1717" TargetMode="External"/><Relationship Id="rId2" Type="http://schemas.openxmlformats.org/officeDocument/2006/relationships/hyperlink" Target="http://scienceport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" TargetMode="External"/><Relationship Id="rId5" Type="http://schemas.openxmlformats.org/officeDocument/2006/relationships/hyperlink" Target="http://newparlament.ru/" TargetMode="External"/><Relationship Id="rId4" Type="http://schemas.openxmlformats.org/officeDocument/2006/relationships/hyperlink" Target="http://bugabook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388" y="908050"/>
            <a:ext cx="8659812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Явление экстремизма в молодежной среде</a:t>
            </a:r>
            <a:endParaRPr lang="ru-RU" dirty="0"/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3429000"/>
            <a:ext cx="3816350" cy="9366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sz="2000" b="1" dirty="0" smtClean="0"/>
              <a:t>Цель проведения – профилактика экстремизма и всех его проявлений в молодежной среде.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2843213" y="6021388"/>
            <a:ext cx="62741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Calibri" pitchFamily="34" charset="0"/>
              </a:rPr>
              <a:t>Классный руководитель </a:t>
            </a:r>
            <a:r>
              <a:rPr lang="ru-RU" b="1" dirty="0" smtClean="0">
                <a:solidFill>
                  <a:srgbClr val="800000"/>
                </a:solidFill>
              </a:rPr>
              <a:t>9-Б класса ГБОУ Школа №1238 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г.Москвы Малярчук Л.В.</a:t>
            </a:r>
            <a:endParaRPr lang="ru-RU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Экстремальное поведение -– это крайние способы достижения социальной справедливости, каких-то благ, привилегий, как для себя, так и </a:t>
            </a:r>
            <a:r>
              <a:rPr lang="ru-RU" sz="2000" b="1" dirty="0" err="1" smtClean="0">
                <a:solidFill>
                  <a:srgbClr val="FF0000"/>
                </a:solidFill>
              </a:rPr>
              <a:t>депривированных</a:t>
            </a:r>
            <a:r>
              <a:rPr lang="ru-RU" sz="2000" b="1" dirty="0" smtClean="0">
                <a:solidFill>
                  <a:srgbClr val="FF0000"/>
                </a:solidFill>
              </a:rPr>
              <a:t> социальных групп.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Терроризм – это крайнее проявление экстремизма </a:t>
            </a:r>
          </a:p>
          <a:p>
            <a:pPr>
              <a:buNone/>
            </a:pPr>
            <a:r>
              <a:rPr lang="ru-RU" sz="2800" b="1" dirty="0" smtClean="0"/>
              <a:t>явление, связанное с насилием, угрожающее жизни и здоровью граждан. </a:t>
            </a:r>
          </a:p>
          <a:p>
            <a:pPr>
              <a:buNone/>
            </a:pPr>
            <a:r>
              <a:rPr lang="ru-RU" sz="2800" b="1" dirty="0" smtClean="0"/>
              <a:t>Национализм – это форма общественного единства, основанная на идее национального превосходства и национальной исключительности.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err="1" smtClean="0"/>
              <a:t>Рассизм</a:t>
            </a:r>
            <a:r>
              <a:rPr lang="ru-RU" sz="2400" b="1" dirty="0" smtClean="0"/>
              <a:t> – это совокупность концепций, основу которых  составляют положения физической и психической неравноценности человеческих </a:t>
            </a:r>
            <a:r>
              <a:rPr lang="ru-RU" sz="2400" b="1" dirty="0" err="1" smtClean="0"/>
              <a:t>расс</a:t>
            </a:r>
            <a:r>
              <a:rPr lang="ru-RU" sz="2400" b="1" dirty="0" smtClean="0"/>
              <a:t> и о решающем  влиянии </a:t>
            </a:r>
            <a:r>
              <a:rPr lang="ru-RU" sz="2400" b="1" dirty="0" err="1" smtClean="0"/>
              <a:t>рассовых</a:t>
            </a:r>
            <a:r>
              <a:rPr lang="ru-RU" sz="2400" b="1" dirty="0" smtClean="0"/>
              <a:t> различий на историю и культуру человеческого общества. </a:t>
            </a:r>
          </a:p>
          <a:p>
            <a:pPr>
              <a:buNone/>
            </a:pPr>
            <a:r>
              <a:rPr lang="ru-RU" sz="2400" b="1" dirty="0" smtClean="0"/>
              <a:t>Фашизм - это идеология и практика, утверждающая  превосходство и исключительность определенной  нации или расы и направленные на разжигание  национальной нетерпимости, дискриминацию,  применение насилия и терроризма, установления  культа вождя.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В составе современной Российской Федерации более ста </a:t>
            </a:r>
            <a:r>
              <a:rPr lang="ru-RU" sz="2400" b="1" dirty="0" err="1" smtClean="0">
                <a:solidFill>
                  <a:srgbClr val="00B0F0"/>
                </a:solidFill>
              </a:rPr>
              <a:t>этносов,в</a:t>
            </a:r>
            <a:r>
              <a:rPr lang="ru-RU" sz="2400" b="1" dirty="0" smtClean="0">
                <a:solidFill>
                  <a:srgbClr val="00B0F0"/>
                </a:solidFill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</a:rPr>
              <a:t>том числе около тридцати наций.</a:t>
            </a:r>
            <a:r>
              <a:rPr lang="ru-RU" sz="1400" b="1" dirty="0" smtClean="0">
                <a:solidFill>
                  <a:srgbClr val="00B0F0"/>
                </a:solidFill>
              </a:rPr>
              <a:t/>
            </a:r>
            <a:br>
              <a:rPr lang="ru-RU" sz="1400" b="1" dirty="0" smtClean="0">
                <a:solidFill>
                  <a:srgbClr val="00B0F0"/>
                </a:solidFill>
              </a:rPr>
            </a:br>
            <a:endParaRPr lang="ru-RU" sz="1400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JNbR4PD7Ayw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07832" y="1600200"/>
            <a:ext cx="7233966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Предлагаю всем сосредоточиться  на следующих вопросах:</a:t>
            </a:r>
          </a:p>
          <a:p>
            <a:r>
              <a:rPr lang="ru-RU" sz="1800" b="1" dirty="0" smtClean="0"/>
              <a:t>- Вспомните, как вы в детстве переживали обиды?</a:t>
            </a:r>
          </a:p>
          <a:p>
            <a:r>
              <a:rPr lang="ru-RU" sz="1800" b="1" dirty="0" smtClean="0"/>
              <a:t>- Из-за чего вы огорчались?</a:t>
            </a:r>
          </a:p>
          <a:p>
            <a:r>
              <a:rPr lang="ru-RU" sz="1800" b="1" dirty="0" smtClean="0"/>
              <a:t>- Кто проявлял к вам жалость и сострадание в трудную </a:t>
            </a:r>
          </a:p>
          <a:p>
            <a:r>
              <a:rPr lang="ru-RU" sz="1800" b="1" dirty="0" smtClean="0"/>
              <a:t>минуту?</a:t>
            </a:r>
          </a:p>
          <a:p>
            <a:r>
              <a:rPr lang="ru-RU" sz="1800" b="1" dirty="0" smtClean="0"/>
              <a:t>- Что такое терпение? Что такое толерантность?</a:t>
            </a:r>
          </a:p>
          <a:p>
            <a:r>
              <a:rPr lang="ru-RU" sz="1800" b="1" dirty="0" smtClean="0"/>
              <a:t>- В чем их схожесть?</a:t>
            </a:r>
          </a:p>
          <a:p>
            <a:r>
              <a:rPr lang="ru-RU" sz="1800" b="1" dirty="0" smtClean="0"/>
              <a:t>- Как вы понимаете выражение «толерантность в общении»?</a:t>
            </a:r>
          </a:p>
          <a:p>
            <a:r>
              <a:rPr lang="ru-RU" sz="1800" b="1" dirty="0" smtClean="0"/>
              <a:t>- Все ли терпимо?</a:t>
            </a:r>
          </a:p>
          <a:p>
            <a:r>
              <a:rPr lang="ru-RU" sz="1800" b="1" dirty="0" smtClean="0"/>
              <a:t>- Где границы терпимости?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+           Два пути                  -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Толерантный </a:t>
            </a:r>
            <a:r>
              <a:rPr lang="ru-RU" sz="3600" b="1" dirty="0" smtClean="0"/>
              <a:t>         ?         </a:t>
            </a:r>
            <a:r>
              <a:rPr lang="ru-RU" sz="3600" b="1" dirty="0" err="1" smtClean="0">
                <a:solidFill>
                  <a:srgbClr val="92D050"/>
                </a:solidFill>
              </a:rPr>
              <a:t>Интолерантный</a:t>
            </a:r>
            <a:endParaRPr lang="ru-RU" sz="3600" b="1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prikolnullnaa_fotopodborka_2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06159" y="1600200"/>
            <a:ext cx="6966632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/>
              <a:t>Толерантный путь – </a:t>
            </a:r>
            <a:r>
              <a:rPr lang="ru-RU" sz="2800" b="1" dirty="0" err="1" smtClean="0"/>
              <a:t>путь</a:t>
            </a:r>
            <a:r>
              <a:rPr lang="ru-RU" sz="2800" b="1" dirty="0" smtClean="0"/>
              <a:t> человека, хорошо знающего себя, комфортно чувствующего себя в окружающей среде, понимающего других людей, и готового всегда прийти на помощь, человека с доброжелательным отношением к иным культурам, взглядам, традициям.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err="1" smtClean="0"/>
              <a:t>Интолерантный</a:t>
            </a:r>
            <a:r>
              <a:rPr lang="ru-RU" sz="2800" b="1" dirty="0" smtClean="0"/>
              <a:t> путь – представление человека о своей исключительности, низкий уровень воспитанности, чувство </a:t>
            </a:r>
            <a:r>
              <a:rPr lang="ru-RU" sz="2800" b="1" dirty="0" err="1" smtClean="0"/>
              <a:t>дискомфортности</a:t>
            </a:r>
            <a:r>
              <a:rPr lang="ru-RU" sz="2800" b="1" dirty="0" smtClean="0"/>
              <a:t>, существования в окружающей его действительности, желание власти, неприятие противоположных взглядов, традиций, обычаев.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«Дополни»: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«Быть толерантным - это значит</a:t>
            </a:r>
            <a:r>
              <a:rPr lang="ru-RU" sz="2000" b="1" dirty="0" smtClean="0">
                <a:solidFill>
                  <a:srgbClr val="FF0000"/>
                </a:solidFill>
              </a:rPr>
              <a:t>...» </a:t>
            </a:r>
            <a:r>
              <a:rPr lang="ru-RU" sz="2000" b="1" dirty="0" smtClean="0">
                <a:solidFill>
                  <a:srgbClr val="FF0000"/>
                </a:solidFill>
              </a:rPr>
              <a:t>Необходимо продумать, изобразить и объяснить </a:t>
            </a:r>
            <a:r>
              <a:rPr lang="ru-RU" sz="2000" b="1" dirty="0" smtClean="0">
                <a:solidFill>
                  <a:srgbClr val="FF0000"/>
                </a:solidFill>
              </a:rPr>
              <a:t>эмблему </a:t>
            </a:r>
            <a:r>
              <a:rPr lang="ru-RU" sz="2000" b="1" dirty="0" smtClean="0">
                <a:solidFill>
                  <a:srgbClr val="FF0000"/>
                </a:solidFill>
              </a:rPr>
              <a:t>толерантности.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2800" b="1" dirty="0"/>
          </a:p>
        </p:txBody>
      </p:sp>
      <p:pic>
        <p:nvPicPr>
          <p:cNvPr id="4" name="Рисунок 3" descr="tolerantnost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224" y="1556792"/>
            <a:ext cx="5335016" cy="4542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/>
              <a:t>Толерантность - означает уважение, принятие и правильное понимание богатого многообразия культур нашего мира, форм самовыражения и способов проявлений человеческой индивидуальности (переводится как «терпимость»). </a:t>
            </a:r>
          </a:p>
          <a:p>
            <a:pPr>
              <a:buNone/>
            </a:pPr>
            <a:r>
              <a:rPr lang="ru-RU" sz="2400" b="1" dirty="0" smtClean="0"/>
              <a:t>Добровольчество (</a:t>
            </a:r>
            <a:r>
              <a:rPr lang="ru-RU" sz="2400" b="1" dirty="0" err="1" smtClean="0"/>
              <a:t>волонтерство</a:t>
            </a:r>
            <a:r>
              <a:rPr lang="ru-RU" sz="2400" b="1" dirty="0" smtClean="0"/>
              <a:t>) – добровольный благотворительный труд людей на благо нуждающихся в помощи, сознательная деятельность по преобразованию социальной действительности при условии вовлечения граждан в эту деятельность на добровольной основе.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28a789d-920f-aaab-920f-aaa4487cbcb8.photo.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00640" y="1665112"/>
            <a:ext cx="6079672" cy="4932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/>
              <a:t>Людей неинтересных в мире нет,</a:t>
            </a:r>
          </a:p>
          <a:p>
            <a:pPr algn="ctr">
              <a:buNone/>
            </a:pPr>
            <a:r>
              <a:rPr lang="ru-RU" sz="3600" b="1" dirty="0" smtClean="0"/>
              <a:t>Их судьбы – как история планет.</a:t>
            </a:r>
          </a:p>
          <a:p>
            <a:pPr algn="ctr">
              <a:buNone/>
            </a:pPr>
            <a:r>
              <a:rPr lang="ru-RU" sz="3600" b="1" dirty="0" smtClean="0"/>
              <a:t>У каждой все особое, своё.</a:t>
            </a:r>
          </a:p>
          <a:p>
            <a:pPr algn="ctr">
              <a:buNone/>
            </a:pPr>
            <a:r>
              <a:rPr lang="ru-RU" sz="3600" b="1" dirty="0" smtClean="0"/>
              <a:t>И нет планет, похожих на неё.</a:t>
            </a:r>
          </a:p>
          <a:p>
            <a:pPr algn="ctr">
              <a:buNone/>
            </a:pPr>
            <a:r>
              <a:rPr lang="ru-RU" sz="3600" b="1" dirty="0" smtClean="0"/>
              <a:t> Е. Евтушенко</a:t>
            </a:r>
            <a:endParaRPr lang="ru-RU" sz="3600" b="1" dirty="0"/>
          </a:p>
        </p:txBody>
      </p:sp>
      <p:pic>
        <p:nvPicPr>
          <p:cNvPr id="4" name="Рисунок 3" descr="2012-10-18_14-45-03_83607753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09691"/>
            <a:ext cx="3801616" cy="2148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28600"/>
            <a:ext cx="7434262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ВМЕСТЕ ПРОТИВ ЭКСТРЕМИЗМА</a:t>
            </a:r>
            <a:endParaRPr lang="ru-RU" dirty="0"/>
          </a:p>
        </p:txBody>
      </p:sp>
      <p:sp>
        <p:nvSpPr>
          <p:cNvPr id="33796" name="Прямоугольник 4"/>
          <p:cNvSpPr>
            <a:spLocks noChangeArrowheads="1"/>
          </p:cNvSpPr>
          <p:nvPr/>
        </p:nvSpPr>
        <p:spPr bwMode="auto">
          <a:xfrm>
            <a:off x="468313" y="1773238"/>
            <a:ext cx="842486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alibri" pitchFamily="34" charset="0"/>
              </a:rPr>
              <a:t>Терроризм и </a:t>
            </a:r>
            <a:r>
              <a:rPr lang="ru-RU" sz="4000" b="1" dirty="0" smtClean="0">
                <a:solidFill>
                  <a:srgbClr val="FF0000"/>
                </a:solidFill>
                <a:latin typeface="Calibri" pitchFamily="34" charset="0"/>
              </a:rPr>
              <a:t>экстремизм </a:t>
            </a:r>
            <a:endParaRPr lang="ru-RU" sz="40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4000" b="1" dirty="0">
                <a:solidFill>
                  <a:srgbClr val="FF0000"/>
                </a:solidFill>
                <a:latin typeface="Calibri" pitchFamily="34" charset="0"/>
              </a:rPr>
              <a:t>против молодежи, </a:t>
            </a:r>
            <a:endParaRPr lang="ru-RU" sz="4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Calibri" pitchFamily="34" charset="0"/>
              </a:rPr>
              <a:t>молодежь 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alibri" pitchFamily="34" charset="0"/>
              </a:rPr>
              <a:t>против </a:t>
            </a:r>
            <a:r>
              <a:rPr lang="ru-RU" sz="4000" b="1" dirty="0">
                <a:solidFill>
                  <a:srgbClr val="FF0000"/>
                </a:solidFill>
                <a:latin typeface="Calibri" pitchFamily="34" charset="0"/>
              </a:rPr>
              <a:t>терроризма и экстремизма!</a:t>
            </a:r>
            <a:br>
              <a:rPr lang="ru-RU" sz="4000" b="1" dirty="0">
                <a:solidFill>
                  <a:srgbClr val="FF0000"/>
                </a:solidFill>
                <a:latin typeface="Calibri" pitchFamily="34" charset="0"/>
              </a:rPr>
            </a:br>
            <a:endParaRPr lang="ru-RU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3797" name="Picture 1" descr="C:\Users\Таня\Pictures\untitled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508500"/>
            <a:ext cx="48244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3" descr="C:\Users\Таня\Pictures\ekst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079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ad_72938_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1484784"/>
            <a:ext cx="2339752" cy="2172304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                                                       Знание-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</a:t>
            </a:r>
            <a:r>
              <a:rPr lang="ru-RU" sz="2000" b="1" dirty="0" smtClean="0">
                <a:solidFill>
                  <a:srgbClr val="FF0000"/>
                </a:solidFill>
              </a:rPr>
              <a:t>это понимание прошлого, настоящего и будущего!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ef2c6b7093f6aa12b96bc5211e9786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3356" y="1556792"/>
            <a:ext cx="8394074" cy="48965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b="1" smtClean="0"/>
              <a:t>Источники: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b="1" smtClean="0">
                <a:hlinkClick r:id="rId2"/>
              </a:rPr>
              <a:t>http://scienceport.ru/</a:t>
            </a:r>
            <a:r>
              <a:rPr lang="ru-RU" b="1" smtClean="0"/>
              <a:t>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b="1" smtClean="0">
                <a:hlinkClick r:id="rId3"/>
              </a:rPr>
              <a:t>http://www.dissers.ru/</a:t>
            </a:r>
            <a:endParaRPr lang="ru-RU" b="1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b="1" smtClean="0">
                <a:hlinkClick r:id="rId4"/>
              </a:rPr>
              <a:t>http://bugabooks.com/</a:t>
            </a:r>
            <a:r>
              <a:rPr lang="ru-RU" b="1" smtClean="0"/>
              <a:t>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b="1" smtClean="0">
                <a:hlinkClick r:id="rId5"/>
              </a:rPr>
              <a:t>http://newparlament.ru/</a:t>
            </a:r>
            <a:endParaRPr lang="ru-RU" b="1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b="1" smtClean="0">
                <a:hlinkClick r:id="rId6"/>
              </a:rPr>
              <a:t>http://ru.wikipedia.org/</a:t>
            </a:r>
            <a:endParaRPr lang="ru-RU" b="1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b="1" smtClean="0">
                <a:hlinkClick r:id="rId7"/>
              </a:rPr>
              <a:t>http://nnov.ruy.ru/news.html?did=1717</a:t>
            </a:r>
            <a:endParaRPr lang="ru-RU" b="1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b="1" smtClean="0">
                <a:hlinkClick r:id="rId8"/>
              </a:rPr>
              <a:t>http://gisap.eu/ru/node/398</a:t>
            </a:r>
            <a:r>
              <a:rPr lang="ru-RU" b="1" smtClean="0"/>
              <a:t> </a:t>
            </a:r>
          </a:p>
          <a:p>
            <a:pPr eaLnBrk="1" hangingPunct="1">
              <a:buFont typeface="Wingdings" pitchFamily="2" charset="2"/>
              <a:buChar char="ü"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C:\Users\Таня\Pictures\7ce9f237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Экстремизм - это приверженность крайним взглядам и мерам.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</a:t>
            </a:r>
            <a:r>
              <a:rPr lang="ru-RU" b="1" dirty="0" smtClean="0"/>
              <a:t>Акты насилия относятся к категории экстремистских, если: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    а) они не только используются в качестве прямого способа достижения политических, идеологических и социальных целей, но и являются инструментом публичности и устрашения;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    б) они направлены на то, чтобы причинить вред не непосредственному противнику, а другим людям.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 Федеральном законе «О противодействии экстремистской деятельности» даётся следующее определение экстремизма: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11188" y="1484313"/>
            <a:ext cx="8135937" cy="3268662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Экстремистская деятельность это-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а) деятельность общественных и религиозных объединений, либо иных организаций, либо редакций средств массовой информации, либо физических лиц по планированию, организации, подготовке и совершению действий, направленных на: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" name="Picture 9" descr="%d0%a1%d1%82%d0%be%d0%bb%d0%ba%d0%ba%d0%b8%d0%b5%d0%b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933825"/>
            <a:ext cx="3756025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Users\Таня\Pictures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292600"/>
            <a:ext cx="3527425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28775"/>
            <a:ext cx="8153400" cy="4968875"/>
          </a:xfrm>
          <a:ln>
            <a:solidFill>
              <a:schemeClr val="tx1"/>
            </a:solidFill>
          </a:ln>
        </p:spPr>
        <p:txBody>
          <a:bodyPr/>
          <a:lstStyle/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-   насильственное изменение основ конституционного строя и    нарушение целостности Российской Федерации;</a:t>
            </a: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-   подрыв безопасности Российской Федерации;</a:t>
            </a: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-  захват или присвоение властных полномочий;</a:t>
            </a: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- создание незаконных вооруженных формирований;</a:t>
            </a: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-  осуществление террористической деятельности либо публичное  оправдание терроризма;</a:t>
            </a: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-  возбуждение расовой, национальной или религиозной розни, а  также социальной розни,  связанной с насилием или призывами к  насилию;</a:t>
            </a:r>
          </a:p>
          <a:p>
            <a:pPr marL="4111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-  унижение национального достоинства ;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611188" y="1600200"/>
            <a:ext cx="8154987" cy="4852988"/>
          </a:xfrm>
          <a:ln>
            <a:solidFill>
              <a:schemeClr val="tx1"/>
            </a:solidFill>
          </a:ln>
        </p:spPr>
        <p:txBody>
          <a:bodyPr/>
          <a:lstStyle/>
          <a:p>
            <a:pPr marL="274320" indent="-27432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применение насилия в отношении представителя государственной власти либо на угрозу применения насилия в отношении представителя государственной власти или его близких;</a:t>
            </a:r>
          </a:p>
          <a:p>
            <a:pPr marL="274320" indent="-27432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163" indent="-27432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 нарушение прав и свобод человека и гражданина, причинение  вреда здоровью и имуществу граждан в связи с их убеждениями, расовой или национальной принадлежностью, вероисповеданием, социальной принадлежностью или социальным происхождением;</a:t>
            </a:r>
          </a:p>
          <a:p>
            <a:pPr marL="411163" indent="-27432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163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8153400" cy="487203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пропаганда и публичное демонстрирование нацистской  атрибутики или символики либо атрибутики или символики,  сходных с нацистской атрибутикой или символикой до степени  смешения;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- публичные призывы к осуществлению указанной деятельности, а также публичные призывы и выступления, побуждающие к осуществлению указанной деятельности, обосновывающие либо оправдывающие совершение деяний, указанных в настоящей статье;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финансирование указанной деятельности либо иное содействие в планировании, организации, подготовке и совершении указанных действий, в том числе путем предоставления для осуществления указанной деятельности финансовых средств, недвижимости, учебной, полиграфической и материально-технической базы, телефонной, факсимильной и иных видов связи, информационных услуг, иных материально-технических средств.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Понимание культуры и традиций другой национальной группы - источник конструктивного межнационального сотрудничества.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611188" y="1600200"/>
            <a:ext cx="8154987" cy="47815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С целью налаживания отношений между разными этническими и национальными группами: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1) относитесь к чужой культуре с тем же уважением с которым относитесь к собственной;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2) не судите о ценностях, убеждениях и традициях других культур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отталкиваясь от собственных ценностей.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3) никогда не исходите из превосходства своей религии над чужой религией.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4) Общаясь с представителями других верований старайтесь понимать и уважать их точку зрения.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5) Помните, что каждая культура какой бы малой она не была, имеет что предложить миру, но нет такой культуры которая бы имела монополию на все аспекты.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6) Всегда помните, что ни какие научные данные не доказывают превосходство одной этнической группы над другой.</a:t>
            </a:r>
          </a:p>
          <a:p>
            <a:pPr eaLnBrk="1" hangingPunct="1"/>
            <a:endParaRPr lang="ru-RU" sz="1800" dirty="0" smtClean="0"/>
          </a:p>
          <a:p>
            <a:pPr eaLnBrk="1" hangingPunct="1"/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smtClean="0"/>
              <a:t>Меры профилактики экстремизма в молодёжной среде</a:t>
            </a:r>
            <a:endParaRPr lang="ru-RU" sz="4000" smtClean="0"/>
          </a:p>
        </p:txBody>
      </p:sp>
      <p:sp>
        <p:nvSpPr>
          <p:cNvPr id="14339" name="Содержимое 4"/>
          <p:cNvSpPr>
            <a:spLocks noGrp="1"/>
          </p:cNvSpPr>
          <p:nvPr>
            <p:ph sz="quarter" idx="1"/>
          </p:nvPr>
        </p:nvSpPr>
        <p:spPr>
          <a:xfrm>
            <a:off x="612775" y="1700213"/>
            <a:ext cx="8153400" cy="49434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</a:t>
            </a:r>
            <a:r>
              <a:rPr lang="ru-RU" sz="1800" b="1" dirty="0" smtClean="0">
                <a:solidFill>
                  <a:srgbClr val="FF0000"/>
                </a:solidFill>
              </a:rPr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законность;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гласность;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приоритет обеспечения безопасности Российской Федерации;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приоритет мер, направленных на предупреждение экстремистской деятельности;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сотрудничество государства с общественными и религиозными объединениями, иными организациями, гражданами в противодействии экстремистской деятельности;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неотвратимость наказания за осуществление экстремистской деятельности.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379</TotalTime>
  <Words>943</Words>
  <Application>Microsoft Office PowerPoint</Application>
  <PresentationFormat>Экран (4:3)</PresentationFormat>
  <Paragraphs>94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Явление экстремизма в молодежной среде</vt:lpstr>
      <vt:lpstr>Слайд 2</vt:lpstr>
      <vt:lpstr>Экстремизм - это приверженность крайним взглядам и мерам. </vt:lpstr>
      <vt:lpstr>В Федеральном законе «О противодействии экстремистской деятельности» даётся следующее определение экстремизма:  </vt:lpstr>
      <vt:lpstr>Экстремизм – это:</vt:lpstr>
      <vt:lpstr>Экстремизм – это:</vt:lpstr>
      <vt:lpstr>Экстремизм – это:</vt:lpstr>
      <vt:lpstr>Понимание культуры и традиций другой национальной группы - источник конструктивного межнационального сотрудничества.</vt:lpstr>
      <vt:lpstr>Меры профилактики экстремизма в молодёжной среде</vt:lpstr>
      <vt:lpstr>   Экстремальное поведение -– это крайние способы достижения социальной справедливости, каких-то благ, привилегий, как для себя, так и депривированных социальных групп.   </vt:lpstr>
      <vt:lpstr>Слайд 11</vt:lpstr>
      <vt:lpstr>В составе современной Российской Федерации более ста этносов,в том числе около тридцати наций. </vt:lpstr>
      <vt:lpstr>Слайд 13</vt:lpstr>
      <vt:lpstr>           +           Два пути                  - Толерантный          ?         Интолерантный</vt:lpstr>
      <vt:lpstr>Слайд 15</vt:lpstr>
      <vt:lpstr>Слайд 16</vt:lpstr>
      <vt:lpstr>«Дополни»: «Быть толерантным - это значит...» Необходимо продумать, изобразить и объяснить эмблему толерантности. </vt:lpstr>
      <vt:lpstr>Слайд 18</vt:lpstr>
      <vt:lpstr>Слайд 19</vt:lpstr>
      <vt:lpstr>ВМЕСТЕ ПРОТИВ ЭКСТРЕМИЗМА</vt:lpstr>
      <vt:lpstr>                                                       Знание-               это понимание прошлого, настоящего и будущего!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Малярчук Л.В</dc:creator>
  <cp:lastModifiedBy>аа</cp:lastModifiedBy>
  <cp:revision>65</cp:revision>
  <dcterms:created xsi:type="dcterms:W3CDTF">2012-09-28T15:48:59Z</dcterms:created>
  <dcterms:modified xsi:type="dcterms:W3CDTF">2014-11-12T13:28:23Z</dcterms:modified>
</cp:coreProperties>
</file>