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9" r:id="rId2"/>
    <p:sldId id="294" r:id="rId3"/>
    <p:sldId id="277" r:id="rId4"/>
    <p:sldId id="276" r:id="rId5"/>
    <p:sldId id="261" r:id="rId6"/>
    <p:sldId id="262" r:id="rId7"/>
    <p:sldId id="264" r:id="rId8"/>
    <p:sldId id="265" r:id="rId9"/>
    <p:sldId id="267" r:id="rId10"/>
    <p:sldId id="269" r:id="rId11"/>
    <p:sldId id="271" r:id="rId12"/>
    <p:sldId id="273" r:id="rId13"/>
    <p:sldId id="274" r:id="rId14"/>
    <p:sldId id="268" r:id="rId15"/>
    <p:sldId id="275" r:id="rId16"/>
    <p:sldId id="289" r:id="rId17"/>
    <p:sldId id="290" r:id="rId18"/>
    <p:sldId id="293" r:id="rId19"/>
    <p:sldId id="292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15" autoAdjust="0"/>
    <p:restoredTop sz="94660"/>
  </p:normalViewPr>
  <p:slideViewPr>
    <p:cSldViewPr>
      <p:cViewPr varScale="1">
        <p:scale>
          <a:sx n="88" d="100"/>
          <a:sy n="8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85420-DCD5-4C01-BFF3-7765A0664DE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08AD-5FAA-4748-9F63-C2CEAE603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102CA-F2C1-4FED-A068-C67B28B6B422}" type="slidenum">
              <a:rPr lang="ru-RU"/>
              <a:pPr/>
              <a:t>1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CCF0-1E9F-4EC6-8570-CCE722379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40A3D-7AB7-45C4-8FB1-3BF6C67EA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2557-E032-4B3E-9CDD-3BE4D72E3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2EB49-9EED-4EFD-B70E-EA38579F0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FFA4-2103-458A-9631-DB99CE4F7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6512B-E278-463F-A2C5-45138398E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268760"/>
            <a:ext cx="6172200" cy="2808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600" dirty="0" smtClean="0">
                <a:effectLst/>
              </a:rPr>
              <a:t>Ароматические углеводороды</a:t>
            </a:r>
            <a:br>
              <a:rPr lang="ru-RU" sz="6600" dirty="0" smtClean="0">
                <a:effectLst/>
              </a:rPr>
            </a:br>
            <a:r>
              <a:rPr lang="ru-RU" sz="6600" dirty="0" smtClean="0"/>
              <a:t>        арены</a:t>
            </a:r>
            <a:br>
              <a:rPr lang="ru-RU" sz="6600" dirty="0" smtClean="0"/>
            </a:br>
            <a:r>
              <a:rPr lang="ru-RU" sz="6600" dirty="0" smtClean="0"/>
              <a:t>       Бензол</a:t>
            </a:r>
            <a:endParaRPr lang="ru-RU" sz="6600" dirty="0" smtClean="0">
              <a:effectLst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104"/>
            <a:ext cx="6400800" cy="359296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ru-RU" b="1" dirty="0" smtClean="0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3471863" y="5203825"/>
            <a:ext cx="53482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Н.Н.Романова </a:t>
            </a:r>
          </a:p>
          <a:p>
            <a:pPr algn="r"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Учитель химии МБОУ «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Сизябская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СОШ» 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561088" cy="935385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  бензола</a:t>
            </a:r>
          </a:p>
        </p:txBody>
      </p:sp>
      <p:pic>
        <p:nvPicPr>
          <p:cNvPr id="19461" name="Picture 5" descr="Формулы бензола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5856" y="1340768"/>
            <a:ext cx="5580062" cy="5116513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23528" y="1556792"/>
            <a:ext cx="2952329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В свое  время было </a:t>
            </a:r>
          </a:p>
          <a:p>
            <a:r>
              <a:rPr lang="ru-RU" dirty="0"/>
              <a:t>предложено много</a:t>
            </a:r>
          </a:p>
          <a:p>
            <a:r>
              <a:rPr lang="ru-RU" dirty="0"/>
              <a:t>вариантов структурных</a:t>
            </a:r>
          </a:p>
          <a:p>
            <a:r>
              <a:rPr lang="ru-RU" dirty="0"/>
              <a:t>формул бензола, но ни</a:t>
            </a:r>
          </a:p>
          <a:p>
            <a:r>
              <a:rPr lang="ru-RU" dirty="0"/>
              <a:t>одна из них не смогла</a:t>
            </a:r>
          </a:p>
          <a:p>
            <a:r>
              <a:rPr lang="ru-RU" dirty="0"/>
              <a:t>удовлетворительно </a:t>
            </a:r>
          </a:p>
          <a:p>
            <a:r>
              <a:rPr lang="ru-RU" dirty="0"/>
              <a:t>объяснить его особые </a:t>
            </a:r>
          </a:p>
          <a:p>
            <a:r>
              <a:rPr lang="ru-RU" dirty="0"/>
              <a:t>свойства.</a:t>
            </a:r>
          </a:p>
          <a:p>
            <a:r>
              <a:rPr lang="ru-RU" dirty="0"/>
              <a:t>Цикличность  строения </a:t>
            </a:r>
          </a:p>
          <a:p>
            <a:r>
              <a:rPr lang="ru-RU" dirty="0"/>
              <a:t>бензола  подтверждается </a:t>
            </a:r>
          </a:p>
          <a:p>
            <a:r>
              <a:rPr lang="ru-RU" dirty="0"/>
              <a:t>тем  фактом, что его </a:t>
            </a:r>
          </a:p>
          <a:p>
            <a:r>
              <a:rPr lang="ru-RU" dirty="0"/>
              <a:t>однозамещенные </a:t>
            </a:r>
          </a:p>
          <a:p>
            <a:r>
              <a:rPr lang="ru-RU" dirty="0"/>
              <a:t>производные не   имеют </a:t>
            </a:r>
          </a:p>
          <a:p>
            <a:r>
              <a:rPr lang="ru-RU" dirty="0"/>
              <a:t>изомеров.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4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4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i="1" smtClean="0">
                <a:solidFill>
                  <a:srgbClr val="CC0000"/>
                </a:solidFill>
              </a:rPr>
              <a:t>Схема образования сигма – связей в молекуле бензола.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1)Тип гибридизации - </a:t>
            </a:r>
            <a:r>
              <a:rPr lang="en-US" b="1" smtClean="0"/>
              <a:t>s</a:t>
            </a:r>
            <a:r>
              <a:rPr lang="ru-RU" b="1" smtClean="0"/>
              <a:t>р</a:t>
            </a:r>
            <a:r>
              <a:rPr lang="en-US" sz="2400" b="1" smtClean="0"/>
              <a:t>2</a:t>
            </a:r>
            <a:r>
              <a:rPr lang="ru-RU" sz="2400" b="1" smtClean="0"/>
              <a:t> </a:t>
            </a:r>
          </a:p>
          <a:p>
            <a:pPr eaLnBrk="1" hangingPunct="1"/>
            <a:r>
              <a:rPr lang="ru-RU" sz="2400" smtClean="0"/>
              <a:t>2) между атомами углерода и углерода и водорода образуются сигма – связи, лежащие в одной плоскости.</a:t>
            </a:r>
          </a:p>
          <a:p>
            <a:pPr eaLnBrk="1" hangingPunct="1"/>
            <a:r>
              <a:rPr lang="ru-RU" sz="2400" smtClean="0"/>
              <a:t>3) валентный угол – 120 градусов</a:t>
            </a:r>
          </a:p>
          <a:p>
            <a:pPr eaLnBrk="1" hangingPunct="1"/>
            <a:r>
              <a:rPr lang="ru-RU" sz="2400" smtClean="0"/>
              <a:t>4) длина связи С-С 0,140нм</a:t>
            </a:r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828800"/>
            <a:ext cx="3962400" cy="4343400"/>
          </a:xfrm>
        </p:spPr>
      </p:pic>
      <p:sp>
        <p:nvSpPr>
          <p:cNvPr id="14341" name="Line 7"/>
          <p:cNvSpPr>
            <a:spLocks noChangeShapeType="1"/>
          </p:cNvSpPr>
          <p:nvPr/>
        </p:nvSpPr>
        <p:spPr bwMode="auto">
          <a:xfrm flipV="1">
            <a:off x="5410200" y="2514600"/>
            <a:ext cx="2057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6019800" y="2514600"/>
            <a:ext cx="1981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5791200" y="2971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5410200" y="42672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 flipH="1">
            <a:off x="6172200" y="43434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7620000" y="2895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715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i="1" smtClean="0">
                <a:solidFill>
                  <a:srgbClr val="CC0000"/>
                </a:solidFill>
              </a:rPr>
              <a:t>Схема образования пи – связей в молекуле бензола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038600" y="1219200"/>
            <a:ext cx="4648200" cy="4906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sz="2800" smtClean="0"/>
              <a:t>1)За счет негибридных </a:t>
            </a:r>
          </a:p>
          <a:p>
            <a:pPr eaLnBrk="1" hangingPunct="1"/>
            <a:r>
              <a:rPr lang="ru-RU" sz="2800" smtClean="0">
                <a:solidFill>
                  <a:srgbClr val="CC0000"/>
                </a:solidFill>
              </a:rPr>
              <a:t>р</a:t>
            </a:r>
            <a:r>
              <a:rPr lang="ru-RU" sz="2800" smtClean="0"/>
              <a:t> </a:t>
            </a:r>
            <a:r>
              <a:rPr lang="ru-RU" sz="2800" smtClean="0">
                <a:solidFill>
                  <a:srgbClr val="CC0000"/>
                </a:solidFill>
              </a:rPr>
              <a:t>– электронных</a:t>
            </a:r>
            <a:r>
              <a:rPr lang="ru-RU" sz="2800" smtClean="0"/>
              <a:t> облаков в молекуле бензола перпендикулярно плоскости образования сигма - связей образуется единая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0000"/>
                </a:solidFill>
              </a:rPr>
              <a:t>    п-</a:t>
            </a:r>
            <a:r>
              <a:rPr lang="ru-RU" sz="2800" smtClean="0"/>
              <a:t> </a:t>
            </a:r>
            <a:r>
              <a:rPr lang="ru-RU" sz="2800" smtClean="0">
                <a:solidFill>
                  <a:srgbClr val="CC0000"/>
                </a:solidFill>
              </a:rPr>
              <a:t>электронная </a:t>
            </a:r>
            <a:r>
              <a:rPr lang="ru-RU" sz="2800" smtClean="0"/>
              <a:t>система, состоящая из </a:t>
            </a:r>
            <a:r>
              <a:rPr lang="ru-RU" sz="2800" smtClean="0">
                <a:solidFill>
                  <a:srgbClr val="CC0000"/>
                </a:solidFill>
              </a:rPr>
              <a:t>6 р –</a:t>
            </a:r>
            <a:r>
              <a:rPr lang="ru-RU" sz="2800" smtClean="0"/>
              <a:t> </a:t>
            </a:r>
            <a:r>
              <a:rPr lang="ru-RU" sz="2800" smtClean="0">
                <a:solidFill>
                  <a:srgbClr val="CC0000"/>
                </a:solidFill>
              </a:rPr>
              <a:t>электронов и</a:t>
            </a:r>
            <a:r>
              <a:rPr lang="ru-RU" sz="2800" smtClean="0"/>
              <a:t> </a:t>
            </a:r>
            <a:r>
              <a:rPr lang="ru-RU" sz="2800" smtClean="0">
                <a:solidFill>
                  <a:srgbClr val="CC0000"/>
                </a:solidFill>
              </a:rPr>
              <a:t>общая для всех атомов углерода.</a:t>
            </a:r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905000"/>
            <a:ext cx="35052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CC0000"/>
                </a:solidFill>
              </a:rPr>
              <a:t>Сигма– и пи- связи в молекуле бензола</a:t>
            </a:r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47800"/>
            <a:ext cx="5562600" cy="4581525"/>
          </a:xfrm>
        </p:spPr>
      </p:pic>
      <p:sp>
        <p:nvSpPr>
          <p:cNvPr id="2970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143000"/>
            <a:ext cx="3657600" cy="4983163"/>
          </a:xfrm>
        </p:spPr>
        <p:txBody>
          <a:bodyPr/>
          <a:lstStyle/>
          <a:p>
            <a:pPr eaLnBrk="1" hangingPunct="1"/>
            <a:r>
              <a:rPr lang="ru-RU" i="1" smtClean="0"/>
              <a:t>Таким образом, в молекуле бензола между атомами углерода все связи равноценны и их длинна 0,140нм.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i="1" smtClean="0">
                <a:solidFill>
                  <a:srgbClr val="CC0000"/>
                </a:solidFill>
              </a:rPr>
              <a:t>Современная структурная формула бензола.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                  </a:t>
            </a:r>
            <a:endParaRPr lang="ru-RU" sz="280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ru-RU" sz="2400" i="1" smtClean="0"/>
              <a:t>Сочетание шести сигма – связей с единой п – системой называется </a:t>
            </a:r>
            <a:r>
              <a:rPr lang="ru-RU" sz="2400" i="1" smtClean="0">
                <a:solidFill>
                  <a:srgbClr val="CC0000"/>
                </a:solidFill>
              </a:rPr>
              <a:t>ароматической связью</a:t>
            </a:r>
          </a:p>
          <a:p>
            <a:pPr eaLnBrk="1" hangingPunct="1"/>
            <a:r>
              <a:rPr lang="ru-RU" sz="2400" i="1" smtClean="0"/>
              <a:t>Цикл из шести атомов углерода, связанных ароматической связью, называется </a:t>
            </a:r>
            <a:r>
              <a:rPr lang="ru-RU" sz="2400" i="1" smtClean="0">
                <a:solidFill>
                  <a:srgbClr val="CC0000"/>
                </a:solidFill>
              </a:rPr>
              <a:t>бензольным кольцом или бензольным ядром.</a:t>
            </a:r>
          </a:p>
        </p:txBody>
      </p:sp>
      <p:sp>
        <p:nvSpPr>
          <p:cNvPr id="17413" name="Rectangle 27"/>
          <p:cNvSpPr>
            <a:spLocks noGrp="1" noChangeArrowheads="1"/>
          </p:cNvSpPr>
          <p:nvPr>
            <p:ph sz="quarter" idx="2"/>
          </p:nvPr>
        </p:nvSpPr>
        <p:spPr>
          <a:xfrm rot="16200000" flipH="1">
            <a:off x="190500" y="2095500"/>
            <a:ext cx="4191000" cy="3505200"/>
          </a:xfrm>
          <a:prstGeom prst="hexagon">
            <a:avLst>
              <a:gd name="adj" fmla="val 29891"/>
              <a:gd name="vf" fmla="val 11547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17414" name="Oval 29"/>
          <p:cNvSpPr>
            <a:spLocks noChangeArrowheads="1"/>
          </p:cNvSpPr>
          <p:nvPr/>
        </p:nvSpPr>
        <p:spPr bwMode="auto">
          <a:xfrm>
            <a:off x="914400" y="2286000"/>
            <a:ext cx="2743200" cy="304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8232" cy="686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CCFF99"/>
                </a:solidFill>
              </a:rPr>
              <a:t>Изомерия</a:t>
            </a:r>
            <a:r>
              <a:rPr lang="en-US" smtClean="0">
                <a:solidFill>
                  <a:srgbClr val="CCFF99"/>
                </a:solidFill>
                <a:cs typeface="Arial" charset="0"/>
              </a:rPr>
              <a:t>: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ru-RU" sz="2400" b="1" i="1" smtClean="0"/>
              <a:t>Структурная:</a:t>
            </a:r>
            <a:endParaRPr lang="en-US" sz="2400" b="1" i="1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1800" b="1" i="1" smtClean="0">
              <a:solidFill>
                <a:srgbClr val="FFCCCC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000" b="1" i="1" smtClean="0">
                <a:solidFill>
                  <a:srgbClr val="00FFFF"/>
                </a:solidFill>
              </a:rPr>
              <a:t>1) </a:t>
            </a:r>
            <a:r>
              <a:rPr lang="ru-RU" sz="2000" b="1" i="1" smtClean="0">
                <a:solidFill>
                  <a:srgbClr val="00FFFF"/>
                </a:solidFill>
              </a:rPr>
              <a:t>Изомерия боковой углеводородной цепи (углеводородного</a:t>
            </a:r>
            <a:r>
              <a:rPr lang="en-US" sz="2000" b="1" i="1" smtClean="0">
                <a:solidFill>
                  <a:srgbClr val="00FFFF"/>
                </a:solidFill>
              </a:rPr>
              <a:t> </a:t>
            </a:r>
            <a:r>
              <a:rPr lang="ru-RU" sz="2000" b="1" i="1" smtClean="0">
                <a:solidFill>
                  <a:srgbClr val="00FFFF"/>
                </a:solidFill>
              </a:rPr>
              <a:t>радикала):</a:t>
            </a:r>
            <a:endParaRPr lang="en-US" sz="2000" b="1" i="1" smtClean="0">
              <a:solidFill>
                <a:srgbClr val="00FFFF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000" b="1" i="1" smtClean="0">
              <a:solidFill>
                <a:srgbClr val="00FFFF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000" b="1" i="1" smtClean="0"/>
              <a:t>                CH                                                          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000" b="1" i="1" smtClean="0"/>
              <a:t>         HC        C-CH</a:t>
            </a:r>
            <a:r>
              <a:rPr lang="en-US" sz="1600" b="1" i="1" smtClean="0"/>
              <a:t>2</a:t>
            </a:r>
            <a:r>
              <a:rPr lang="en-US" sz="2000" b="1" i="1" smtClean="0"/>
              <a:t>-CH</a:t>
            </a:r>
            <a:r>
              <a:rPr lang="en-US" sz="1600" b="1" i="1" smtClean="0"/>
              <a:t>2</a:t>
            </a:r>
            <a:r>
              <a:rPr lang="en-US" sz="2000" b="1" i="1" smtClean="0"/>
              <a:t>-CH</a:t>
            </a:r>
            <a:r>
              <a:rPr lang="en-US" sz="1600" b="1" i="1" smtClean="0"/>
              <a:t>3</a:t>
            </a:r>
            <a:r>
              <a:rPr lang="en-US" sz="2000" b="1" i="1" smtClean="0"/>
              <a:t>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000" b="1" i="1" smtClean="0"/>
              <a:t>         HC        CH                                 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000" b="1" i="1" smtClean="0"/>
              <a:t>               CH                              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000" b="1" i="1" smtClean="0"/>
              <a:t>              </a:t>
            </a:r>
            <a:r>
              <a:rPr lang="ru-RU" sz="2000" b="1" i="1" smtClean="0">
                <a:solidFill>
                  <a:srgbClr val="FFCCCC"/>
                </a:solidFill>
              </a:rPr>
              <a:t>Пропилбензол</a:t>
            </a:r>
            <a:r>
              <a:rPr lang="en-US" smtClean="0">
                <a:solidFill>
                  <a:srgbClr val="FFCCCC"/>
                </a:solidFill>
              </a:rPr>
              <a:t> </a:t>
            </a:r>
            <a:endParaRPr lang="ru-RU" smtClean="0">
              <a:solidFill>
                <a:srgbClr val="FFCCCC"/>
              </a:solidFill>
            </a:endParaRPr>
          </a:p>
        </p:txBody>
      </p:sp>
      <p:sp>
        <p:nvSpPr>
          <p:cNvPr id="131079" name="AutoShape 7"/>
          <p:cNvSpPr>
            <a:spLocks noChangeArrowheads="1"/>
          </p:cNvSpPr>
          <p:nvPr/>
        </p:nvSpPr>
        <p:spPr bwMode="auto">
          <a:xfrm rot="5400000">
            <a:off x="1463676" y="3871912"/>
            <a:ext cx="792162" cy="481013"/>
          </a:xfrm>
          <a:prstGeom prst="hexagon">
            <a:avLst>
              <a:gd name="adj" fmla="val 41172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1080" name="Oval 8"/>
          <p:cNvSpPr>
            <a:spLocks noChangeArrowheads="1"/>
          </p:cNvSpPr>
          <p:nvPr/>
        </p:nvSpPr>
        <p:spPr bwMode="auto">
          <a:xfrm rot="5400000">
            <a:off x="1692275" y="4005263"/>
            <a:ext cx="358775" cy="215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4427538" y="1905000"/>
            <a:ext cx="4530725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800"/>
              <a:t>          </a:t>
            </a:r>
            <a:endParaRPr lang="ru-RU" sz="1800"/>
          </a:p>
          <a:p>
            <a:pPr algn="ctr"/>
            <a:r>
              <a:rPr lang="ru-RU" sz="1800"/>
              <a:t>              </a:t>
            </a:r>
          </a:p>
          <a:p>
            <a:pPr algn="ctr"/>
            <a:endParaRPr lang="ru-RU" sz="1800"/>
          </a:p>
          <a:p>
            <a:endParaRPr lang="ru-RU" sz="2000"/>
          </a:p>
          <a:p>
            <a:r>
              <a:rPr lang="ru-RU" sz="2000"/>
              <a:t>                       </a:t>
            </a:r>
            <a:r>
              <a:rPr lang="en-US" sz="2000" b="1"/>
              <a:t>CH</a:t>
            </a:r>
            <a:endParaRPr lang="ru-RU" sz="2000"/>
          </a:p>
          <a:p>
            <a:pPr algn="ctr"/>
            <a:r>
              <a:rPr lang="ru-RU" sz="2000"/>
              <a:t>                        </a:t>
            </a:r>
            <a:r>
              <a:rPr lang="en-US" sz="2000"/>
              <a:t> </a:t>
            </a:r>
            <a:r>
              <a:rPr lang="en-US" sz="1800"/>
              <a:t>2      1</a:t>
            </a:r>
            <a:endParaRPr lang="ru-RU" sz="1800"/>
          </a:p>
          <a:p>
            <a:r>
              <a:rPr lang="ru-RU" sz="2000"/>
              <a:t>                </a:t>
            </a:r>
            <a:r>
              <a:rPr lang="en-US" sz="2000" b="1"/>
              <a:t> HC</a:t>
            </a:r>
            <a:r>
              <a:rPr lang="en-US" sz="2000"/>
              <a:t>       </a:t>
            </a:r>
            <a:r>
              <a:rPr lang="ru-RU" sz="2000" b="1"/>
              <a:t> </a:t>
            </a:r>
            <a:r>
              <a:rPr lang="en-US" sz="2000" b="1"/>
              <a:t>C </a:t>
            </a:r>
            <a:r>
              <a:rPr lang="en-US" sz="2000"/>
              <a:t> -  </a:t>
            </a:r>
            <a:r>
              <a:rPr lang="en-US" sz="2000" b="1"/>
              <a:t>CH-CH</a:t>
            </a:r>
            <a:r>
              <a:rPr lang="en-US" sz="1600" b="1"/>
              <a:t>3</a:t>
            </a:r>
            <a:r>
              <a:rPr lang="en-US" sz="2000" b="1"/>
              <a:t>       </a:t>
            </a:r>
            <a:endParaRPr lang="ru-RU" sz="2000" b="1"/>
          </a:p>
          <a:p>
            <a:pPr algn="ctr"/>
            <a:r>
              <a:rPr lang="ru-RU" sz="2000" b="1"/>
              <a:t>                     </a:t>
            </a:r>
            <a:r>
              <a:rPr lang="en-US" sz="2000" b="1"/>
              <a:t>| 3</a:t>
            </a:r>
            <a:endParaRPr lang="ru-RU" sz="2000" b="1"/>
          </a:p>
          <a:p>
            <a:r>
              <a:rPr lang="ru-RU" sz="2000" b="1"/>
              <a:t>                                       </a:t>
            </a:r>
            <a:r>
              <a:rPr lang="en-US" sz="2000" b="1"/>
              <a:t>CH</a:t>
            </a:r>
            <a:r>
              <a:rPr lang="en-US" sz="1600" b="1"/>
              <a:t>3</a:t>
            </a:r>
          </a:p>
          <a:p>
            <a:r>
              <a:rPr lang="ru-RU" sz="2000"/>
              <a:t>                 </a:t>
            </a:r>
            <a:r>
              <a:rPr lang="en-US" sz="2000" b="1"/>
              <a:t>HC</a:t>
            </a:r>
            <a:r>
              <a:rPr lang="en-US" sz="2000"/>
              <a:t>       </a:t>
            </a:r>
            <a:r>
              <a:rPr lang="en-US" sz="2000" b="1"/>
              <a:t>CH</a:t>
            </a:r>
            <a:endParaRPr lang="ru-RU" sz="2000" b="1"/>
          </a:p>
          <a:p>
            <a:r>
              <a:rPr lang="ru-RU" sz="2000"/>
              <a:t>                       </a:t>
            </a:r>
            <a:r>
              <a:rPr lang="en-US" sz="2000" b="1"/>
              <a:t>CH </a:t>
            </a:r>
            <a:endParaRPr lang="ru-RU" sz="2000" b="1"/>
          </a:p>
          <a:p>
            <a:r>
              <a:rPr lang="ru-RU" sz="2000"/>
              <a:t>                              </a:t>
            </a:r>
            <a:r>
              <a:rPr lang="ru-RU" sz="2000">
                <a:solidFill>
                  <a:srgbClr val="FFCCCC"/>
                </a:solidFill>
              </a:rPr>
              <a:t>Изопропилбензол</a:t>
            </a:r>
            <a:r>
              <a:rPr lang="ru-RU" sz="1800">
                <a:solidFill>
                  <a:srgbClr val="FFCCCC"/>
                </a:solidFill>
              </a:rPr>
              <a:t> </a:t>
            </a:r>
          </a:p>
        </p:txBody>
      </p:sp>
      <p:sp>
        <p:nvSpPr>
          <p:cNvPr id="131082" name="AutoShape 10"/>
          <p:cNvSpPr>
            <a:spLocks noChangeArrowheads="1"/>
          </p:cNvSpPr>
          <p:nvPr/>
        </p:nvSpPr>
        <p:spPr bwMode="auto">
          <a:xfrm rot="5400000">
            <a:off x="5580857" y="3861594"/>
            <a:ext cx="1511300" cy="503237"/>
          </a:xfrm>
          <a:prstGeom prst="hexagon">
            <a:avLst>
              <a:gd name="adj" fmla="val 7507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1083" name="Oval 11"/>
          <p:cNvSpPr>
            <a:spLocks noChangeArrowheads="1"/>
          </p:cNvSpPr>
          <p:nvPr/>
        </p:nvSpPr>
        <p:spPr bwMode="auto">
          <a:xfrm rot="5400000">
            <a:off x="6048375" y="3968750"/>
            <a:ext cx="576263" cy="36036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  <p:bldP spid="131079" grpId="0" animBg="1"/>
      <p:bldP spid="131080" grpId="0" animBg="1"/>
      <p:bldP spid="131081" grpId="0"/>
      <p:bldP spid="131082" grpId="0" animBg="1"/>
      <p:bldP spid="1310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476375" y="382588"/>
            <a:ext cx="6267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rgbClr val="00FFFF"/>
                </a:solidFill>
              </a:rPr>
              <a:t>2) Изомерия по количеству радикалов заместителей.</a:t>
            </a:r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914400" y="2317750"/>
            <a:ext cx="72453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/>
              <a:t>                 </a:t>
            </a:r>
            <a:r>
              <a:rPr lang="en-US" sz="2000"/>
              <a:t>CH                                                     </a:t>
            </a:r>
            <a:r>
              <a:rPr lang="ru-RU" sz="2000"/>
              <a:t> </a:t>
            </a:r>
            <a:r>
              <a:rPr lang="en-US" sz="2000"/>
              <a:t> CH           </a:t>
            </a:r>
            <a:endParaRPr lang="ru-RU" sz="2000"/>
          </a:p>
          <a:p>
            <a:r>
              <a:rPr lang="en-US" sz="2000"/>
              <a:t>         HC         C-</a:t>
            </a:r>
            <a:r>
              <a:rPr lang="ru-RU" sz="2000"/>
              <a:t>С</a:t>
            </a:r>
            <a:r>
              <a:rPr lang="en-US" sz="2000"/>
              <a:t>H</a:t>
            </a:r>
            <a:r>
              <a:rPr lang="en-US" sz="1600" b="1"/>
              <a:t>2</a:t>
            </a:r>
            <a:r>
              <a:rPr lang="en-US" sz="2000"/>
              <a:t>-CH</a:t>
            </a:r>
            <a:r>
              <a:rPr lang="en-US" sz="1600" b="1"/>
              <a:t>3</a:t>
            </a:r>
            <a:r>
              <a:rPr lang="en-US" sz="2000"/>
              <a:t>                         HC          C-CH</a:t>
            </a:r>
            <a:r>
              <a:rPr lang="en-US" sz="1600" b="1"/>
              <a:t>3</a:t>
            </a:r>
            <a:endParaRPr lang="ru-RU" sz="1600" b="1"/>
          </a:p>
          <a:p>
            <a:r>
              <a:rPr lang="en-US" sz="2000"/>
              <a:t>         HC         CH                                       HC          C-CH</a:t>
            </a:r>
            <a:r>
              <a:rPr lang="en-US" sz="1600" b="1"/>
              <a:t>3</a:t>
            </a:r>
            <a:endParaRPr lang="ru-RU" sz="1600" b="1"/>
          </a:p>
          <a:p>
            <a:r>
              <a:rPr lang="en-US" sz="2000"/>
              <a:t>               CH                                           </a:t>
            </a:r>
            <a:r>
              <a:rPr lang="ru-RU" sz="2000"/>
              <a:t>             </a:t>
            </a:r>
            <a:r>
              <a:rPr lang="en-US" sz="2000"/>
              <a:t>CH</a:t>
            </a:r>
            <a:endParaRPr lang="ru-RU" sz="2000"/>
          </a:p>
          <a:p>
            <a:endParaRPr lang="ru-RU" sz="2000"/>
          </a:p>
          <a:p>
            <a:endParaRPr lang="ru-RU" sz="2000"/>
          </a:p>
          <a:p>
            <a:r>
              <a:rPr lang="en-US" sz="2000"/>
              <a:t>              </a:t>
            </a:r>
            <a:r>
              <a:rPr lang="ru-RU" sz="2000">
                <a:solidFill>
                  <a:srgbClr val="FFCCCC"/>
                </a:solidFill>
              </a:rPr>
              <a:t>этилбензол</a:t>
            </a:r>
            <a:r>
              <a:rPr lang="ru-RU" sz="2000"/>
              <a:t>                                  </a:t>
            </a:r>
            <a:r>
              <a:rPr lang="ru-RU" sz="2000">
                <a:solidFill>
                  <a:srgbClr val="FFCCCC"/>
                </a:solidFill>
              </a:rPr>
              <a:t>1,2-диметилбензол</a:t>
            </a:r>
            <a:r>
              <a:rPr lang="en-US" sz="1800"/>
              <a:t> </a:t>
            </a:r>
          </a:p>
        </p:txBody>
      </p:sp>
      <p:sp>
        <p:nvSpPr>
          <p:cNvPr id="133130" name="AutoShape 10"/>
          <p:cNvSpPr>
            <a:spLocks noChangeArrowheads="1"/>
          </p:cNvSpPr>
          <p:nvPr/>
        </p:nvSpPr>
        <p:spPr bwMode="auto">
          <a:xfrm rot="5400000">
            <a:off x="1943894" y="2743994"/>
            <a:ext cx="647700" cy="433388"/>
          </a:xfrm>
          <a:prstGeom prst="hexagon">
            <a:avLst>
              <a:gd name="adj" fmla="val 37363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31" name="AutoShape 11"/>
          <p:cNvSpPr>
            <a:spLocks noChangeArrowheads="1"/>
          </p:cNvSpPr>
          <p:nvPr/>
        </p:nvSpPr>
        <p:spPr bwMode="auto">
          <a:xfrm rot="5400000">
            <a:off x="6156326" y="2708275"/>
            <a:ext cx="647700" cy="504825"/>
          </a:xfrm>
          <a:prstGeom prst="hexagon">
            <a:avLst>
              <a:gd name="adj" fmla="val 32075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32" name="Oval 12"/>
          <p:cNvSpPr>
            <a:spLocks noChangeArrowheads="1"/>
          </p:cNvSpPr>
          <p:nvPr/>
        </p:nvSpPr>
        <p:spPr bwMode="auto">
          <a:xfrm rot="5400000">
            <a:off x="2087562" y="2817813"/>
            <a:ext cx="360363" cy="2873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33" name="Oval 13"/>
          <p:cNvSpPr>
            <a:spLocks noChangeArrowheads="1"/>
          </p:cNvSpPr>
          <p:nvPr/>
        </p:nvSpPr>
        <p:spPr bwMode="auto">
          <a:xfrm rot="5400000">
            <a:off x="6299993" y="2853532"/>
            <a:ext cx="360363" cy="215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/>
      <p:bldP spid="133129" grpId="0"/>
      <p:bldP spid="133130" grpId="0" animBg="1"/>
      <p:bldP spid="133131" grpId="0" animBg="1"/>
      <p:bldP spid="133132" grpId="0" animBg="1"/>
      <p:bldP spid="1331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smtClean="0">
                <a:solidFill>
                  <a:srgbClr val="00FFFF"/>
                </a:solidFill>
              </a:rPr>
              <a:t>3) Изомерия по положению радикалов заместителей относительно друг друга.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57163" y="1736725"/>
            <a:ext cx="824388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/>
              <a:t>                CH</a:t>
            </a:r>
            <a:r>
              <a:rPr lang="en-US" b="1"/>
              <a:t>3</a:t>
            </a:r>
            <a:r>
              <a:rPr lang="en-US" sz="1800"/>
              <a:t>                            CH</a:t>
            </a:r>
            <a:r>
              <a:rPr lang="en-US" b="1"/>
              <a:t>3</a:t>
            </a:r>
            <a:r>
              <a:rPr lang="en-US" sz="1800"/>
              <a:t>                                       </a:t>
            </a:r>
            <a:r>
              <a:rPr lang="ru-RU" sz="1800"/>
              <a:t> </a:t>
            </a:r>
            <a:r>
              <a:rPr lang="en-US" sz="1800"/>
              <a:t> CH</a:t>
            </a:r>
            <a:r>
              <a:rPr lang="en-US" b="1"/>
              <a:t>3</a:t>
            </a:r>
            <a:endParaRPr lang="ru-RU" b="1"/>
          </a:p>
          <a:p>
            <a:r>
              <a:rPr lang="en-US" sz="1800"/>
              <a:t>                 | 1                              |                                                |</a:t>
            </a:r>
            <a:endParaRPr lang="ru-RU" sz="1800"/>
          </a:p>
          <a:p>
            <a:r>
              <a:rPr lang="en-US" sz="1800"/>
              <a:t>                 C                            </a:t>
            </a:r>
            <a:r>
              <a:rPr lang="ru-RU" sz="1800"/>
              <a:t> </a:t>
            </a:r>
            <a:r>
              <a:rPr lang="en-US" sz="1800"/>
              <a:t> C                                               C </a:t>
            </a:r>
            <a:endParaRPr lang="ru-RU" sz="1800"/>
          </a:p>
          <a:p>
            <a:r>
              <a:rPr lang="en-US" sz="1800"/>
              <a:t>         HC       C-CH</a:t>
            </a:r>
            <a:r>
              <a:rPr lang="en-US" b="1"/>
              <a:t>3</a:t>
            </a:r>
            <a:r>
              <a:rPr lang="en-US" sz="1800"/>
              <a:t>        HC        </a:t>
            </a:r>
            <a:r>
              <a:rPr lang="ru-RU" sz="1800"/>
              <a:t> </a:t>
            </a:r>
            <a:r>
              <a:rPr lang="en-US" sz="1800"/>
              <a:t>CH                               HC       </a:t>
            </a:r>
            <a:r>
              <a:rPr lang="ru-RU" sz="1800"/>
              <a:t>  </a:t>
            </a:r>
            <a:r>
              <a:rPr lang="en-US" sz="1800"/>
              <a:t>CH</a:t>
            </a:r>
            <a:endParaRPr lang="ru-RU" sz="1800"/>
          </a:p>
          <a:p>
            <a:r>
              <a:rPr lang="en-US" sz="1800"/>
              <a:t>         </a:t>
            </a:r>
            <a:endParaRPr lang="ru-RU" sz="1800"/>
          </a:p>
          <a:p>
            <a:r>
              <a:rPr lang="en-US" sz="1800"/>
              <a:t>         HC       CH              HC       </a:t>
            </a:r>
            <a:r>
              <a:rPr lang="ru-RU" sz="1800"/>
              <a:t> </a:t>
            </a:r>
            <a:r>
              <a:rPr lang="en-US" sz="1800"/>
              <a:t> C-CH</a:t>
            </a:r>
            <a:r>
              <a:rPr lang="en-US" b="1"/>
              <a:t>3</a:t>
            </a:r>
            <a:r>
              <a:rPr lang="en-US" sz="1800"/>
              <a:t>                         HC       </a:t>
            </a:r>
            <a:r>
              <a:rPr lang="ru-RU" sz="1800"/>
              <a:t> </a:t>
            </a:r>
            <a:r>
              <a:rPr lang="en-US" sz="1800"/>
              <a:t> CH</a:t>
            </a:r>
            <a:endParaRPr lang="ru-RU" sz="1800"/>
          </a:p>
          <a:p>
            <a:r>
              <a:rPr lang="ru-RU" sz="1800"/>
              <a:t>                </a:t>
            </a:r>
          </a:p>
          <a:p>
            <a:r>
              <a:rPr lang="ru-RU" sz="1800"/>
              <a:t>                </a:t>
            </a:r>
            <a:r>
              <a:rPr lang="en-US" sz="1800"/>
              <a:t>CH</a:t>
            </a:r>
            <a:r>
              <a:rPr lang="ru-RU" sz="1800"/>
              <a:t>                           </a:t>
            </a:r>
            <a:r>
              <a:rPr lang="en-US" sz="1800"/>
              <a:t>CH</a:t>
            </a:r>
            <a:r>
              <a:rPr lang="ru-RU" sz="1800"/>
              <a:t>                                              </a:t>
            </a:r>
            <a:r>
              <a:rPr lang="en-US" sz="1800"/>
              <a:t>C</a:t>
            </a:r>
            <a:endParaRPr lang="ru-RU" sz="1800"/>
          </a:p>
          <a:p>
            <a:r>
              <a:rPr lang="ru-RU" sz="1800"/>
              <a:t>               </a:t>
            </a:r>
            <a:r>
              <a:rPr lang="ru-RU" sz="1800" b="1"/>
              <a:t>                                                       </a:t>
            </a:r>
            <a:r>
              <a:rPr lang="ru-RU" sz="1800"/>
              <a:t>                               |                         </a:t>
            </a:r>
          </a:p>
          <a:p>
            <a:r>
              <a:rPr lang="ru-RU" sz="1800"/>
              <a:t>                                                                                                    </a:t>
            </a:r>
            <a:r>
              <a:rPr lang="en-US" sz="1800"/>
              <a:t>CH</a:t>
            </a:r>
            <a:r>
              <a:rPr lang="ru-RU" b="1"/>
              <a:t>3</a:t>
            </a:r>
          </a:p>
          <a:p>
            <a:endParaRPr lang="ru-RU" sz="1800"/>
          </a:p>
          <a:p>
            <a:r>
              <a:rPr lang="ru-RU" sz="1800"/>
              <a:t>      </a:t>
            </a:r>
            <a:r>
              <a:rPr lang="ru-RU" sz="1800" b="1">
                <a:solidFill>
                  <a:srgbClr val="FFFF99"/>
                </a:solidFill>
              </a:rPr>
              <a:t>орто -</a:t>
            </a:r>
            <a:r>
              <a:rPr lang="ru-RU" sz="1800">
                <a:solidFill>
                  <a:srgbClr val="FFFF99"/>
                </a:solidFill>
              </a:rPr>
              <a:t>положение</a:t>
            </a:r>
            <a:r>
              <a:rPr lang="ru-RU" sz="1800" b="1"/>
              <a:t>              </a:t>
            </a:r>
            <a:r>
              <a:rPr lang="ru-RU" sz="1800" b="1">
                <a:solidFill>
                  <a:srgbClr val="FFFF99"/>
                </a:solidFill>
              </a:rPr>
              <a:t>мета-положение</a:t>
            </a:r>
            <a:r>
              <a:rPr lang="ru-RU" sz="1800">
                <a:solidFill>
                  <a:srgbClr val="FFFF99"/>
                </a:solidFill>
              </a:rPr>
              <a:t> </a:t>
            </a:r>
            <a:r>
              <a:rPr lang="ru-RU" sz="1800" b="1">
                <a:solidFill>
                  <a:srgbClr val="FFFF99"/>
                </a:solidFill>
              </a:rPr>
              <a:t>              пара-</a:t>
            </a:r>
            <a:r>
              <a:rPr lang="ru-RU" sz="1800">
                <a:solidFill>
                  <a:srgbClr val="FFFF99"/>
                </a:solidFill>
              </a:rPr>
              <a:t>положение</a:t>
            </a:r>
          </a:p>
        </p:txBody>
      </p:sp>
      <p:sp>
        <p:nvSpPr>
          <p:cNvPr id="134150" name="AutoShape 6"/>
          <p:cNvSpPr>
            <a:spLocks noChangeArrowheads="1"/>
          </p:cNvSpPr>
          <p:nvPr/>
        </p:nvSpPr>
        <p:spPr bwMode="auto">
          <a:xfrm rot="5400000">
            <a:off x="2951162" y="2889251"/>
            <a:ext cx="936625" cy="431800"/>
          </a:xfrm>
          <a:prstGeom prst="hexagon">
            <a:avLst>
              <a:gd name="adj" fmla="val 54228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auto">
          <a:xfrm rot="5400000">
            <a:off x="935037" y="2889251"/>
            <a:ext cx="936625" cy="431800"/>
          </a:xfrm>
          <a:prstGeom prst="hexagon">
            <a:avLst>
              <a:gd name="adj" fmla="val 54228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52" name="AutoShape 8"/>
          <p:cNvSpPr>
            <a:spLocks noChangeArrowheads="1"/>
          </p:cNvSpPr>
          <p:nvPr/>
        </p:nvSpPr>
        <p:spPr bwMode="auto">
          <a:xfrm rot="5400000">
            <a:off x="6191250" y="2889251"/>
            <a:ext cx="936625" cy="431800"/>
          </a:xfrm>
          <a:prstGeom prst="hexagon">
            <a:avLst>
              <a:gd name="adj" fmla="val 54228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 rot="5400000">
            <a:off x="1150938" y="2960688"/>
            <a:ext cx="504825" cy="2889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54" name="Oval 10"/>
          <p:cNvSpPr>
            <a:spLocks noChangeArrowheads="1"/>
          </p:cNvSpPr>
          <p:nvPr/>
        </p:nvSpPr>
        <p:spPr bwMode="auto">
          <a:xfrm rot="5400000">
            <a:off x="3168650" y="2960688"/>
            <a:ext cx="504825" cy="2889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55" name="Oval 11"/>
          <p:cNvSpPr>
            <a:spLocks noChangeArrowheads="1"/>
          </p:cNvSpPr>
          <p:nvPr/>
        </p:nvSpPr>
        <p:spPr bwMode="auto">
          <a:xfrm rot="5400000">
            <a:off x="6408738" y="2960688"/>
            <a:ext cx="504825" cy="2889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/>
      <p:bldP spid="134149" grpId="0"/>
      <p:bldP spid="134150" grpId="0" animBg="1"/>
      <p:bldP spid="134151" grpId="0" animBg="1"/>
      <p:bldP spid="134152" grpId="0" animBg="1"/>
      <p:bldP spid="134153" grpId="0" animBg="1"/>
      <p:bldP spid="134154" grpId="0" animBg="1"/>
      <p:bldP spid="1341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Распределить следующие вещества по классам:С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175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676672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Алканы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Алкены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Алкадиены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Алкины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3383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3933056"/>
          <a:ext cx="7488835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1382555"/>
                <a:gridCol w="1612979"/>
                <a:gridCol w="1497767"/>
                <a:gridCol w="1497767"/>
              </a:tblGrid>
              <a:tr h="167461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С2Н6, С15Н32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С2Н4, С14Н28;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С20Н38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С3Н4,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С13Н24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С5Н8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С3Н4, С20Н38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С13Н24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С5Н8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6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315913"/>
            <a:ext cx="4373563" cy="127635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9900"/>
                </a:solidFill>
              </a:rPr>
              <a:t>Получение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140968"/>
            <a:ext cx="7129463" cy="3216970"/>
          </a:xfrm>
        </p:spPr>
        <p:txBody>
          <a:bodyPr/>
          <a:lstStyle/>
          <a:p>
            <a:pPr eaLnBrk="1" hangingPunct="1"/>
            <a:r>
              <a:rPr lang="ru-RU" dirty="0" smtClean="0"/>
              <a:t>Бензол получают из каменноугольной смолы, образующейся при коксовании угля.</a:t>
            </a:r>
          </a:p>
          <a:p>
            <a:pPr eaLnBrk="1" hangingPunct="1"/>
            <a:r>
              <a:rPr lang="ru-RU" dirty="0" smtClean="0"/>
              <a:t>В настоящее время  бензол получают из нефти.</a:t>
            </a:r>
          </a:p>
          <a:p>
            <a:pPr eaLnBrk="1" hangingPunct="1"/>
            <a:r>
              <a:rPr lang="ru-RU" dirty="0" smtClean="0"/>
              <a:t>Бензол получают  синтетическими методами.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23557" name="Picture 5" descr="phen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0"/>
            <a:ext cx="295275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15913"/>
            <a:ext cx="7608887" cy="1276350"/>
          </a:xfrm>
        </p:spPr>
        <p:txBody>
          <a:bodyPr/>
          <a:lstStyle/>
          <a:p>
            <a:pPr algn="l" eaLnBrk="1" hangingPunct="1"/>
            <a:r>
              <a:rPr lang="ru-RU" sz="3600" smtClean="0">
                <a:solidFill>
                  <a:srgbClr val="009900"/>
                </a:solidFill>
              </a:rPr>
              <a:t>Другие способы получения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5768975" cy="4114800"/>
          </a:xfrm>
        </p:spPr>
        <p:txBody>
          <a:bodyPr/>
          <a:lstStyle/>
          <a:p>
            <a:pPr eaLnBrk="1" hangingPunct="1"/>
            <a:r>
              <a:rPr lang="ru-RU" sz="4400" smtClean="0"/>
              <a:t>С</a:t>
            </a:r>
            <a:r>
              <a:rPr lang="ru-RU" sz="4400" baseline="-25000" smtClean="0"/>
              <a:t>6</a:t>
            </a:r>
            <a:r>
              <a:rPr lang="ru-RU" sz="4400" smtClean="0"/>
              <a:t>Н</a:t>
            </a:r>
            <a:r>
              <a:rPr lang="ru-RU" sz="4400" baseline="-25000" smtClean="0"/>
              <a:t>14</a:t>
            </a:r>
            <a:r>
              <a:rPr lang="ru-RU" sz="4400" smtClean="0"/>
              <a:t>	</a:t>
            </a:r>
            <a:r>
              <a:rPr lang="en-US" sz="4400" smtClean="0">
                <a:sym typeface="Wingdings" pitchFamily="2" charset="2"/>
              </a:rPr>
              <a:t>	</a:t>
            </a:r>
            <a:r>
              <a:rPr lang="ru-RU" sz="4400" smtClean="0"/>
              <a:t>С</a:t>
            </a:r>
            <a:r>
              <a:rPr lang="ru-RU" sz="4400" baseline="-25000" smtClean="0"/>
              <a:t>6</a:t>
            </a:r>
            <a:r>
              <a:rPr lang="ru-RU" sz="4400" smtClean="0"/>
              <a:t>Н</a:t>
            </a:r>
            <a:r>
              <a:rPr lang="ru-RU" sz="4400" baseline="-25000" smtClean="0"/>
              <a:t>6</a:t>
            </a:r>
            <a:r>
              <a:rPr lang="ru-RU" sz="4400" smtClean="0"/>
              <a:t> + 4Н</a:t>
            </a:r>
            <a:r>
              <a:rPr lang="ru-RU" sz="4400" baseline="-25000" smtClean="0"/>
              <a:t>2</a:t>
            </a:r>
          </a:p>
          <a:p>
            <a:pPr eaLnBrk="1" hangingPunct="1"/>
            <a:r>
              <a:rPr lang="ru-RU" sz="4400" smtClean="0"/>
              <a:t>С</a:t>
            </a:r>
            <a:r>
              <a:rPr lang="ru-RU" sz="4400" baseline="-25000" smtClean="0"/>
              <a:t>6</a:t>
            </a:r>
            <a:r>
              <a:rPr lang="ru-RU" sz="4400" smtClean="0"/>
              <a:t>Н</a:t>
            </a:r>
            <a:r>
              <a:rPr lang="ru-RU" sz="4400" baseline="-25000" smtClean="0"/>
              <a:t>12</a:t>
            </a:r>
            <a:r>
              <a:rPr lang="ru-RU" sz="4400" smtClean="0"/>
              <a:t>	</a:t>
            </a:r>
            <a:r>
              <a:rPr lang="en-US" sz="4400" smtClean="0">
                <a:sym typeface="Wingdings" pitchFamily="2" charset="2"/>
              </a:rPr>
              <a:t>	</a:t>
            </a:r>
            <a:r>
              <a:rPr lang="ru-RU" sz="4400" smtClean="0"/>
              <a:t>С</a:t>
            </a:r>
            <a:r>
              <a:rPr lang="ru-RU" sz="4400" baseline="-25000" smtClean="0"/>
              <a:t>6</a:t>
            </a:r>
            <a:r>
              <a:rPr lang="ru-RU" sz="4400" smtClean="0"/>
              <a:t>Н</a:t>
            </a:r>
            <a:r>
              <a:rPr lang="ru-RU" sz="4400" baseline="-25000" smtClean="0"/>
              <a:t>6</a:t>
            </a:r>
            <a:r>
              <a:rPr lang="ru-RU" sz="4400" smtClean="0"/>
              <a:t> + 3Н</a:t>
            </a:r>
            <a:r>
              <a:rPr lang="ru-RU" sz="4400" baseline="-25000" smtClean="0"/>
              <a:t>2</a:t>
            </a:r>
          </a:p>
          <a:p>
            <a:pPr eaLnBrk="1" hangingPunct="1"/>
            <a:r>
              <a:rPr lang="ru-RU" sz="4400" smtClean="0"/>
              <a:t>3С</a:t>
            </a:r>
            <a:r>
              <a:rPr lang="ru-RU" sz="4400" baseline="-25000" smtClean="0"/>
              <a:t>2</a:t>
            </a:r>
            <a:r>
              <a:rPr lang="ru-RU" sz="4400" smtClean="0"/>
              <a:t>Н</a:t>
            </a:r>
            <a:r>
              <a:rPr lang="ru-RU" sz="4400" baseline="-25000" smtClean="0"/>
              <a:t>2</a:t>
            </a:r>
            <a:r>
              <a:rPr lang="ru-RU" sz="4400" smtClean="0"/>
              <a:t>	</a:t>
            </a:r>
            <a:r>
              <a:rPr lang="en-US" sz="4400" smtClean="0">
                <a:sym typeface="Wingdings" pitchFamily="2" charset="2"/>
              </a:rPr>
              <a:t>	</a:t>
            </a:r>
            <a:r>
              <a:rPr lang="ru-RU" sz="4400" smtClean="0"/>
              <a:t>С</a:t>
            </a:r>
            <a:r>
              <a:rPr lang="ru-RU" sz="4400" baseline="-25000" smtClean="0"/>
              <a:t>6</a:t>
            </a:r>
            <a:r>
              <a:rPr lang="ru-RU" sz="4400" smtClean="0"/>
              <a:t>Н</a:t>
            </a:r>
            <a:r>
              <a:rPr lang="ru-RU" sz="4400" baseline="-25000" smtClean="0"/>
              <a:t>6</a:t>
            </a:r>
          </a:p>
          <a:p>
            <a:pPr eaLnBrk="1" hangingPunct="1"/>
            <a:endParaRPr lang="ru-RU" sz="4400" smtClean="0"/>
          </a:p>
        </p:txBody>
      </p:sp>
      <p:pic>
        <p:nvPicPr>
          <p:cNvPr id="19460" name="Picture 4" descr="j02153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2924175"/>
            <a:ext cx="2379662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CCFF99"/>
                </a:solidFill>
              </a:rPr>
              <a:t>Физические свойства ароматических углеводородов:</a:t>
            </a:r>
            <a:r>
              <a:rPr lang="ru-RU" sz="4000" smtClean="0"/>
              <a:t>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Ароматические углеводороды представляют собой жидкости или твердые вещества с характерным запахом.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Углеводороды, имеющие в молекуле не более одного бензольного кольца, легче воды (</a:t>
            </a:r>
            <a:r>
              <a:rPr lang="el-GR" sz="2000" smtClean="0">
                <a:cs typeface="Arial" charset="0"/>
              </a:rPr>
              <a:t>ρ</a:t>
            </a:r>
            <a:r>
              <a:rPr lang="ru-RU" sz="2000" smtClean="0">
                <a:cs typeface="Arial" charset="0"/>
              </a:rPr>
              <a:t>=</a:t>
            </a:r>
            <a:r>
              <a:rPr lang="ru-RU" sz="2000" smtClean="0"/>
              <a:t>0,8-0,9).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В воде ароматические углеводороды плохо растворимы, но хорошо растворяются в неполярных органических растворителях.</a:t>
            </a:r>
          </a:p>
        </p:txBody>
      </p:sp>
      <p:pic>
        <p:nvPicPr>
          <p:cNvPr id="137226" name="Picture 10" descr="11-1c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500438"/>
            <a:ext cx="428466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3200" i="1" smtClean="0">
                <a:solidFill>
                  <a:srgbClr val="FF0000"/>
                </a:solidFill>
              </a:rPr>
              <a:t>Бензол вступает в реакции замещения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381000" y="1219200"/>
          <a:ext cx="8763000" cy="3352800"/>
        </p:xfrm>
        <a:graphic>
          <a:graphicData uri="http://schemas.openxmlformats.org/presentationml/2006/ole">
            <p:oleObj spid="_x0000_s29698" name="CS ChemDraw Drawing" r:id="rId3" imgW="7104960" imgH="2402640" progId="">
              <p:embed/>
            </p:oleObj>
          </a:graphicData>
        </a:graphic>
      </p:graphicFrame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724400"/>
            <a:ext cx="8229600" cy="16764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0000"/>
                </a:solidFill>
              </a:rPr>
              <a:t>Реакции замещения протекают </a:t>
            </a:r>
            <a:r>
              <a:rPr lang="ru-RU" sz="2800" b="1" i="1" u="sng" smtClean="0">
                <a:solidFill>
                  <a:srgbClr val="FF0000"/>
                </a:solidFill>
              </a:rPr>
              <a:t>легче</a:t>
            </a:r>
            <a:r>
              <a:rPr lang="ru-RU" sz="2800" u="sng" smtClean="0">
                <a:solidFill>
                  <a:srgbClr val="FF0000"/>
                </a:solidFill>
              </a:rPr>
              <a:t> </a:t>
            </a:r>
            <a:r>
              <a:rPr lang="ru-RU" sz="2800" smtClean="0">
                <a:solidFill>
                  <a:srgbClr val="FF0000"/>
                </a:solidFill>
              </a:rPr>
              <a:t>чем у предельных углеводородов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i="1" smtClean="0">
                <a:solidFill>
                  <a:srgbClr val="FF0000"/>
                </a:solidFill>
              </a:rPr>
              <a:t>Бензол вступает в реакции присоединения: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742950" y="1219200"/>
          <a:ext cx="7658100" cy="3505200"/>
        </p:xfrm>
        <a:graphic>
          <a:graphicData uri="http://schemas.openxmlformats.org/presentationml/2006/ole">
            <p:oleObj spid="_x0000_s30722" name="CS ChemDraw Drawing" r:id="rId3" imgW="5677920" imgH="2265120" progId="">
              <p:embed/>
            </p:oleObj>
          </a:graphicData>
        </a:graphic>
      </p:graphicFrame>
      <p:sp>
        <p:nvSpPr>
          <p:cNvPr id="410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0000"/>
                </a:solidFill>
              </a:rPr>
              <a:t>Реакции присоединения протекают </a:t>
            </a:r>
            <a:r>
              <a:rPr lang="ru-RU" sz="2800" b="1" i="1" u="sng" smtClean="0">
                <a:solidFill>
                  <a:srgbClr val="FF0000"/>
                </a:solidFill>
              </a:rPr>
              <a:t>труднее </a:t>
            </a:r>
            <a:r>
              <a:rPr lang="ru-RU" sz="2800" smtClean="0">
                <a:solidFill>
                  <a:srgbClr val="FF0000"/>
                </a:solidFill>
              </a:rPr>
              <a:t>чем у непредельных углеводородов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315913"/>
            <a:ext cx="7086600" cy="952500"/>
          </a:xfrm>
        </p:spPr>
        <p:txBody>
          <a:bodyPr/>
          <a:lstStyle/>
          <a:p>
            <a:pPr algn="l" eaLnBrk="1" hangingPunct="1"/>
            <a:r>
              <a:rPr lang="ru-RU" sz="3600" smtClean="0">
                <a:solidFill>
                  <a:srgbClr val="009900"/>
                </a:solidFill>
              </a:rPr>
              <a:t>Химические свойства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341438"/>
            <a:ext cx="7826375" cy="5111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1.Горение бензола: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+ 15О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12СО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+ 6Н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Реакция замещения: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 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HBr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Нитрование: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НО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Гидрирование: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+ 3Н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Хлорирование: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Cl2       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699792" y="314096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563888" y="4005064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699792" y="5085184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059832" y="60212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9" grpId="0" animBg="1"/>
      <p:bldP spid="25611" grpId="0" animBg="1"/>
      <p:bldP spid="25612" grpId="0" animBg="1"/>
      <p:bldP spid="256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-242888"/>
            <a:ext cx="8229600" cy="113982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Применение бензола:</a:t>
            </a:r>
          </a:p>
        </p:txBody>
      </p:sp>
      <p:pic>
        <p:nvPicPr>
          <p:cNvPr id="149508" name="Рисунок 1" descr="http://upload.wikimedia.org/wikipedia/ru/thumb/9/9f/DSC00255.JPG/250px-DSC00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24744"/>
            <a:ext cx="230346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5364088" y="2060575"/>
            <a:ext cx="2232100" cy="1584325"/>
          </a:xfrm>
          <a:prstGeom prst="rightArrow">
            <a:avLst>
              <a:gd name="adj1" fmla="val 50000"/>
              <a:gd name="adj2" fmla="val 29534"/>
            </a:avLst>
          </a:prstGeom>
          <a:solidFill>
            <a:srgbClr val="CC0066"/>
          </a:solidFill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производство</a:t>
            </a:r>
          </a:p>
          <a:p>
            <a:pPr algn="ctr"/>
            <a:r>
              <a:rPr lang="ru-RU" dirty="0"/>
              <a:t>лавсановых и др. </a:t>
            </a:r>
          </a:p>
          <a:p>
            <a:pPr algn="ctr"/>
            <a:r>
              <a:rPr lang="ru-RU" dirty="0"/>
              <a:t>химических </a:t>
            </a:r>
            <a:r>
              <a:rPr lang="ru-RU" dirty="0" err="1"/>
              <a:t>волокн</a:t>
            </a:r>
            <a:endParaRPr lang="ru-RU" dirty="0"/>
          </a:p>
        </p:txBody>
      </p:sp>
      <p:pic>
        <p:nvPicPr>
          <p:cNvPr id="149510" name="Picture 6" descr="лавсановые волокна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/>
          <a:stretch>
            <a:fillRect/>
          </a:stretch>
        </p:blipFill>
        <p:spPr bwMode="auto">
          <a:xfrm>
            <a:off x="7589838" y="1700213"/>
            <a:ext cx="1604962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2" name="AutoShape 8"/>
          <p:cNvSpPr>
            <a:spLocks noChangeArrowheads="1"/>
          </p:cNvSpPr>
          <p:nvPr/>
        </p:nvSpPr>
        <p:spPr bwMode="auto">
          <a:xfrm>
            <a:off x="2051050" y="1916113"/>
            <a:ext cx="1656854" cy="936625"/>
          </a:xfrm>
          <a:prstGeom prst="leftArrow">
            <a:avLst>
              <a:gd name="adj1" fmla="val 50000"/>
              <a:gd name="adj2" fmla="val 34619"/>
            </a:avLst>
          </a:prstGeom>
          <a:solidFill>
            <a:srgbClr val="CC0066"/>
          </a:solidFill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Производство</a:t>
            </a:r>
          </a:p>
          <a:p>
            <a:pPr algn="ctr"/>
            <a:r>
              <a:rPr lang="ru-RU" dirty="0"/>
              <a:t>фенола</a:t>
            </a:r>
          </a:p>
        </p:txBody>
      </p:sp>
      <p:pic>
        <p:nvPicPr>
          <p:cNvPr id="149513" name="Picture 9" descr="image002"/>
          <p:cNvPicPr>
            <a:picLocks noChangeAspect="1" noChangeArrowheads="1"/>
          </p:cNvPicPr>
          <p:nvPr/>
        </p:nvPicPr>
        <p:blipFill>
          <a:blip r:embed="rId4" cstate="print">
            <a:lum contrast="12000"/>
          </a:blip>
          <a:srcRect t="-3409"/>
          <a:stretch>
            <a:fillRect/>
          </a:stretch>
        </p:blipFill>
        <p:spPr bwMode="auto">
          <a:xfrm>
            <a:off x="0" y="1124744"/>
            <a:ext cx="2017713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7" name="AutoShape 13"/>
          <p:cNvSpPr>
            <a:spLocks noChangeArrowheads="1"/>
          </p:cNvSpPr>
          <p:nvPr/>
        </p:nvSpPr>
        <p:spPr bwMode="auto">
          <a:xfrm rot="-2163396">
            <a:off x="5710323" y="3322459"/>
            <a:ext cx="1095375" cy="1773710"/>
          </a:xfrm>
          <a:prstGeom prst="downArrow">
            <a:avLst>
              <a:gd name="adj1" fmla="val 50000"/>
              <a:gd name="adj2" fmla="val 33225"/>
            </a:avLst>
          </a:prstGeom>
          <a:solidFill>
            <a:srgbClr val="CC0066"/>
          </a:solidFill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dirty="0"/>
              <a:t>Производство</a:t>
            </a:r>
          </a:p>
          <a:p>
            <a:pPr algn="ctr"/>
            <a:r>
              <a:rPr lang="ru-RU" dirty="0"/>
              <a:t> красителей</a:t>
            </a:r>
          </a:p>
        </p:txBody>
      </p:sp>
      <p:pic>
        <p:nvPicPr>
          <p:cNvPr id="149518" name="Picture 14" descr="ft_ngx_200x1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5006975"/>
            <a:ext cx="3059112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9" name="AutoShape 15"/>
          <p:cNvSpPr>
            <a:spLocks noChangeArrowheads="1"/>
          </p:cNvSpPr>
          <p:nvPr/>
        </p:nvSpPr>
        <p:spPr bwMode="auto">
          <a:xfrm rot="-1990973">
            <a:off x="1790047" y="3707138"/>
            <a:ext cx="2096790" cy="1123950"/>
          </a:xfrm>
          <a:prstGeom prst="leftArrow">
            <a:avLst>
              <a:gd name="adj1" fmla="val 50000"/>
              <a:gd name="adj2" fmla="val 38665"/>
            </a:avLst>
          </a:prstGeom>
          <a:solidFill>
            <a:srgbClr val="CC0066"/>
          </a:solidFill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Продукт в</a:t>
            </a:r>
          </a:p>
          <a:p>
            <a:pPr algn="ctr"/>
            <a:r>
              <a:rPr lang="ru-RU" dirty="0"/>
              <a:t> медикаментах</a:t>
            </a:r>
          </a:p>
        </p:txBody>
      </p:sp>
      <p:pic>
        <p:nvPicPr>
          <p:cNvPr id="149520" name="Picture 16" descr="imag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941888"/>
            <a:ext cx="2124075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9" grpId="0" animBg="1"/>
      <p:bldP spid="149512" grpId="0" animBg="1"/>
      <p:bldP spid="149517" grpId="0" animBg="1"/>
      <p:bldP spid="1495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398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формула углеводородов ряда бензола: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755650" y="2205038"/>
            <a:ext cx="777557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CnH</a:t>
            </a:r>
            <a:r>
              <a:rPr lang="ru-RU" sz="8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8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-6 </a:t>
            </a:r>
          </a:p>
          <a:p>
            <a:pPr>
              <a:defRPr/>
            </a:pPr>
            <a:endParaRPr lang="ru-RU" sz="5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где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=6,7,8,9,10….     т.е.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≥ 6</a:t>
            </a:r>
          </a:p>
          <a:p>
            <a:pPr>
              <a:defRPr/>
            </a:pP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5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5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5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класса: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7175" y="1773238"/>
            <a:ext cx="4038600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Ароматическими углеводородами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называются соединения, молекулы которых содержат устойчивые циклические структуры-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бензольные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ядра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Термин « ароматические соединения» возник в начальный период развития органической химии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установили, что вещества ряда бензола выделяются из природных ароматических веществ.</a:t>
            </a:r>
          </a:p>
        </p:txBody>
      </p:sp>
      <p:pic>
        <p:nvPicPr>
          <p:cNvPr id="3079" name="Picture 7" descr="chemistry_molecules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36000"/>
          </a:blip>
          <a:srcRect/>
          <a:stretch>
            <a:fillRect/>
          </a:stretch>
        </p:blipFill>
        <p:spPr>
          <a:xfrm>
            <a:off x="395288" y="1916113"/>
            <a:ext cx="3333750" cy="31051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009900"/>
                </a:solidFill>
              </a:rPr>
              <a:t>История открытия</a:t>
            </a:r>
          </a:p>
        </p:txBody>
      </p:sp>
      <p:pic>
        <p:nvPicPr>
          <p:cNvPr id="15364" name="Picture 4" descr="1-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104" y="1844824"/>
            <a:ext cx="2952328" cy="4232209"/>
          </a:xfrm>
          <a:noFill/>
          <a:ln>
            <a:solidFill>
              <a:srgbClr val="FF0000"/>
            </a:solidFill>
          </a:ln>
        </p:spPr>
      </p:pic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2060575"/>
            <a:ext cx="4896544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Впервые бензол описал немецкий химик Иоганн </a:t>
            </a:r>
            <a:r>
              <a:rPr lang="ru-RU" dirty="0" err="1" smtClean="0"/>
              <a:t>Глаубер</a:t>
            </a:r>
            <a:r>
              <a:rPr lang="ru-RU" dirty="0" smtClean="0"/>
              <a:t>, который получил это соединение в 1649 году в результате перегонки </a:t>
            </a:r>
            <a:r>
              <a:rPr lang="ru-RU" dirty="0" err="1" smtClean="0"/>
              <a:t>каменно-угольной</a:t>
            </a:r>
            <a:r>
              <a:rPr lang="ru-RU" dirty="0" smtClean="0"/>
              <a:t> смолы. Но ни названия вещество не получило, ни состав его не был известен.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Второе рождение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9" y="1795463"/>
            <a:ext cx="4401367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ru-RU" sz="2600" b="1" dirty="0"/>
              <a:t>Своё второе рождение бензол получил благодаря работам Фарадея. Бензол был открыт в 1825 году английским физиком Майклом Фарадеем, который выделил его из жидкого конденсата светильного газа</a:t>
            </a:r>
            <a:r>
              <a:rPr lang="ru-RU" sz="2600" b="1" dirty="0">
                <a:effectLst>
                  <a:outerShdw blurRad="38100" dist="38100" dir="2700000" algn="tl">
                    <a:srgbClr val="FFCC00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endParaRPr lang="ru-RU" sz="2800" dirty="0"/>
          </a:p>
        </p:txBody>
      </p:sp>
      <p:pic>
        <p:nvPicPr>
          <p:cNvPr id="17412" name="Picture 4" descr="q_559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3021" y="2132856"/>
            <a:ext cx="3511063" cy="338437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Новое  получение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4257352" cy="4657725"/>
          </a:xfrm>
        </p:spPr>
        <p:txBody>
          <a:bodyPr/>
          <a:lstStyle/>
          <a:p>
            <a:pPr eaLnBrk="1" hangingPunct="1"/>
            <a:r>
              <a:rPr lang="ru-RU" dirty="0" smtClean="0"/>
              <a:t>В 1833 году немецкий </a:t>
            </a:r>
            <a:r>
              <a:rPr lang="ru-RU" dirty="0" err="1" smtClean="0"/>
              <a:t>физико-химик</a:t>
            </a:r>
            <a:r>
              <a:rPr lang="ru-RU" dirty="0" smtClean="0"/>
              <a:t> </a:t>
            </a:r>
            <a:r>
              <a:rPr lang="ru-RU" dirty="0" err="1" smtClean="0"/>
              <a:t>Эйльгард</a:t>
            </a:r>
            <a:r>
              <a:rPr lang="ru-RU" dirty="0" smtClean="0"/>
              <a:t> </a:t>
            </a:r>
            <a:r>
              <a:rPr lang="ru-RU" dirty="0" err="1" smtClean="0"/>
              <a:t>Мичерлих</a:t>
            </a:r>
            <a:r>
              <a:rPr lang="ru-RU" dirty="0" smtClean="0"/>
              <a:t> получил бензол при сухой перегонке кальциевой соли бензойной кислоты (именно от этого и произошло название бензол)</a:t>
            </a:r>
          </a:p>
        </p:txBody>
      </p:sp>
      <p:pic>
        <p:nvPicPr>
          <p:cNvPr id="18440" name="Picture 8" descr="Mitscherli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692946"/>
            <a:ext cx="3096344" cy="396778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0000CC"/>
                </a:solidFill>
              </a:rPr>
              <a:t>Формула строения бензола Ф.Кекуле(1865 г.)</a:t>
            </a:r>
          </a:p>
        </p:txBody>
      </p:sp>
      <p:graphicFrame>
        <p:nvGraphicFramePr>
          <p:cNvPr id="61457" name="Object 17"/>
          <p:cNvGraphicFramePr>
            <a:graphicFrameLocks noChangeAspect="1"/>
          </p:cNvGraphicFramePr>
          <p:nvPr>
            <p:ph sz="quarter" idx="1"/>
          </p:nvPr>
        </p:nvGraphicFramePr>
        <p:xfrm>
          <a:off x="5486400" y="838200"/>
          <a:ext cx="2895600" cy="3810000"/>
        </p:xfrm>
        <a:graphic>
          <a:graphicData uri="http://schemas.openxmlformats.org/presentationml/2006/ole">
            <p:oleObj spid="_x0000_s2050" name="CS ChemDraw Drawing" r:id="rId3" imgW="734400" imgH="829440" progId="">
              <p:embed/>
            </p:oleObj>
          </a:graphicData>
        </a:graphic>
      </p:graphicFrame>
      <p:graphicFrame>
        <p:nvGraphicFramePr>
          <p:cNvPr id="61453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685800"/>
          <a:ext cx="3429000" cy="4191000"/>
        </p:xfrm>
        <a:graphic>
          <a:graphicData uri="http://schemas.openxmlformats.org/presentationml/2006/ole">
            <p:oleObj spid="_x0000_s2051" name="CS ChemDraw Drawing" r:id="rId4" imgW="1018440" imgH="1150920" progId="">
              <p:embed/>
            </p:oleObj>
          </a:graphicData>
        </a:graphic>
      </p:graphicFrame>
      <p:sp>
        <p:nvSpPr>
          <p:cNvPr id="102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    </a:t>
            </a:r>
            <a:endParaRPr lang="ru-RU" sz="2800" smtClean="0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4343400" y="29718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0" y="48006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u="sng"/>
              <a:t>Ф. Кекуле предположил, что в молекуле бензола существуют три двойных связи.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 animBg="1"/>
      <p:bldP spid="61448" grpId="1" animBg="1"/>
      <p:bldP spid="6146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</TotalTime>
  <Words>702</Words>
  <Application>Microsoft Office PowerPoint</Application>
  <PresentationFormat>Экран (4:3)</PresentationFormat>
  <Paragraphs>149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Эркер</vt:lpstr>
      <vt:lpstr>CS ChemDraw Drawing</vt:lpstr>
      <vt:lpstr>Ароматические углеводороды         арены        Бензол</vt:lpstr>
      <vt:lpstr>Распределить следующие вещества по классам:С2Н6;С2Н4;С3Н4;С15Н32;С14Н28;С13Н24;С20Н38; С5Н8;С6Н6;С7Н8</vt:lpstr>
      <vt:lpstr>Общая формула углеводородов ряда бензола:</vt:lpstr>
      <vt:lpstr>Общая характеристика класса:</vt:lpstr>
      <vt:lpstr>История открытия</vt:lpstr>
      <vt:lpstr>Второе рождение </vt:lpstr>
      <vt:lpstr>Новое  получение </vt:lpstr>
      <vt:lpstr>Слайд 8</vt:lpstr>
      <vt:lpstr>Формула строения бензола Ф.Кекуле(1865 г.)</vt:lpstr>
      <vt:lpstr>Строение  бензола</vt:lpstr>
      <vt:lpstr>Схема образования сигма – связей в молекуле бензола.</vt:lpstr>
      <vt:lpstr>Схема образования пи – связей в молекуле бензола</vt:lpstr>
      <vt:lpstr>Сигма– и пи- связи в молекуле бензола</vt:lpstr>
      <vt:lpstr>Слайд 14</vt:lpstr>
      <vt:lpstr>Современная структурная формула бензола.</vt:lpstr>
      <vt:lpstr>Слайд 16</vt:lpstr>
      <vt:lpstr>Изомерия:</vt:lpstr>
      <vt:lpstr>Слайд 18</vt:lpstr>
      <vt:lpstr>3) Изомерия по положению радикалов заместителей относительно друг друга.</vt:lpstr>
      <vt:lpstr>Получение</vt:lpstr>
      <vt:lpstr>Другие способы получения</vt:lpstr>
      <vt:lpstr>Физические свойства ароматических углеводородов: </vt:lpstr>
      <vt:lpstr>Бензол вступает в реакции замещения</vt:lpstr>
      <vt:lpstr>Бензол вступает в реакции присоединения:</vt:lpstr>
      <vt:lpstr>Химические свойства</vt:lpstr>
      <vt:lpstr>Применение бензола: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Ароматические углеводороды         арены</dc:title>
  <dc:creator>романов</dc:creator>
  <cp:lastModifiedBy>Компьютер 4</cp:lastModifiedBy>
  <cp:revision>20</cp:revision>
  <dcterms:created xsi:type="dcterms:W3CDTF">2014-12-23T16:23:49Z</dcterms:created>
  <dcterms:modified xsi:type="dcterms:W3CDTF">2015-01-20T07:02:32Z</dcterms:modified>
</cp:coreProperties>
</file>