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5" r:id="rId4"/>
    <p:sldId id="277" r:id="rId5"/>
    <p:sldId id="268" r:id="rId6"/>
    <p:sldId id="257" r:id="rId7"/>
    <p:sldId id="258" r:id="rId8"/>
    <p:sldId id="259" r:id="rId9"/>
    <p:sldId id="260" r:id="rId10"/>
    <p:sldId id="269" r:id="rId11"/>
    <p:sldId id="261" r:id="rId12"/>
    <p:sldId id="262" r:id="rId13"/>
    <p:sldId id="271" r:id="rId14"/>
    <p:sldId id="263" r:id="rId15"/>
    <p:sldId id="264" r:id="rId16"/>
    <p:sldId id="270" r:id="rId17"/>
    <p:sldId id="265" r:id="rId18"/>
    <p:sldId id="266" r:id="rId19"/>
    <p:sldId id="267" r:id="rId20"/>
    <p:sldId id="272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100D-7731-4A72-A553-2B9DA69F026E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86B65C-C716-44A7-B3E7-B75F218FD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100D-7731-4A72-A553-2B9DA69F026E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B65C-C716-44A7-B3E7-B75F218FD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100D-7731-4A72-A553-2B9DA69F026E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B65C-C716-44A7-B3E7-B75F218FD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100D-7731-4A72-A553-2B9DA69F026E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86B65C-C716-44A7-B3E7-B75F218FD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100D-7731-4A72-A553-2B9DA69F026E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B65C-C716-44A7-B3E7-B75F218FD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100D-7731-4A72-A553-2B9DA69F026E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B65C-C716-44A7-B3E7-B75F218FD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100D-7731-4A72-A553-2B9DA69F026E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A86B65C-C716-44A7-B3E7-B75F218FD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100D-7731-4A72-A553-2B9DA69F026E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B65C-C716-44A7-B3E7-B75F218FD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100D-7731-4A72-A553-2B9DA69F026E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B65C-C716-44A7-B3E7-B75F218FD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100D-7731-4A72-A553-2B9DA69F026E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B65C-C716-44A7-B3E7-B75F218FD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100D-7731-4A72-A553-2B9DA69F026E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B65C-C716-44A7-B3E7-B75F218FD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E7100D-7731-4A72-A553-2B9DA69F026E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86B65C-C716-44A7-B3E7-B75F218FD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357298"/>
            <a:ext cx="7429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0070C0"/>
                </a:solidFill>
              </a:rPr>
              <a:t>Предупреждение нарушений чтения и письма у детей младшего школьного возраста </a:t>
            </a:r>
          </a:p>
        </p:txBody>
      </p:sp>
      <p:pic>
        <p:nvPicPr>
          <p:cNvPr id="5" name="Рисунок 4" descr="7332787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438"/>
            <a:ext cx="3488984" cy="3991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428868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B050"/>
                </a:solidFill>
              </a:rPr>
              <a:t>Замена букв по принципу сходства соответствующих им звуков</a:t>
            </a:r>
            <a:r>
              <a:rPr lang="ru-RU" sz="3600" b="1" dirty="0" smtClean="0">
                <a:solidFill>
                  <a:srgbClr val="00B050"/>
                </a:solidFill>
              </a:rPr>
              <a:t> (пишет так как говорит)</a:t>
            </a:r>
            <a:r>
              <a:rPr lang="ru-RU" sz="3600" dirty="0" smtClean="0">
                <a:solidFill>
                  <a:srgbClr val="00B050"/>
                </a:solidFill>
              </a:rPr>
              <a:t>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588" t="50715" r="10000" b="39285"/>
          <a:stretch>
            <a:fillRect/>
          </a:stretch>
        </p:blipFill>
        <p:spPr bwMode="auto">
          <a:xfrm>
            <a:off x="142844" y="1785926"/>
            <a:ext cx="8786874" cy="2084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588" t="25715" r="17647" b="62142"/>
          <a:stretch>
            <a:fillRect/>
          </a:stretch>
        </p:blipFill>
        <p:spPr bwMode="auto">
          <a:xfrm>
            <a:off x="214282" y="2000240"/>
            <a:ext cx="8715436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285993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B050"/>
                </a:solidFill>
              </a:rPr>
              <a:t>Замена букв при чтении и письме по оптическому сходству.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ДОБРОТА\скан2.jpg"/>
          <p:cNvPicPr/>
          <p:nvPr/>
        </p:nvPicPr>
        <p:blipFill>
          <a:blip r:embed="rId2"/>
          <a:srcRect l="14270" t="22998" r="10369" b="60720"/>
          <a:stretch>
            <a:fillRect/>
          </a:stretch>
        </p:blipFill>
        <p:spPr bwMode="auto">
          <a:xfrm>
            <a:off x="1000100" y="2000240"/>
            <a:ext cx="7385079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1238" t="19793" r="34756" b="70805"/>
          <a:stretch>
            <a:fillRect/>
          </a:stretch>
        </p:blipFill>
        <p:spPr bwMode="auto">
          <a:xfrm>
            <a:off x="1928794" y="2357430"/>
            <a:ext cx="5286412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857232"/>
            <a:ext cx="5014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B050"/>
                </a:solidFill>
              </a:rPr>
              <a:t>Пропуски букв и слогов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285992"/>
            <a:ext cx="5964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B050"/>
                </a:solidFill>
              </a:rPr>
              <a:t>Перестановки букв и слогов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500438"/>
            <a:ext cx="6363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err="1" smtClean="0">
                <a:solidFill>
                  <a:srgbClr val="00B050"/>
                </a:solidFill>
              </a:rPr>
              <a:t>Недописывание</a:t>
            </a:r>
            <a:r>
              <a:rPr lang="ru-RU" sz="3600" dirty="0" smtClean="0">
                <a:solidFill>
                  <a:srgbClr val="00B050"/>
                </a:solidFill>
              </a:rPr>
              <a:t> букв и слогов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714884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B050"/>
                </a:solidFill>
              </a:rPr>
              <a:t>Наращивание слов лишними буквами и слогами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3469" t="16164" r="10689" b="61733"/>
          <a:stretch>
            <a:fillRect/>
          </a:stretch>
        </p:blipFill>
        <p:spPr bwMode="auto">
          <a:xfrm>
            <a:off x="642910" y="1214422"/>
            <a:ext cx="7896226" cy="4357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ДОБРОТА\скан2.jpg"/>
          <p:cNvPicPr/>
          <p:nvPr/>
        </p:nvPicPr>
        <p:blipFill>
          <a:blip r:embed="rId2"/>
          <a:srcRect l="14270" t="16650" r="10369" b="58812"/>
          <a:stretch>
            <a:fillRect/>
          </a:stretch>
        </p:blipFill>
        <p:spPr bwMode="auto">
          <a:xfrm>
            <a:off x="785786" y="1285860"/>
            <a:ext cx="7643866" cy="457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ДОБРОТА\скан.jpg"/>
          <p:cNvPicPr/>
          <p:nvPr/>
        </p:nvPicPr>
        <p:blipFill>
          <a:blip r:embed="rId2"/>
          <a:srcRect l="13469" t="16164" r="11491" b="63096"/>
          <a:stretch>
            <a:fillRect/>
          </a:stretch>
        </p:blipFill>
        <p:spPr bwMode="auto">
          <a:xfrm>
            <a:off x="642910" y="1071546"/>
            <a:ext cx="7858180" cy="457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7154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ЗАГАДКА</a:t>
            </a:r>
          </a:p>
          <a:p>
            <a:pPr algn="ctr"/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Почему у одного и того же  учителя одни дети учатся хорошо, а другие никак не могут освоить учебный материал и их школьный путь оказывается тернистым и трудным?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1500174"/>
            <a:ext cx="8001056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развитие слухового внимания, слуховой памяти и фонематического восприятия;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совершенствование тонкой и общей моторики;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коррекция звукопроизношения;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формирование навыка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звукослогового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анализа и синтеза;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формирование графических навыков;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совершенствование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пространственно-временных представлений;</a:t>
            </a:r>
          </a:p>
          <a:p>
            <a:pPr marL="0" marR="0" lvl="0" indent="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обогащение словарного запаса;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развитие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связной речи;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развитие памяти, внимания, мышления.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428604"/>
            <a:ext cx="68657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НАПРАВЛЕНИЯ РАБОТЫ</a:t>
            </a: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д</a:t>
            </a:r>
            <a:r>
              <a:rPr lang="en-GB" sz="2400" b="1" dirty="0" err="1" smtClean="0">
                <a:solidFill>
                  <a:srgbClr val="C00000"/>
                </a:solidFill>
              </a:rPr>
              <a:t>ля</a:t>
            </a:r>
            <a:r>
              <a:rPr lang="en-GB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предупреждения нарушений чтения и письма: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Желаю успехов!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log_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2928934"/>
            <a:ext cx="3588564" cy="3588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35824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ПРИЧИНЫ: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Недоразвитие речи (несколько запаздывало появление фразовой речи, дольше обычного срока задерживалось «детское» произношение некоторых звуков, наблюдаются отдельные неправильности в употреблении предлогов, в согласовании слов в предложении и т. д. );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Нарушение звукопроизношения;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002060"/>
                </a:solidFill>
              </a:rPr>
              <a:t>Несформированность</a:t>
            </a:r>
            <a:r>
              <a:rPr lang="ru-RU" dirty="0" smtClean="0">
                <a:solidFill>
                  <a:srgbClr val="002060"/>
                </a:solidFill>
              </a:rPr>
              <a:t>  пространственно-временных представлений;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Недостаточная </a:t>
            </a:r>
            <a:r>
              <a:rPr lang="ru-RU" dirty="0" err="1" smtClean="0">
                <a:solidFill>
                  <a:srgbClr val="002060"/>
                </a:solidFill>
              </a:rPr>
              <a:t>сформированность</a:t>
            </a:r>
            <a:r>
              <a:rPr lang="ru-RU" dirty="0" smtClean="0">
                <a:solidFill>
                  <a:srgbClr val="002060"/>
                </a:solidFill>
              </a:rPr>
              <a:t> общей и мелкой моторики;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002060"/>
                </a:solidFill>
              </a:rPr>
              <a:t>Несформированность</a:t>
            </a:r>
            <a:r>
              <a:rPr lang="ru-RU" dirty="0" smtClean="0">
                <a:solidFill>
                  <a:srgbClr val="002060"/>
                </a:solidFill>
              </a:rPr>
              <a:t> операций анализа и синтеза;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Недостаточный уровень </a:t>
            </a:r>
            <a:r>
              <a:rPr lang="ru-RU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dirty="0" smtClean="0">
                <a:solidFill>
                  <a:srgbClr val="002060"/>
                </a:solidFill>
              </a:rPr>
              <a:t> фонематического слуха (умение различать речевые звуки)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786058"/>
            <a:ext cx="85011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Примеры специфических ошибок у детей на письме: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786190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B050"/>
                </a:solidFill>
              </a:rPr>
              <a:t>Слитное написание предлогов и раздельное написание приставок.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928670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B050"/>
                </a:solidFill>
              </a:rPr>
              <a:t>Неумение определить границы предложения в тексте, слитное написание предложений.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3469" t="16164" r="10689" b="61733"/>
          <a:stretch>
            <a:fillRect/>
          </a:stretch>
        </p:blipFill>
        <p:spPr bwMode="auto">
          <a:xfrm>
            <a:off x="642910" y="1142984"/>
            <a:ext cx="7896225" cy="4310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ДОБРОТА\скан.jpg"/>
          <p:cNvPicPr/>
          <p:nvPr/>
        </p:nvPicPr>
        <p:blipFill>
          <a:blip r:embed="rId2"/>
          <a:srcRect l="23836" t="22687" r="43580" b="65221"/>
          <a:stretch>
            <a:fillRect/>
          </a:stretch>
        </p:blipFill>
        <p:spPr bwMode="auto">
          <a:xfrm>
            <a:off x="1285852" y="928670"/>
            <a:ext cx="6500858" cy="44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для родительского собрания\доброта\скан1.jpg"/>
          <p:cNvPicPr>
            <a:picLocks noChangeAspect="1" noChangeArrowheads="1"/>
          </p:cNvPicPr>
          <p:nvPr/>
        </p:nvPicPr>
        <p:blipFill>
          <a:blip r:embed="rId2"/>
          <a:srcRect l="21101" t="16518" r="8257" b="65066"/>
          <a:stretch>
            <a:fillRect/>
          </a:stretch>
        </p:blipFill>
        <p:spPr bwMode="auto">
          <a:xfrm>
            <a:off x="857223" y="1428736"/>
            <a:ext cx="7834367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022" t="15673" r="18003" b="69945"/>
          <a:stretch>
            <a:fillRect/>
          </a:stretch>
        </p:blipFill>
        <p:spPr bwMode="auto">
          <a:xfrm>
            <a:off x="357158" y="1571612"/>
            <a:ext cx="8465404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378</TotalTime>
  <Words>242</Words>
  <Application>Microsoft Office PowerPoint</Application>
  <PresentationFormat>Экран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Желаю успехов!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created xsi:type="dcterms:W3CDTF">2013-09-18T03:40:46Z</dcterms:created>
  <dcterms:modified xsi:type="dcterms:W3CDTF">2014-09-02T02:04:47Z</dcterms:modified>
</cp:coreProperties>
</file>