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76" r:id="rId3"/>
    <p:sldId id="256" r:id="rId4"/>
    <p:sldId id="257" r:id="rId5"/>
    <p:sldId id="260" r:id="rId6"/>
    <p:sldId id="272" r:id="rId7"/>
    <p:sldId id="259" r:id="rId8"/>
    <p:sldId id="261" r:id="rId9"/>
    <p:sldId id="262" r:id="rId10"/>
    <p:sldId id="263" r:id="rId11"/>
    <p:sldId id="264" r:id="rId12"/>
    <p:sldId id="265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99"/>
    <a:srgbClr val="FFFF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71" autoAdjust="0"/>
  </p:normalViewPr>
  <p:slideViewPr>
    <p:cSldViewPr>
      <p:cViewPr varScale="1">
        <p:scale>
          <a:sx n="69" d="100"/>
          <a:sy n="69" d="100"/>
        </p:scale>
        <p:origin x="-52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1\&#1052;&#1086;&#1080;%20&#1076;&#1086;&#1082;&#1091;&#1084;&#1077;&#1085;&#1090;&#1099;\Downloads\&#1082;&#1083;&#1072;&#1089;&#1089;&#1085;&#1099;&#1081;%20&#1095;&#1072;&#1089;%20&#1055;&#1086;&#1082;&#1083;&#1086;&#1085;&#1080;&#1084;&#1089;&#1103;%20&#1074;&#1077;&#1083;&#1080;&#1082;&#1080;&#1084;%20&#1090;&#1077;&#1084;%20&#1075;&#1086;&#1076;&#1072;&#1084;\eho_voyni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1\&#1052;&#1086;&#1080;%20&#1076;&#1086;&#1082;&#1091;&#1084;&#1077;&#1085;&#1090;&#1099;\Downloads\&#1082;&#1083;&#1072;&#1089;&#1089;&#1085;&#1099;&#1081;%20&#1095;&#1072;&#1089;%20&#1055;&#1086;&#1082;&#1083;&#1086;&#1085;&#1080;&#1084;&#1089;&#1103;%20&#1074;&#1077;&#1083;&#1080;&#1082;&#1080;&#1084;%20&#1090;&#1077;&#1084;%20&#1075;&#1086;&#1076;&#1072;&#1084;\&#1083;&#1077;&#1074;&#1080;&#1090;&#1072;&#1085;&#1087;&#1086;&#1073;&#1077;&#1076;&#1072;.wav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1\&#1052;&#1086;&#1080;%20&#1076;&#1086;&#1082;&#1091;&#1084;&#1077;&#1085;&#1090;&#1099;\Downloads\&#1082;&#1083;&#1072;&#1089;&#1089;&#1085;&#1099;&#1081;%20&#1095;&#1072;&#1089;%20&#1055;&#1086;&#1082;&#1083;&#1086;&#1085;&#1080;&#1084;&#1089;&#1103;%20&#1074;&#1077;&#1083;&#1080;&#1082;&#1080;&#1084;%20&#1090;&#1077;&#1084;%20&#1075;&#1086;&#1076;&#1072;&#1084;\&#1088;&#1077;&#1095;&#1100;%20&#1052;&#1086;&#1083;&#1086;&#1090;&#1086;&#1074;&#1072;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1\&#1052;&#1086;&#1080;%20&#1076;&#1086;&#1082;&#1091;&#1084;&#1077;&#1085;&#1090;&#1099;\Downloads\&#1082;&#1083;&#1072;&#1089;&#1089;&#1085;&#1099;&#1081;%20&#1095;&#1072;&#1089;%20&#1055;&#1086;&#1082;&#1083;&#1086;&#1085;&#1080;&#1084;&#1089;&#1103;%20&#1074;&#1077;&#1083;&#1080;&#1082;&#1080;&#1084;%20&#1090;&#1077;&#1084;%20&#1075;&#1086;&#1076;&#1072;&#1084;\&#1078;&#1091;&#1088;&#1072;&#1074;&#1083;&#1080;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microsoft.com/office/2007/relationships/hdphoto" Target="../media/hdphoto2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10" Type="http://schemas.microsoft.com/office/2007/relationships/hdphoto" Target="../media/hdphoto3.wdp"/><Relationship Id="rId4" Type="http://schemas.openxmlformats.org/officeDocument/2006/relationships/image" Target="../media/image9.jpeg"/><Relationship Id="rId9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microsoft.com/office/2007/relationships/hdphoto" Target="../media/hdphoto4.wdp"/><Relationship Id="rId7" Type="http://schemas.openxmlformats.org/officeDocument/2006/relationships/image" Target="../media/image1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39551" y="548680"/>
            <a:ext cx="8149511" cy="5760640"/>
          </a:xfrm>
          <a:prstGeom prst="roundRect">
            <a:avLst>
              <a:gd name="adj" fmla="val 10326"/>
            </a:avLst>
          </a:prstGeom>
          <a:noFill/>
          <a:ln w="85725" cmpd="dbl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5489" y="188640"/>
            <a:ext cx="2820528" cy="1531839"/>
          </a:xfrm>
          <a:prstGeom prst="rect">
            <a:avLst/>
          </a:prstGeom>
        </p:spPr>
      </p:pic>
      <p:pic>
        <p:nvPicPr>
          <p:cNvPr id="6" name="Picture 2" descr="http://belinskogo.kh.ua/content/images/upload/georg_lenta_menu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51110" y="5301208"/>
            <a:ext cx="3059832" cy="1472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223628" y="1679317"/>
            <a:ext cx="6696744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28575" cmpd="sng">
                  <a:solidFill>
                    <a:srgbClr val="C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63500" dir="2700000" algn="tl" rotWithShape="0">
                    <a:prstClr val="black">
                      <a:alpha val="90000"/>
                    </a:prstClr>
                  </a:outerShdw>
                </a:effectLst>
                <a:latin typeface="Bookman Old Style" panose="02050604050505020204" pitchFamily="18" charset="0"/>
              </a:rPr>
              <a:t>Поклонимся великим тем годам!</a:t>
            </a:r>
            <a:endParaRPr lang="ru-RU" sz="6000" dirty="0" smtClean="0"/>
          </a:p>
          <a:p>
            <a:pPr algn="just"/>
            <a:r>
              <a:rPr lang="ru-RU" sz="6000" b="1" dirty="0" smtClean="0">
                <a:ln w="28575" cmpd="sng">
                  <a:solidFill>
                    <a:srgbClr val="C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63500" dir="2700000" algn="tl" rotWithShape="0">
                    <a:prstClr val="black">
                      <a:alpha val="90000"/>
                    </a:prstClr>
                  </a:outerShdw>
                </a:effectLst>
                <a:latin typeface="Bookman Old Style" panose="02050604050505020204" pitchFamily="18" charset="0"/>
              </a:rPr>
              <a:t> </a:t>
            </a:r>
            <a:endParaRPr lang="ru-RU" sz="6000" b="1" dirty="0">
              <a:ln w="28575" cmpd="sng">
                <a:solidFill>
                  <a:srgbClr val="C00000"/>
                </a:solidFill>
                <a:prstDash val="solid"/>
              </a:ln>
              <a:solidFill>
                <a:srgbClr val="FFFF00"/>
              </a:solidFill>
              <a:effectLst>
                <a:outerShdw blurRad="50800" dist="63500" dir="2700000" algn="tl" rotWithShape="0">
                  <a:prstClr val="black">
                    <a:alpha val="90000"/>
                  </a:prst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8" name="eho_voyn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email"/>
          <a:stretch>
            <a:fillRect/>
          </a:stretch>
        </p:blipFill>
        <p:spPr>
          <a:xfrm>
            <a:off x="4857752" y="5643578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496984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-10910"/>
            <a:ext cx="9144000" cy="6858000"/>
          </a:xfrm>
          <a:prstGeom prst="rect">
            <a:avLst/>
          </a:prstGeom>
          <a:solidFill>
            <a:srgbClr val="FFFF99">
              <a:alpha val="4823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6414743" y="0"/>
            <a:ext cx="2516299" cy="836712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0"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46564" y="4993431"/>
            <a:ext cx="8496944" cy="61555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000" b="1" dirty="0" smtClean="0">
                <a:ln w="6350" cmpd="sng">
                  <a:noFill/>
                  <a:prstDash val="solid"/>
                </a:ln>
                <a:latin typeface="Bookman Old Style" panose="02050604050505020204" pitchFamily="18" charset="0"/>
              </a:rPr>
              <a:t>6. Руководили скольких государств участвовали в Тегеран-</a:t>
            </a:r>
            <a:r>
              <a:rPr lang="ru-RU" sz="2000" b="1" dirty="0" err="1" smtClean="0">
                <a:ln w="6350" cmpd="sng">
                  <a:noFill/>
                  <a:prstDash val="solid"/>
                </a:ln>
                <a:latin typeface="Bookman Old Style" panose="02050604050505020204" pitchFamily="18" charset="0"/>
              </a:rPr>
              <a:t>ской</a:t>
            </a:r>
            <a:r>
              <a:rPr lang="ru-RU" sz="2000" b="1" dirty="0" smtClean="0">
                <a:ln w="6350" cmpd="sng">
                  <a:noFill/>
                  <a:prstDash val="solid"/>
                </a:ln>
                <a:latin typeface="Bookman Old Style" panose="02050604050505020204" pitchFamily="18" charset="0"/>
              </a:rPr>
              <a:t> конференции?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05875" y="987235"/>
            <a:ext cx="8743845" cy="3077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000" b="1" dirty="0" smtClean="0">
                <a:ln w="6350" cmpd="sng">
                  <a:noFill/>
                  <a:prstDash val="solid"/>
                </a:ln>
                <a:latin typeface="Bookman Old Style" panose="02050604050505020204" pitchFamily="18" charset="0"/>
              </a:rPr>
              <a:t>1. Чем руководил </a:t>
            </a:r>
            <a:r>
              <a:rPr lang="ru-RU" sz="2000" b="1" dirty="0">
                <a:ln w="6350" cmpd="sng">
                  <a:noFill/>
                  <a:prstDash val="solid"/>
                </a:ln>
                <a:latin typeface="Bookman Old Style" panose="02050604050505020204" pitchFamily="18" charset="0"/>
              </a:rPr>
              <a:t>Главный </a:t>
            </a:r>
            <a:r>
              <a:rPr lang="ru-RU" sz="2000" b="1" dirty="0" smtClean="0">
                <a:ln w="6350" cmpd="sng">
                  <a:noFill/>
                  <a:prstDash val="solid"/>
                </a:ln>
                <a:latin typeface="Bookman Old Style" panose="02050604050505020204" pitchFamily="18" charset="0"/>
              </a:rPr>
              <a:t>штаб, созданный 30 </a:t>
            </a:r>
            <a:r>
              <a:rPr lang="ru-RU" sz="2000" b="1" dirty="0">
                <a:ln w="6350" cmpd="sng">
                  <a:noFill/>
                  <a:prstDash val="solid"/>
                </a:ln>
                <a:latin typeface="Bookman Old Style" panose="02050604050505020204" pitchFamily="18" charset="0"/>
              </a:rPr>
              <a:t>мая 1942 г</a:t>
            </a:r>
            <a:r>
              <a:rPr lang="ru-RU" sz="2000" b="1" dirty="0" smtClean="0">
                <a:ln w="6350" cmpd="sng">
                  <a:noFill/>
                  <a:prstDash val="solid"/>
                </a:ln>
                <a:latin typeface="Bookman Old Style" panose="02050604050505020204" pitchFamily="18" charset="0"/>
              </a:rPr>
              <a:t>.?</a:t>
            </a:r>
            <a:endParaRPr lang="ru-RU" sz="2000" b="1" dirty="0">
              <a:ln w="6350" cmpd="sng">
                <a:noFill/>
                <a:prstDash val="solid"/>
              </a:ln>
              <a:latin typeface="Bookman Old Style" panose="020506040505050202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15517" y="2276872"/>
            <a:ext cx="8496944" cy="92333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000" b="1" dirty="0" smtClean="0">
                <a:ln w="6350" cmpd="sng">
                  <a:noFill/>
                  <a:prstDash val="solid"/>
                </a:ln>
                <a:latin typeface="Bookman Old Style" panose="02050604050505020204" pitchFamily="18" charset="0"/>
              </a:rPr>
              <a:t>3.  День ракетных войск и артиллерии празднуют в честь наступления советский войск под Сталинградом. Назовите дату этого праздника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05876" y="1484784"/>
            <a:ext cx="8540189" cy="61555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000" b="1" dirty="0" smtClean="0">
                <a:ln w="6350" cmpd="sng">
                  <a:noFill/>
                  <a:prstDash val="solid"/>
                </a:ln>
                <a:latin typeface="Bookman Old Style" panose="02050604050505020204" pitchFamily="18" charset="0"/>
              </a:rPr>
              <a:t>2. Захват какой территории предусматривал план </a:t>
            </a:r>
            <a:r>
              <a:rPr lang="ru-RU" sz="2000" b="1" dirty="0" err="1" smtClean="0">
                <a:ln w="6350" cmpd="sng">
                  <a:noFill/>
                  <a:prstDash val="solid"/>
                </a:ln>
                <a:latin typeface="Bookman Old Style" panose="02050604050505020204" pitchFamily="18" charset="0"/>
              </a:rPr>
              <a:t>герман-ского</a:t>
            </a:r>
            <a:r>
              <a:rPr lang="ru-RU" sz="2000" b="1" dirty="0" smtClean="0">
                <a:ln w="6350" cmpd="sng">
                  <a:noFill/>
                  <a:prstDash val="solid"/>
                </a:ln>
                <a:latin typeface="Bookman Old Style" panose="02050604050505020204" pitchFamily="18" charset="0"/>
              </a:rPr>
              <a:t> командования с кодовым названием «Эдельвейс»?</a:t>
            </a:r>
            <a:endParaRPr lang="ru-RU" sz="2000" b="1" dirty="0">
              <a:ln w="6350" cmpd="sng">
                <a:noFill/>
                <a:prstDash val="solid"/>
              </a:ln>
              <a:latin typeface="Bookman Old Style" panose="020506040505050202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99009" y="3414107"/>
            <a:ext cx="8496944" cy="61555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000" b="1" dirty="0" smtClean="0">
                <a:ln w="6350" cmpd="sng">
                  <a:noFill/>
                  <a:prstDash val="solid"/>
                </a:ln>
                <a:latin typeface="Bookman Old Style" panose="02050604050505020204" pitchFamily="18" charset="0"/>
              </a:rPr>
              <a:t>4. </a:t>
            </a:r>
            <a:r>
              <a:rPr lang="ru-RU" sz="2000" b="1" dirty="0">
                <a:ln w="6350" cmpd="sng">
                  <a:noFill/>
                  <a:prstDash val="solid"/>
                </a:ln>
                <a:latin typeface="Bookman Old Style" panose="02050604050505020204" pitchFamily="18" charset="0"/>
              </a:rPr>
              <a:t>Как назывался план наступления советских войск под Сталинградом?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27498" y="4221087"/>
            <a:ext cx="8496944" cy="61555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ru-RU" sz="2000" b="1" dirty="0" smtClean="0">
                <a:ln w="6350" cmpd="sng">
                  <a:noFill/>
                  <a:prstDash val="solid"/>
                </a:ln>
                <a:latin typeface="Bookman Old Style" panose="02050604050505020204" pitchFamily="18" charset="0"/>
              </a:rPr>
              <a:t>5.  Где </a:t>
            </a:r>
            <a:r>
              <a:rPr lang="ru-RU" sz="2000" b="1" dirty="0">
                <a:ln w="6350" cmpd="sng">
                  <a:noFill/>
                  <a:prstDash val="solid"/>
                </a:ln>
                <a:latin typeface="Bookman Old Style" panose="02050604050505020204" pitchFamily="18" charset="0"/>
              </a:rPr>
              <a:t>произошло </a:t>
            </a:r>
            <a:r>
              <a:rPr lang="ru-RU" sz="2000" b="1" dirty="0" smtClean="0">
                <a:ln w="6350" cmpd="sng">
                  <a:noFill/>
                  <a:prstDash val="solid"/>
                </a:ln>
                <a:latin typeface="Bookman Old Style" panose="02050604050505020204" pitchFamily="18" charset="0"/>
              </a:rPr>
              <a:t>самое крупное сражение с применением бронетехники?</a:t>
            </a:r>
            <a:endParaRPr lang="ru-RU" sz="2000" b="1" dirty="0">
              <a:ln w="6350" cmpd="sng">
                <a:noFill/>
                <a:prstDash val="solid"/>
              </a:ln>
              <a:latin typeface="Bookman Old Style" panose="020506040505050202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07505" y="0"/>
            <a:ext cx="6459550" cy="836712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215517" y="172132"/>
            <a:ext cx="6372708" cy="49244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ru-RU" sz="3200" b="1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man Old Style" panose="02050604050505020204" pitchFamily="18" charset="0"/>
              </a:rPr>
              <a:t>ВЕЛИКАЯ ОТЕЧЕСТВЕННАЯ</a:t>
            </a:r>
            <a:endParaRPr lang="ru-RU" sz="3200" b="1" dirty="0">
              <a:ln w="6350" cmpd="sng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588225" y="164155"/>
            <a:ext cx="2342817" cy="46166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ru-RU" sz="3000" b="1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man Old Style" panose="02050604050505020204" pitchFamily="18" charset="0"/>
              </a:rPr>
              <a:t>1942-43 гг.</a:t>
            </a:r>
            <a:endParaRPr lang="ru-RU" sz="3000" b="1" dirty="0">
              <a:ln w="6350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05875" y="5723383"/>
            <a:ext cx="8496944" cy="3077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000" b="1" dirty="0" smtClean="0">
                <a:ln w="6350" cmpd="sng">
                  <a:noFill/>
                  <a:prstDash val="solid"/>
                </a:ln>
                <a:latin typeface="Bookman Old Style" panose="02050604050505020204" pitchFamily="18" charset="0"/>
              </a:rPr>
              <a:t>7. В каком году гитлеровцы пытались захватить Кавказ?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215517" y="6227437"/>
            <a:ext cx="8496944" cy="3077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000" b="1" dirty="0" smtClean="0">
                <a:ln w="6350" cmpd="sng">
                  <a:noFill/>
                  <a:prstDash val="solid"/>
                </a:ln>
                <a:latin typeface="Bookman Old Style" panose="02050604050505020204" pitchFamily="18" charset="0"/>
              </a:rPr>
              <a:t>8. Кто провёл операцию «Концерт» в 1943 г.?</a:t>
            </a:r>
          </a:p>
        </p:txBody>
      </p:sp>
    </p:spTree>
    <p:extLst>
      <p:ext uri="{BB962C8B-B14F-4D97-AF65-F5344CB8AC3E}">
        <p14:creationId xmlns:p14="http://schemas.microsoft.com/office/powerpoint/2010/main" xmlns="" val="3942933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18" grpId="0"/>
      <p:bldP spid="19" grpId="0"/>
      <p:bldP spid="20" grpId="0"/>
      <p:bldP spid="25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99">
              <a:alpha val="4823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126119" y="4518907"/>
            <a:ext cx="5969505" cy="677207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414743" y="0"/>
            <a:ext cx="2516299" cy="836712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0"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07505" y="0"/>
            <a:ext cx="6480720" cy="836712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144741" y="5301208"/>
            <a:ext cx="5969505" cy="939935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144739" y="6313713"/>
            <a:ext cx="5932267" cy="408825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15517" y="172132"/>
            <a:ext cx="6372708" cy="49244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ru-RU" sz="3200" b="1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man Old Style" panose="02050604050505020204" pitchFamily="18" charset="0"/>
              </a:rPr>
              <a:t>ВЕЛИКАЯ ОТЕЧЕСТВЕННАЯ</a:t>
            </a:r>
            <a:endParaRPr lang="ru-RU" sz="3200" b="1" dirty="0">
              <a:ln w="6350" cmpd="sng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588225" y="164155"/>
            <a:ext cx="2342817" cy="46166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ru-RU" sz="3000" b="1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man Old Style" panose="02050604050505020204" pitchFamily="18" charset="0"/>
              </a:rPr>
              <a:t>1944-45 гг.</a:t>
            </a:r>
            <a:endParaRPr lang="ru-RU" sz="3000" b="1" dirty="0">
              <a:ln w="6350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7505" y="3561003"/>
            <a:ext cx="6776730" cy="87716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ru-RU" sz="1900" b="1" dirty="0" smtClean="0">
                <a:ln w="6350" cmpd="sng">
                  <a:noFill/>
                  <a:prstDash val="solid"/>
                </a:ln>
                <a:latin typeface="Bookman Old Style" panose="02050604050505020204" pitchFamily="18" charset="0"/>
              </a:rPr>
              <a:t>Акт о безоговорочной капитуляции Германии подписали маршал Советского Союза Г.К.  Жуков и  генерал-фельдмаршал </a:t>
            </a:r>
            <a:r>
              <a:rPr lang="ru-RU" sz="1900" b="1" dirty="0" err="1" smtClean="0">
                <a:ln w="6350" cmpd="sng">
                  <a:noFill/>
                  <a:prstDash val="solid"/>
                </a:ln>
                <a:latin typeface="Bookman Old Style" panose="02050604050505020204" pitchFamily="18" charset="0"/>
              </a:rPr>
              <a:t>Кейтель</a:t>
            </a:r>
            <a:endParaRPr lang="ru-RU" sz="1900" b="1" dirty="0">
              <a:ln w="6350" cmpd="sng">
                <a:noFill/>
                <a:prstDash val="solid"/>
              </a:ln>
              <a:latin typeface="Bookman Old Style" panose="020506040505050202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4739" y="4612304"/>
            <a:ext cx="5898729" cy="212365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285750" indent="-285750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ru-RU" b="1" dirty="0" smtClean="0">
                <a:ln w="6350" cmpd="sng">
                  <a:noFill/>
                  <a:prstDash val="solid"/>
                </a:ln>
                <a:solidFill>
                  <a:srgbClr val="FFFF00"/>
                </a:solidFill>
                <a:effectLst>
                  <a:outerShdw blurRad="12700" dist="50800" dir="2700000" algn="t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26 марта 1944 г. советские войска вышли к границе СССР на реке Прут</a:t>
            </a:r>
          </a:p>
          <a:p>
            <a:pPr marL="285750" indent="-285750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ru-RU" b="1" dirty="0" smtClean="0">
                <a:ln w="6350" cmpd="sng">
                  <a:noFill/>
                  <a:prstDash val="solid"/>
                </a:ln>
                <a:solidFill>
                  <a:srgbClr val="FFFF00"/>
                </a:solidFill>
                <a:effectLst>
                  <a:outerShdw blurRad="12700" dist="50800" dir="2700000" algn="t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25 </a:t>
            </a:r>
            <a:r>
              <a:rPr lang="ru-RU" b="1" dirty="0">
                <a:ln w="6350" cmpd="sng">
                  <a:noFill/>
                  <a:prstDash val="solid"/>
                </a:ln>
                <a:solidFill>
                  <a:srgbClr val="FFFF00"/>
                </a:solidFill>
                <a:effectLst>
                  <a:outerShdw blurRad="12700" dist="50800" dir="2700000" algn="t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апреля 1945 года недалеко от города </a:t>
            </a:r>
            <a:r>
              <a:rPr lang="ru-RU" b="1" dirty="0" err="1">
                <a:ln w="6350" cmpd="sng">
                  <a:noFill/>
                  <a:prstDash val="solid"/>
                </a:ln>
                <a:solidFill>
                  <a:srgbClr val="FFFF00"/>
                </a:solidFill>
                <a:effectLst>
                  <a:outerShdw blurRad="12700" dist="50800" dir="2700000" algn="t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Торгау</a:t>
            </a:r>
            <a:r>
              <a:rPr lang="ru-RU" b="1" dirty="0">
                <a:ln w="6350" cmpd="sng">
                  <a:noFill/>
                  <a:prstDash val="solid"/>
                </a:ln>
                <a:solidFill>
                  <a:srgbClr val="FFFF00"/>
                </a:solidFill>
                <a:effectLst>
                  <a:outerShdw blurRad="12700" dist="50800" dir="2700000" algn="t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 на </a:t>
            </a:r>
            <a:r>
              <a:rPr lang="ru-RU" b="1" dirty="0" smtClean="0">
                <a:ln w="6350" cmpd="sng">
                  <a:noFill/>
                  <a:prstDash val="solid"/>
                </a:ln>
                <a:solidFill>
                  <a:srgbClr val="FFFF00"/>
                </a:solidFill>
                <a:effectLst>
                  <a:outerShdw blurRad="12700" dist="50800" dir="2700000" algn="t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реке Эльбе</a:t>
            </a:r>
            <a:r>
              <a:rPr lang="ru-RU" b="1" dirty="0">
                <a:ln w="6350" cmpd="sng">
                  <a:noFill/>
                  <a:prstDash val="solid"/>
                </a:ln>
                <a:solidFill>
                  <a:srgbClr val="FFFF00"/>
                </a:solidFill>
                <a:effectLst>
                  <a:outerShdw blurRad="12700" dist="50800" dir="2700000" algn="t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 войска 1-го Украинского фронта встретились с войсками 1-й армии </a:t>
            </a:r>
            <a:r>
              <a:rPr lang="ru-RU" b="1" dirty="0" smtClean="0">
                <a:ln w="6350" cmpd="sng">
                  <a:noFill/>
                  <a:prstDash val="solid"/>
                </a:ln>
                <a:solidFill>
                  <a:srgbClr val="FFFF00"/>
                </a:solidFill>
                <a:effectLst>
                  <a:outerShdw blurRad="12700" dist="50800" dir="2700000" algn="t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США</a:t>
            </a:r>
          </a:p>
          <a:p>
            <a:pPr marL="285750" indent="-285750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ru-RU" b="1" dirty="0" smtClean="0">
                <a:ln w="6350" cmpd="sng">
                  <a:noFill/>
                  <a:prstDash val="solid"/>
                </a:ln>
                <a:solidFill>
                  <a:srgbClr val="FFFF00"/>
                </a:solidFill>
                <a:effectLst>
                  <a:outerShdw blurRad="12700" dist="50800" dir="2700000" algn="t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 сентября 1945 г. капитулировала Япония</a:t>
            </a:r>
            <a:endParaRPr lang="ru-RU" b="1" dirty="0">
              <a:ln w="6350" cmpd="sng">
                <a:noFill/>
                <a:prstDash val="solid"/>
              </a:ln>
              <a:solidFill>
                <a:srgbClr val="FFFF00"/>
              </a:solidFill>
              <a:effectLst>
                <a:outerShdw blurRad="12700" dist="50800" dir="2700000" algn="tl" rotWithShape="0">
                  <a:prstClr val="black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49248" y="833016"/>
            <a:ext cx="3047287" cy="300589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7177402" y="2047828"/>
            <a:ext cx="9909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n w="6350" cmpd="sng">
                  <a:noFill/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 июня</a:t>
            </a:r>
          </a:p>
          <a:p>
            <a:pPr algn="ctr"/>
            <a:r>
              <a:rPr lang="ru-RU" b="1" dirty="0" smtClean="0">
                <a:ln w="6350" cmpd="sng">
                  <a:noFill/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1944 </a:t>
            </a:r>
            <a:r>
              <a:rPr lang="ru-RU" b="1" dirty="0">
                <a:ln w="6350" cmpd="sng">
                  <a:noFill/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г.</a:t>
            </a:r>
          </a:p>
        </p:txBody>
      </p:sp>
      <p:pic>
        <p:nvPicPr>
          <p:cNvPr id="6148" name="Picture 4" descr="http://img-fotki.yandex.ru/get/2/59259679.5f/0_6d037_a63b096a_X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5738" y="4149079"/>
            <a:ext cx="2087718" cy="25734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groshy.info/published/publicdata/GROSHYINFO/attachments/SC/products_pictures/19950421_3mn_kapitulaziyaGerman_0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6118" y="883588"/>
            <a:ext cx="5453993" cy="2677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335296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30000">
        <p:fade/>
      </p:transition>
    </mc:Choice>
    <mc:Fallback>
      <p:transition spd="med" advClick="0" advTm="3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-10910"/>
            <a:ext cx="9144000" cy="6858000"/>
          </a:xfrm>
          <a:prstGeom prst="rect">
            <a:avLst/>
          </a:prstGeom>
          <a:solidFill>
            <a:srgbClr val="FFFF99">
              <a:alpha val="4823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6414743" y="0"/>
            <a:ext cx="2516299" cy="836712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0"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107505" y="0"/>
            <a:ext cx="6480720" cy="836712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40901" y="1052736"/>
            <a:ext cx="8496944" cy="3077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000" b="1" dirty="0" smtClean="0">
                <a:ln w="6350" cmpd="sng">
                  <a:noFill/>
                  <a:prstDash val="solid"/>
                </a:ln>
                <a:latin typeface="Bookman Old Style" panose="02050604050505020204" pitchFamily="18" charset="0"/>
              </a:rPr>
              <a:t>1. Назовите дату открытия Второго фронта?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37188" y="1487679"/>
            <a:ext cx="8807000" cy="3077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000" b="1" dirty="0" smtClean="0">
                <a:ln w="6350" cmpd="sng">
                  <a:noFill/>
                  <a:prstDash val="solid"/>
                </a:ln>
                <a:latin typeface="Bookman Old Style" panose="02050604050505020204" pitchFamily="18" charset="0"/>
              </a:rPr>
              <a:t>2. Где произошла встреча советских и американский войск?</a:t>
            </a:r>
            <a:endParaRPr lang="ru-RU" sz="2000" b="1" dirty="0">
              <a:ln w="6350" cmpd="sng">
                <a:noFill/>
                <a:prstDash val="solid"/>
              </a:ln>
              <a:latin typeface="Bookman Old Style" panose="020506040505050202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52733" y="1918002"/>
            <a:ext cx="8496944" cy="3077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000" b="1" dirty="0" smtClean="0">
                <a:ln w="6350" cmpd="sng">
                  <a:noFill/>
                  <a:prstDash val="solid"/>
                </a:ln>
                <a:latin typeface="Bookman Old Style" panose="02050604050505020204" pitchFamily="18" charset="0"/>
              </a:rPr>
              <a:t>3. Назовите дату встречи советских и американских войск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78131" y="2356418"/>
            <a:ext cx="8946918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2000" b="1" dirty="0" smtClean="0">
                <a:ln w="6350" cmpd="sng">
                  <a:noFill/>
                  <a:prstDash val="solid"/>
                </a:ln>
                <a:latin typeface="Bookman Old Style" panose="02050604050505020204" pitchFamily="18" charset="0"/>
              </a:rPr>
              <a:t>4. Кто подписал акт о безоговорочной капитуляции Германии </a:t>
            </a:r>
          </a:p>
          <a:p>
            <a:pPr>
              <a:spcAft>
                <a:spcPts val="1200"/>
              </a:spcAft>
            </a:pPr>
            <a:r>
              <a:rPr lang="ru-RU" sz="2000" b="1" dirty="0" smtClean="0">
                <a:ln w="6350" cmpd="sng">
                  <a:noFill/>
                  <a:prstDash val="solid"/>
                </a:ln>
                <a:latin typeface="Bookman Old Style" panose="02050604050505020204" pitchFamily="18" charset="0"/>
              </a:rPr>
              <a:t>    с советской стороны?</a:t>
            </a:r>
            <a:endParaRPr lang="ru-RU" sz="2000" b="1" dirty="0">
              <a:ln w="6350" cmpd="sng">
                <a:noFill/>
                <a:prstDash val="solid"/>
              </a:ln>
              <a:latin typeface="Bookman Old Style" panose="020506040505050202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73876" y="3108971"/>
            <a:ext cx="8696556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2000" b="1" dirty="0" smtClean="0">
                <a:ln w="6350" cmpd="sng">
                  <a:noFill/>
                  <a:prstDash val="solid"/>
                </a:ln>
                <a:latin typeface="Bookman Old Style" panose="02050604050505020204" pitchFamily="18" charset="0"/>
              </a:rPr>
              <a:t>5. Когда советские войска впервые вышли к </a:t>
            </a:r>
          </a:p>
          <a:p>
            <a:pPr>
              <a:spcAft>
                <a:spcPts val="1200"/>
              </a:spcAft>
            </a:pPr>
            <a:r>
              <a:rPr lang="ru-RU" sz="2000" b="1" dirty="0">
                <a:ln w="6350" cmpd="sng">
                  <a:noFill/>
                  <a:prstDash val="solid"/>
                </a:ln>
                <a:latin typeface="Bookman Old Style" panose="02050604050505020204" pitchFamily="18" charset="0"/>
              </a:rPr>
              <a:t> </a:t>
            </a:r>
            <a:r>
              <a:rPr lang="ru-RU" sz="2000" b="1" dirty="0" smtClean="0">
                <a:ln w="6350" cmpd="sng">
                  <a:noFill/>
                  <a:prstDash val="solid"/>
                </a:ln>
                <a:latin typeface="Bookman Old Style" panose="02050604050505020204" pitchFamily="18" charset="0"/>
              </a:rPr>
              <a:t>   государственной границе СССР?</a:t>
            </a:r>
            <a:endParaRPr lang="ru-RU" sz="2000" b="1" dirty="0">
              <a:ln w="6350" cmpd="sng">
                <a:noFill/>
                <a:prstDash val="solid"/>
              </a:ln>
              <a:latin typeface="Bookman Old Style" panose="020506040505050202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29164" y="3882234"/>
            <a:ext cx="8496944" cy="3077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ru-RU" sz="2000" b="1" dirty="0" smtClean="0">
                <a:ln w="6350" cmpd="sng">
                  <a:noFill/>
                  <a:prstDash val="solid"/>
                </a:ln>
                <a:latin typeface="Bookman Old Style" panose="02050604050505020204" pitchFamily="18" charset="0"/>
              </a:rPr>
              <a:t>6.  Сколько солдат устанавливают столб с надписью СССР?</a:t>
            </a:r>
            <a:endParaRPr lang="ru-RU" sz="2000" b="1" dirty="0">
              <a:ln w="6350" cmpd="sng">
                <a:noFill/>
                <a:prstDash val="solid"/>
              </a:ln>
              <a:latin typeface="Bookman Old Style" panose="020506040505050202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15517" y="172132"/>
            <a:ext cx="6372708" cy="49244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ru-RU" sz="3200" b="1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man Old Style" panose="02050604050505020204" pitchFamily="18" charset="0"/>
              </a:rPr>
              <a:t>ВЕЛИКАЯ ОТЕЧЕСТВЕННАЯ</a:t>
            </a:r>
            <a:endParaRPr lang="ru-RU" sz="3200" b="1" dirty="0">
              <a:ln w="6350" cmpd="sng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588225" y="164155"/>
            <a:ext cx="2342817" cy="46166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ru-RU" sz="3000" b="1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man Old Style" panose="02050604050505020204" pitchFamily="18" charset="0"/>
              </a:rPr>
              <a:t>1944-45 гг.</a:t>
            </a:r>
            <a:endParaRPr lang="ru-RU" sz="3000" b="1" dirty="0">
              <a:ln w="6350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400157" y="6134238"/>
            <a:ext cx="7530885" cy="61555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ru-RU" sz="2000" b="1" dirty="0" smtClean="0">
                <a:ln w="6350" cmpd="sng">
                  <a:noFill/>
                  <a:prstDash val="solid"/>
                </a:ln>
                <a:latin typeface="Bookman Old Style" panose="02050604050505020204" pitchFamily="18" charset="0"/>
              </a:rPr>
              <a:t>*   Почему в Европе празднуют День Победы 8 мая,   </a:t>
            </a:r>
          </a:p>
          <a:p>
            <a:r>
              <a:rPr lang="ru-RU" sz="2000" b="1" dirty="0">
                <a:ln w="6350" cmpd="sng">
                  <a:noFill/>
                  <a:prstDash val="solid"/>
                </a:ln>
                <a:latin typeface="Bookman Old Style" panose="02050604050505020204" pitchFamily="18" charset="0"/>
              </a:rPr>
              <a:t> </a:t>
            </a:r>
            <a:r>
              <a:rPr lang="ru-RU" sz="2000" b="1" dirty="0" smtClean="0">
                <a:ln w="6350" cmpd="sng">
                  <a:noFill/>
                  <a:prstDash val="solid"/>
                </a:ln>
                <a:latin typeface="Bookman Old Style" panose="02050604050505020204" pitchFamily="18" charset="0"/>
              </a:rPr>
              <a:t>    а в России 9 мая?</a:t>
            </a:r>
            <a:endParaRPr lang="ru-RU" sz="2000" b="1" dirty="0">
              <a:ln w="6350" cmpd="sng">
                <a:noFill/>
                <a:prstDash val="solid"/>
              </a:ln>
              <a:latin typeface="Bookman Old Style" panose="020506040505050202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79423" y="5730664"/>
            <a:ext cx="8496944" cy="3077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ru-RU" sz="2000" b="1" dirty="0" smtClean="0">
                <a:ln w="6350" cmpd="sng">
                  <a:noFill/>
                  <a:prstDash val="solid"/>
                </a:ln>
                <a:latin typeface="Bookman Old Style" panose="02050604050505020204" pitchFamily="18" charset="0"/>
              </a:rPr>
              <a:t>9.  Назовите дату капитуляции Японии</a:t>
            </a:r>
            <a:endParaRPr lang="ru-RU" sz="2000" b="1" dirty="0">
              <a:ln w="6350" cmpd="sng">
                <a:noFill/>
                <a:prstDash val="solid"/>
              </a:ln>
              <a:latin typeface="Bookman Old Style" panose="020506040505050202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22041" y="4290756"/>
            <a:ext cx="8496944" cy="61555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457200" indent="-457200">
              <a:buAutoNum type="arabicPeriod" startAt="7"/>
            </a:pPr>
            <a:r>
              <a:rPr lang="ru-RU" sz="2000" b="1" dirty="0" smtClean="0">
                <a:ln w="6350" cmpd="sng">
                  <a:noFill/>
                  <a:prstDash val="solid"/>
                </a:ln>
                <a:latin typeface="Bookman Old Style" panose="02050604050505020204" pitchFamily="18" charset="0"/>
              </a:rPr>
              <a:t>К 50-летнему юбилею Победы Банк России выпустил </a:t>
            </a:r>
          </a:p>
          <a:p>
            <a:r>
              <a:rPr lang="ru-RU" sz="2000" b="1" dirty="0">
                <a:ln w="6350" cmpd="sng">
                  <a:noFill/>
                  <a:prstDash val="solid"/>
                </a:ln>
                <a:latin typeface="Bookman Old Style" panose="02050604050505020204" pitchFamily="18" charset="0"/>
              </a:rPr>
              <a:t> </a:t>
            </a:r>
            <a:r>
              <a:rPr lang="ru-RU" sz="2000" b="1" dirty="0" smtClean="0">
                <a:ln w="6350" cmpd="sng">
                  <a:noFill/>
                  <a:prstDash val="solid"/>
                </a:ln>
                <a:latin typeface="Bookman Old Style" panose="02050604050505020204" pitchFamily="18" charset="0"/>
              </a:rPr>
              <a:t>    памятную монету. Какого достоинства эта монета?</a:t>
            </a:r>
            <a:endParaRPr lang="ru-RU" sz="2000" b="1" dirty="0">
              <a:ln w="6350" cmpd="sng">
                <a:noFill/>
                <a:prstDash val="solid"/>
              </a:ln>
              <a:latin typeface="Bookman Old Style" panose="020506040505050202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79423" y="4978927"/>
            <a:ext cx="8496944" cy="61555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457200" indent="-457200">
              <a:buAutoNum type="arabicPeriod" startAt="6"/>
            </a:pPr>
            <a:r>
              <a:rPr lang="ru-RU" sz="2000" b="1" dirty="0" smtClean="0">
                <a:ln w="6350" cmpd="sng">
                  <a:noFill/>
                  <a:prstDash val="solid"/>
                </a:ln>
                <a:latin typeface="Bookman Old Style" panose="02050604050505020204" pitchFamily="18" charset="0"/>
              </a:rPr>
              <a:t>Представители каких стран изображены на памятной </a:t>
            </a:r>
          </a:p>
          <a:p>
            <a:r>
              <a:rPr lang="ru-RU" sz="2000" b="1" dirty="0">
                <a:ln w="6350" cmpd="sng">
                  <a:noFill/>
                  <a:prstDash val="solid"/>
                </a:ln>
                <a:latin typeface="Bookman Old Style" panose="02050604050505020204" pitchFamily="18" charset="0"/>
              </a:rPr>
              <a:t> </a:t>
            </a:r>
            <a:r>
              <a:rPr lang="ru-RU" sz="2000" b="1" dirty="0" smtClean="0">
                <a:ln w="6350" cmpd="sng">
                  <a:noFill/>
                  <a:prstDash val="solid"/>
                </a:ln>
                <a:latin typeface="Bookman Old Style" panose="02050604050505020204" pitchFamily="18" charset="0"/>
              </a:rPr>
              <a:t>    монете, выпущенной к 50-летию Победы?</a:t>
            </a:r>
            <a:endParaRPr lang="ru-RU" sz="2000" b="1" dirty="0">
              <a:ln w="6350" cmpd="sng">
                <a:noFill/>
                <a:prstDash val="solid"/>
              </a:ln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2812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18" grpId="0"/>
      <p:bldP spid="19" grpId="0"/>
      <p:bldP spid="20" grpId="0"/>
      <p:bldP spid="13" grpId="0"/>
      <p:bldP spid="15" grpId="0"/>
      <p:bldP spid="16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99">
              <a:alpha val="4823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23529" y="648438"/>
            <a:ext cx="8352928" cy="5904656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0"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786190"/>
            <a:ext cx="3881511" cy="255499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55576" y="172132"/>
            <a:ext cx="7704856" cy="952612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089252" y="321916"/>
            <a:ext cx="7272808" cy="5539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ru-RU" sz="3600" b="1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man Old Style" panose="02050604050505020204" pitchFamily="18" charset="0"/>
              </a:rPr>
              <a:t>ВЕЛИКАЯ ОТЕЧЕСТВЕННАЯ</a:t>
            </a:r>
            <a:endParaRPr lang="ru-RU" sz="3600" b="1" dirty="0">
              <a:ln w="6350" cmpd="sng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52" y="806989"/>
            <a:ext cx="2308692" cy="1253859"/>
          </a:xfrm>
          <a:prstGeom prst="rect">
            <a:avLst/>
          </a:prstGeom>
        </p:spPr>
      </p:pic>
      <p:pic>
        <p:nvPicPr>
          <p:cNvPr id="9" name="Picture 2" descr="http://belinskogo.kh.ua/content/images/upload/georg_lenta_menu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751752"/>
            <a:ext cx="4139952" cy="1992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левитанпобеда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email"/>
          <a:stretch>
            <a:fillRect/>
          </a:stretch>
        </p:blipFill>
        <p:spPr>
          <a:xfrm>
            <a:off x="4357686" y="5715016"/>
            <a:ext cx="304800" cy="304800"/>
          </a:xfrm>
          <a:prstGeom prst="rect">
            <a:avLst/>
          </a:prstGeom>
        </p:spPr>
      </p:pic>
      <p:pic>
        <p:nvPicPr>
          <p:cNvPr id="1026" name="Picture 2" descr="D:\документы 1\открытки 9 мая\post113028_img1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929058" y="1142984"/>
            <a:ext cx="5037789" cy="37862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51004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00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721516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39551" y="548680"/>
            <a:ext cx="8149511" cy="5760640"/>
          </a:xfrm>
          <a:prstGeom prst="roundRect">
            <a:avLst>
              <a:gd name="adj" fmla="val 10326"/>
            </a:avLst>
          </a:prstGeom>
          <a:noFill/>
          <a:ln w="85725" cmpd="dbl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4282" y="142852"/>
            <a:ext cx="2820528" cy="1531839"/>
          </a:xfrm>
          <a:prstGeom prst="rect">
            <a:avLst/>
          </a:prstGeom>
        </p:spPr>
      </p:pic>
      <p:pic>
        <p:nvPicPr>
          <p:cNvPr id="6" name="Picture 2" descr="http://belinskogo.kh.ua/content/images/upload/georg_lenta_menu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51110" y="5301208"/>
            <a:ext cx="3059832" cy="1472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928926" y="500042"/>
            <a:ext cx="563438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28575" cmpd="sng">
                  <a:solidFill>
                    <a:srgbClr val="C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63500" dir="2700000" algn="tl" rotWithShape="0">
                    <a:prstClr val="black">
                      <a:alpha val="90000"/>
                    </a:prstClr>
                  </a:outerShdw>
                </a:effectLst>
                <a:latin typeface="Bookman Old Style" panose="02050604050505020204" pitchFamily="18" charset="0"/>
              </a:rPr>
              <a:t>Поклонимся великим тем годам!</a:t>
            </a:r>
            <a:endParaRPr lang="ru-RU" sz="3200" dirty="0" smtClean="0"/>
          </a:p>
          <a:p>
            <a:pPr algn="just"/>
            <a:r>
              <a:rPr lang="ru-RU" sz="3200" b="1" dirty="0" smtClean="0">
                <a:ln w="28575" cmpd="sng">
                  <a:solidFill>
                    <a:srgbClr val="C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63500" dir="2700000" algn="tl" rotWithShape="0">
                    <a:prstClr val="black">
                      <a:alpha val="90000"/>
                    </a:prstClr>
                  </a:outerShdw>
                </a:effectLst>
                <a:latin typeface="Bookman Old Style" panose="02050604050505020204" pitchFamily="18" charset="0"/>
              </a:rPr>
              <a:t> </a:t>
            </a:r>
            <a:endParaRPr lang="ru-RU" sz="3200" b="1" dirty="0">
              <a:ln w="28575" cmpd="sng">
                <a:solidFill>
                  <a:srgbClr val="C00000"/>
                </a:solidFill>
                <a:prstDash val="solid"/>
              </a:ln>
              <a:solidFill>
                <a:srgbClr val="FFFF00"/>
              </a:solidFill>
              <a:effectLst>
                <a:outerShdw blurRad="50800" dist="63500" dir="2700000" algn="tl" rotWithShape="0">
                  <a:prstClr val="black">
                    <a:alpha val="90000"/>
                  </a:prst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28662" y="1928802"/>
            <a:ext cx="7072362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i="1" u="sng" dirty="0" smtClean="0">
                <a:solidFill>
                  <a:srgbClr val="C00000"/>
                </a:solidFill>
              </a:rPr>
              <a:t>День Воинской славы России</a:t>
            </a:r>
            <a:endParaRPr lang="ru-RU" sz="3600" i="1" u="sng" dirty="0">
              <a:solidFill>
                <a:srgbClr val="C00000"/>
              </a:solidFill>
            </a:endParaRP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928662" y="3000372"/>
            <a:ext cx="6929486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1995 г. был принят 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закон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«О днях воинской славы (победных днях) России»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список которых вошли часть «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викториальных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дней» и наиболее выдающиеся события военной истории как дооктябрьского, так и советского периода.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96984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39551" y="548680"/>
            <a:ext cx="8149511" cy="5760640"/>
          </a:xfrm>
          <a:prstGeom prst="roundRect">
            <a:avLst>
              <a:gd name="adj" fmla="val 10326"/>
            </a:avLst>
          </a:prstGeom>
          <a:noFill/>
          <a:ln w="85725" cmpd="dbl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5489" y="188640"/>
            <a:ext cx="2820528" cy="1531839"/>
          </a:xfrm>
          <a:prstGeom prst="rect">
            <a:avLst/>
          </a:prstGeom>
        </p:spPr>
      </p:pic>
      <p:pic>
        <p:nvPicPr>
          <p:cNvPr id="6" name="Picture 2" descr="http://belinskogo.kh.ua/content/images/upload/georg_lenta_menu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51110" y="5301208"/>
            <a:ext cx="3059832" cy="1472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223628" y="1679317"/>
            <a:ext cx="6696744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6000" b="1" dirty="0" smtClean="0">
                <a:ln w="28575" cmpd="sng">
                  <a:solidFill>
                    <a:srgbClr val="C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63500" dir="2700000" algn="tl" rotWithShape="0">
                    <a:prstClr val="black">
                      <a:alpha val="90000"/>
                    </a:prstClr>
                  </a:outerShdw>
                </a:effectLst>
                <a:latin typeface="Bookman Old Style" panose="02050604050505020204" pitchFamily="18" charset="0"/>
              </a:rPr>
              <a:t>Великая Отечественная</a:t>
            </a:r>
          </a:p>
          <a:p>
            <a:pPr algn="just"/>
            <a:r>
              <a:rPr lang="ru-RU" sz="6000" b="1" dirty="0" smtClean="0">
                <a:ln w="28575" cmpd="sng">
                  <a:solidFill>
                    <a:srgbClr val="C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63500" dir="2700000" algn="tl" rotWithShape="0">
                    <a:prstClr val="black">
                      <a:alpha val="90000"/>
                    </a:prstClr>
                  </a:outerShdw>
                </a:effectLst>
                <a:latin typeface="Bookman Old Style" panose="02050604050505020204" pitchFamily="18" charset="0"/>
              </a:rPr>
              <a:t>война</a:t>
            </a:r>
          </a:p>
          <a:p>
            <a:pPr algn="just"/>
            <a:r>
              <a:rPr lang="ru-RU" sz="6000" b="1" dirty="0" smtClean="0">
                <a:ln w="28575" cmpd="sng">
                  <a:solidFill>
                    <a:srgbClr val="C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63500" dir="2700000" algn="tl" rotWithShape="0">
                    <a:prstClr val="black">
                      <a:alpha val="90000"/>
                    </a:prstClr>
                  </a:outerShdw>
                </a:effectLst>
                <a:latin typeface="Bookman Old Style" panose="02050604050505020204" pitchFamily="18" charset="0"/>
              </a:rPr>
              <a:t>1941 – 1945 гг.</a:t>
            </a:r>
            <a:endParaRPr lang="ru-RU" sz="6000" b="1" dirty="0">
              <a:ln w="28575" cmpd="sng">
                <a:solidFill>
                  <a:srgbClr val="C00000"/>
                </a:solidFill>
                <a:prstDash val="solid"/>
              </a:ln>
              <a:solidFill>
                <a:srgbClr val="FFFF00"/>
              </a:solidFill>
              <a:effectLst>
                <a:outerShdw blurRad="50800" dist="63500" dir="2700000" algn="tl" rotWithShape="0">
                  <a:prstClr val="black">
                    <a:alpha val="90000"/>
                  </a:prst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8" name="речь Молотов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email"/>
          <a:stretch>
            <a:fillRect/>
          </a:stretch>
        </p:blipFill>
        <p:spPr>
          <a:xfrm>
            <a:off x="4786314" y="6000768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496984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72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39553" y="548680"/>
            <a:ext cx="8064896" cy="5904656"/>
          </a:xfrm>
          <a:prstGeom prst="roundRect">
            <a:avLst>
              <a:gd name="adj" fmla="val 10326"/>
            </a:avLst>
          </a:prstGeom>
          <a:noFill/>
          <a:ln w="85725" cmpd="dbl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5489" y="188640"/>
            <a:ext cx="2820528" cy="1531839"/>
          </a:xfrm>
          <a:prstGeom prst="rect">
            <a:avLst/>
          </a:prstGeom>
        </p:spPr>
      </p:pic>
      <p:pic>
        <p:nvPicPr>
          <p:cNvPr id="6" name="Picture 2" descr="http://belinskogo.kh.ua/content/images/upload/georg_lenta_menu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51110" y="5301208"/>
            <a:ext cx="3059832" cy="1472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3500430" y="285728"/>
            <a:ext cx="4429156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</a:rPr>
              <a:t>Село в годы войны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85918" y="1500174"/>
            <a:ext cx="6989901" cy="514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7426427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9512" y="188640"/>
            <a:ext cx="8712968" cy="6552728"/>
          </a:xfrm>
          <a:prstGeom prst="roundRect">
            <a:avLst>
              <a:gd name="adj" fmla="val 3913"/>
            </a:avLst>
          </a:prstGeom>
          <a:noFill/>
          <a:ln w="85725" cmpd="dbl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документы 1\открытки 9 мая\5Yi00ODU5.jpe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357166"/>
            <a:ext cx="5715000" cy="5705475"/>
          </a:xfrm>
          <a:prstGeom prst="rect">
            <a:avLst/>
          </a:prstGeom>
          <a:noFill/>
        </p:spPr>
      </p:pic>
      <p:pic>
        <p:nvPicPr>
          <p:cNvPr id="9" name="Picture 8" descr="7eab208b9f6b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000892" y="3214686"/>
            <a:ext cx="1489075" cy="333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6429388" y="785794"/>
            <a:ext cx="2214578" cy="1928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FF0000"/>
                </a:solidFill>
              </a:rPr>
              <a:t>Акция</a:t>
            </a:r>
          </a:p>
          <a:p>
            <a:pPr algn="ctr"/>
            <a:r>
              <a:rPr lang="ru-RU" sz="2000" dirty="0" smtClean="0">
                <a:solidFill>
                  <a:srgbClr val="FF0000"/>
                </a:solidFill>
              </a:rPr>
              <a:t> «Портрет ветерана»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7" name="журавл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email"/>
          <a:stretch>
            <a:fillRect/>
          </a:stretch>
        </p:blipFill>
        <p:spPr>
          <a:xfrm>
            <a:off x="5643570" y="6215082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73692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Турнир  знатоков истории </a:t>
            </a:r>
          </a:p>
          <a:p>
            <a:pPr algn="ctr"/>
            <a:r>
              <a:rPr lang="ru-RU" sz="4000" dirty="0" smtClean="0">
                <a:solidFill>
                  <a:srgbClr val="FF0000"/>
                </a:solidFill>
              </a:rPr>
              <a:t>Великой Отечественной войны</a:t>
            </a:r>
          </a:p>
          <a:p>
            <a:pPr algn="ctr"/>
            <a:r>
              <a:rPr lang="ru-RU" sz="4000" dirty="0" smtClean="0">
                <a:solidFill>
                  <a:srgbClr val="FF0000"/>
                </a:solidFill>
              </a:rPr>
              <a:t>1941-1945г.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39553" y="548680"/>
            <a:ext cx="8064896" cy="5904656"/>
          </a:xfrm>
          <a:prstGeom prst="roundRect">
            <a:avLst>
              <a:gd name="adj" fmla="val 10326"/>
            </a:avLst>
          </a:prstGeom>
          <a:noFill/>
          <a:ln w="85725" cmpd="dbl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5489" y="188640"/>
            <a:ext cx="2820528" cy="1531839"/>
          </a:xfrm>
          <a:prstGeom prst="rect">
            <a:avLst/>
          </a:prstGeom>
        </p:spPr>
      </p:pic>
      <p:pic>
        <p:nvPicPr>
          <p:cNvPr id="6" name="Picture 2" descr="http://belinskogo.kh.ua/content/images/upload/georg_lenta_menu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51110" y="5301208"/>
            <a:ext cx="3059832" cy="1472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426427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99">
              <a:alpha val="4823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247182" y="4720275"/>
            <a:ext cx="6341043" cy="543186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247183" y="5309150"/>
            <a:ext cx="6341042" cy="69410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247182" y="6035084"/>
            <a:ext cx="6360362" cy="69410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247181" y="4053884"/>
            <a:ext cx="6318739" cy="642806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0"/>
            <a:ext cx="6480720" cy="836712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31540" y="172132"/>
            <a:ext cx="6372708" cy="49244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ru-RU" sz="3200" b="1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man Old Style" panose="02050604050505020204" pitchFamily="18" charset="0"/>
              </a:rPr>
              <a:t>ВЕЛИКАЯ ОТЕЧЕСТВЕННАЯ</a:t>
            </a:r>
            <a:endParaRPr lang="ru-RU" sz="3200" b="1" dirty="0">
              <a:ln w="6350" cmpd="sng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04248" y="0"/>
            <a:ext cx="2016224" cy="836712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0"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996608" y="164155"/>
            <a:ext cx="1800200" cy="49244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ru-RU" sz="3200" b="1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man Old Style" panose="02050604050505020204" pitchFamily="18" charset="0"/>
              </a:rPr>
              <a:t>1941 г.</a:t>
            </a:r>
            <a:endParaRPr lang="ru-RU" sz="3200" b="1" dirty="0">
              <a:ln w="6350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1028" name="Picture 4" descr="http://media.nn.ru/data/forum/images/2012-10/56127111-1267362853_taran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247181" y="909016"/>
            <a:ext cx="1694226" cy="1871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47181" y="2901435"/>
            <a:ext cx="1694226" cy="92333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ru-RU" sz="2000" b="1" dirty="0" smtClean="0">
                <a:ln w="6350" cmpd="sng">
                  <a:noFill/>
                  <a:prstDash val="solid"/>
                </a:ln>
                <a:latin typeface="Bookman Old Style" panose="02050604050505020204" pitchFamily="18" charset="0"/>
              </a:rPr>
              <a:t>1-й таран в воздушном бою</a:t>
            </a:r>
            <a:endParaRPr lang="ru-RU" sz="2000" b="1" dirty="0">
              <a:ln w="6350" cmpd="sng">
                <a:noFill/>
                <a:prstDash val="solid"/>
              </a:ln>
              <a:latin typeface="Bookman Old Style" panose="020506040505050202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47181" y="4053884"/>
            <a:ext cx="5981003" cy="263149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342900" indent="-342900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ru-RU" b="1" dirty="0" smtClean="0">
                <a:ln w="6350" cmpd="sng">
                  <a:noFill/>
                  <a:prstDash val="solid"/>
                </a:ln>
                <a:solidFill>
                  <a:srgbClr val="FFFF00"/>
                </a:solidFill>
                <a:effectLst>
                  <a:outerShdw blurRad="12700" dist="50800" dir="2700000" algn="t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22 июня 1941 г. (воскресенье) – нападение Фашистской Германии на СССР</a:t>
            </a:r>
          </a:p>
          <a:p>
            <a:pPr marL="342900" indent="-342900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ru-RU" b="1" dirty="0" smtClean="0">
                <a:ln w="6350" cmpd="sng">
                  <a:noFill/>
                  <a:prstDash val="solid"/>
                </a:ln>
                <a:solidFill>
                  <a:srgbClr val="FFFF00"/>
                </a:solidFill>
                <a:effectLst>
                  <a:outerShdw blurRad="12700" dist="50800" dir="2700000" algn="t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30 сентября 1941 г. началась Битва за Москву</a:t>
            </a:r>
          </a:p>
          <a:p>
            <a:pPr marL="342900" indent="-342900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ru-RU" b="1" dirty="0" smtClean="0">
                <a:ln w="6350" cmpd="sng">
                  <a:noFill/>
                  <a:prstDash val="solid"/>
                </a:ln>
                <a:solidFill>
                  <a:srgbClr val="FFFF00"/>
                </a:solidFill>
                <a:effectLst>
                  <a:outerShdw blurRad="12700" dist="50800" dir="2700000" algn="t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Германское командование операцию по захвату Москвы называло «Операция «Тайфун» </a:t>
            </a:r>
          </a:p>
          <a:p>
            <a:pPr marL="342900" indent="-342900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ru-RU" b="1" dirty="0" smtClean="0">
                <a:ln w="6350" cmpd="sng">
                  <a:noFill/>
                  <a:prstDash val="solid"/>
                </a:ln>
                <a:solidFill>
                  <a:srgbClr val="FFFF00"/>
                </a:solidFill>
                <a:effectLst>
                  <a:outerShdw blurRad="12700" dist="50800" dir="2700000" algn="t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5-6 декабря 1941 г. началось контрнаступление советских войск под Москвой</a:t>
            </a:r>
            <a:endParaRPr lang="ru-RU" b="1" dirty="0">
              <a:ln w="6350" cmpd="sng">
                <a:noFill/>
                <a:prstDash val="solid"/>
              </a:ln>
              <a:solidFill>
                <a:srgbClr val="FFFF00"/>
              </a:solidFill>
              <a:effectLst>
                <a:outerShdw blurRad="12700" dist="50800" dir="2700000" algn="tl" rotWithShape="0">
                  <a:prstClr val="black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06206" y="1076917"/>
            <a:ext cx="3514266" cy="130158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5558234" y="1997121"/>
            <a:ext cx="3262238" cy="92333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ru-RU" sz="2000" b="1" dirty="0" smtClean="0">
                <a:ln w="6350" cmpd="sng">
                  <a:noFill/>
                  <a:prstDash val="solid"/>
                </a:ln>
                <a:latin typeface="Bookman Old Style" panose="02050604050505020204" pitchFamily="18" charset="0"/>
              </a:rPr>
              <a:t>штурмовик Ил-2</a:t>
            </a:r>
          </a:p>
          <a:p>
            <a:pPr algn="r"/>
            <a:r>
              <a:rPr lang="ru-RU" sz="2000" b="1" dirty="0" smtClean="0">
                <a:ln w="6350" cmpd="sng">
                  <a:noFill/>
                  <a:prstDash val="solid"/>
                </a:ln>
                <a:latin typeface="Bookman Old Style" panose="02050604050505020204" pitchFamily="18" charset="0"/>
              </a:rPr>
              <a:t>Конструктор</a:t>
            </a:r>
          </a:p>
          <a:p>
            <a:pPr algn="r"/>
            <a:r>
              <a:rPr lang="ru-RU" sz="2000" b="1" dirty="0" smtClean="0">
                <a:ln w="6350" cmpd="sng">
                  <a:noFill/>
                  <a:prstDash val="solid"/>
                </a:ln>
                <a:latin typeface="Bookman Old Style" panose="02050604050505020204" pitchFamily="18" charset="0"/>
              </a:rPr>
              <a:t>С.В. Ильюшин</a:t>
            </a:r>
            <a:endParaRPr lang="ru-RU" sz="2000" b="1" dirty="0">
              <a:ln w="6350" cmpd="sng">
                <a:noFill/>
                <a:prstDash val="solid"/>
              </a:ln>
              <a:latin typeface="Bookman Old Style" panose="02050604050505020204" pitchFamily="18" charset="0"/>
            </a:endParaRPr>
          </a:p>
        </p:txBody>
      </p:sp>
      <p:pic>
        <p:nvPicPr>
          <p:cNvPr id="1030" name="Picture 6" descr="http://rusatribut.ru/files/products/flag-japan-flot.300x300.jpg?d2a2e9f5da3596b414e0ee3c68d5d85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0445" y="1997121"/>
            <a:ext cx="1788513" cy="11923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hoi2games.ru/_fr/105/9663265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419872" y="1034704"/>
            <a:ext cx="1616554" cy="11145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120445" y="1037074"/>
            <a:ext cx="12009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ln w="6350" cmpd="sng">
                  <a:noFill/>
                  <a:prstDash val="solid"/>
                </a:ln>
                <a:latin typeface="Bookman Old Style" panose="02050604050505020204" pitchFamily="18" charset="0"/>
              </a:rPr>
              <a:t>Италия</a:t>
            </a:r>
            <a:endParaRPr lang="ru-RU" sz="20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085465" y="2374012"/>
            <a:ext cx="12474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ln w="6350" cmpd="sng">
                  <a:noFill/>
                  <a:prstDash val="solid"/>
                </a:ln>
                <a:latin typeface="Bookman Old Style" panose="02050604050505020204" pitchFamily="18" charset="0"/>
              </a:rPr>
              <a:t>Япония</a:t>
            </a:r>
            <a:endParaRPr lang="ru-RU" sz="2000" dirty="0"/>
          </a:p>
        </p:txBody>
      </p:sp>
      <p:pic>
        <p:nvPicPr>
          <p:cNvPr id="1034" name="Picture 10" descr="http://news.tts.lt/fotos/Image/15/81/top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04655" y="2903042"/>
            <a:ext cx="1719029" cy="10314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1941407" y="3429000"/>
            <a:ext cx="15632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ln w="6350" cmpd="sng">
                  <a:noFill/>
                  <a:prstDash val="solid"/>
                </a:ln>
                <a:latin typeface="Bookman Old Style" panose="02050604050505020204" pitchFamily="18" charset="0"/>
              </a:rPr>
              <a:t>Германия</a:t>
            </a:r>
            <a:endParaRPr lang="ru-RU" sz="2000" dirty="0"/>
          </a:p>
        </p:txBody>
      </p:sp>
      <p:pic>
        <p:nvPicPr>
          <p:cNvPr id="1036" name="Picture 12" descr="http://900igr.net/datai/istorija/Plan-Barbarossa/0002-001-Plan-Barbarossa-predpolagal-blitskrig-t.e.-rasschitan-na.jpg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7160113" y="3004627"/>
            <a:ext cx="1732053" cy="21525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Прямоугольник 24"/>
          <p:cNvSpPr/>
          <p:nvPr/>
        </p:nvSpPr>
        <p:spPr>
          <a:xfrm>
            <a:off x="6414743" y="5263461"/>
            <a:ext cx="2516300" cy="153888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ru-RU" sz="2000" b="1" dirty="0" smtClean="0">
                <a:ln w="6350" cmpd="sng">
                  <a:noFill/>
                  <a:prstDash val="solid"/>
                </a:ln>
                <a:latin typeface="Bookman Old Style" panose="02050604050505020204" pitchFamily="18" charset="0"/>
              </a:rPr>
              <a:t>Немецкий план нападения на СССР</a:t>
            </a:r>
          </a:p>
          <a:p>
            <a:pPr algn="r"/>
            <a:r>
              <a:rPr lang="ru-RU" sz="2000" b="1" dirty="0" smtClean="0">
                <a:ln w="6350" cmpd="sng">
                  <a:noFill/>
                  <a:prstDash val="solid"/>
                </a:ln>
                <a:latin typeface="Bookman Old Style" panose="02050604050505020204" pitchFamily="18" charset="0"/>
              </a:rPr>
              <a:t>назывался «</a:t>
            </a:r>
            <a:r>
              <a:rPr lang="ru-RU" sz="2000" b="1" u="sng" dirty="0" smtClean="0">
                <a:ln w="6350" cmpd="sng">
                  <a:noFill/>
                  <a:prstDash val="solid"/>
                </a:ln>
                <a:latin typeface="Bookman Old Style" panose="02050604050505020204" pitchFamily="18" charset="0"/>
              </a:rPr>
              <a:t>Барбаросса</a:t>
            </a:r>
            <a:r>
              <a:rPr lang="ru-RU" sz="2000" b="1" dirty="0" smtClean="0">
                <a:ln w="6350" cmpd="sng">
                  <a:noFill/>
                  <a:prstDash val="solid"/>
                </a:ln>
                <a:latin typeface="Bookman Old Style" panose="02050604050505020204" pitchFamily="18" charset="0"/>
              </a:rPr>
              <a:t>»</a:t>
            </a:r>
            <a:endParaRPr lang="ru-RU" sz="2000" b="1" dirty="0">
              <a:ln w="6350" cmpd="sng">
                <a:noFill/>
                <a:prstDash val="solid"/>
              </a:ln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1245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30000">
        <p:fade/>
      </p:transition>
    </mc:Choice>
    <mc:Fallback>
      <p:transition spd="med" advClick="0" advTm="3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-10910"/>
            <a:ext cx="9144000" cy="6858000"/>
          </a:xfrm>
          <a:prstGeom prst="rect">
            <a:avLst/>
          </a:prstGeom>
          <a:solidFill>
            <a:srgbClr val="FFFF99">
              <a:alpha val="4823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0"/>
            <a:ext cx="6480720" cy="836712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31540" y="172132"/>
            <a:ext cx="6372708" cy="49244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ru-RU" sz="3200" b="1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man Old Style" panose="02050604050505020204" pitchFamily="18" charset="0"/>
              </a:rPr>
              <a:t>ВЕЛИКАЯ ОТЕЧЕСТВЕННАЯ</a:t>
            </a:r>
            <a:endParaRPr lang="ru-RU" sz="3200" b="1" dirty="0">
              <a:ln w="6350" cmpd="sng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04248" y="0"/>
            <a:ext cx="2016224" cy="836712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0"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996608" y="164155"/>
            <a:ext cx="1800200" cy="49244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ru-RU" sz="3200" b="1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man Old Style" panose="02050604050505020204" pitchFamily="18" charset="0"/>
              </a:rPr>
              <a:t>1941 г.</a:t>
            </a:r>
            <a:endParaRPr lang="ru-RU" sz="3200" b="1" dirty="0">
              <a:ln w="6350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37000" y="1052736"/>
            <a:ext cx="8496944" cy="61555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000" b="1" dirty="0" smtClean="0">
                <a:ln w="6350" cmpd="sng">
                  <a:noFill/>
                  <a:prstDash val="solid"/>
                </a:ln>
                <a:latin typeface="Bookman Old Style" panose="02050604050505020204" pitchFamily="18" charset="0"/>
              </a:rPr>
              <a:t>1.   Как назывался самый массовый самолёт Великой Отечественной?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37000" y="1844824"/>
            <a:ext cx="8496944" cy="61555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000" b="1" dirty="0" smtClean="0">
                <a:ln w="6350" cmpd="sng">
                  <a:noFill/>
                  <a:prstDash val="solid"/>
                </a:ln>
                <a:latin typeface="Bookman Old Style" panose="02050604050505020204" pitchFamily="18" charset="0"/>
              </a:rPr>
              <a:t>2.  Назовите фамилию конструктора самого массового самолёта Великой Отечественной войны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70373" y="2646511"/>
            <a:ext cx="8496944" cy="3077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000" b="1" dirty="0" smtClean="0">
                <a:ln w="6350" cmpd="sng">
                  <a:noFill/>
                  <a:prstDash val="solid"/>
                </a:ln>
                <a:latin typeface="Bookman Old Style" panose="02050604050505020204" pitchFamily="18" charset="0"/>
              </a:rPr>
              <a:t>3.  Это был истребитель, штурмовик или бомбардировщик?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79292" y="3121222"/>
            <a:ext cx="8496944" cy="3077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000" b="1" dirty="0" smtClean="0">
                <a:ln w="6350" cmpd="sng">
                  <a:noFill/>
                  <a:prstDash val="solid"/>
                </a:ln>
                <a:latin typeface="Bookman Old Style" panose="02050604050505020204" pitchFamily="18" charset="0"/>
              </a:rPr>
              <a:t>4.  Сколько всего самолётов на слайде?</a:t>
            </a:r>
            <a:endParaRPr lang="ru-RU" sz="2000" b="1" dirty="0">
              <a:ln w="6350" cmpd="sng">
                <a:noFill/>
                <a:prstDash val="solid"/>
              </a:ln>
              <a:latin typeface="Bookman Old Style" panose="020506040505050202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51048" y="3707159"/>
            <a:ext cx="8496944" cy="3077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000" b="1" dirty="0" smtClean="0">
                <a:ln w="6350" cmpd="sng">
                  <a:noFill/>
                  <a:prstDash val="solid"/>
                </a:ln>
                <a:latin typeface="Bookman Old Style" panose="02050604050505020204" pitchFamily="18" charset="0"/>
              </a:rPr>
              <a:t>5.  В какой день недели Германия напала на СССР?</a:t>
            </a:r>
            <a:endParaRPr lang="ru-RU" sz="2000" b="1" dirty="0">
              <a:ln w="6350" cmpd="sng">
                <a:noFill/>
                <a:prstDash val="solid"/>
              </a:ln>
              <a:latin typeface="Bookman Old Style" panose="020506040505050202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51048" y="4201343"/>
            <a:ext cx="8496944" cy="61555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000" b="1" dirty="0" smtClean="0">
                <a:ln w="6350" cmpd="sng">
                  <a:noFill/>
                  <a:prstDash val="solid"/>
                </a:ln>
                <a:latin typeface="Bookman Old Style" panose="02050604050505020204" pitchFamily="18" charset="0"/>
              </a:rPr>
              <a:t>6.  Когда началось контрнаступление советских войск под Москвой?</a:t>
            </a:r>
            <a:endParaRPr lang="ru-RU" sz="2000" b="1" dirty="0">
              <a:ln w="6350" cmpd="sng">
                <a:noFill/>
                <a:prstDash val="solid"/>
              </a:ln>
              <a:latin typeface="Bookman Old Style" panose="020506040505050202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79292" y="5066547"/>
            <a:ext cx="8496944" cy="3077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000" b="1" dirty="0" smtClean="0">
                <a:ln w="6350" cmpd="sng">
                  <a:noFill/>
                  <a:prstDash val="solid"/>
                </a:ln>
                <a:latin typeface="Bookman Old Style" panose="02050604050505020204" pitchFamily="18" charset="0"/>
              </a:rPr>
              <a:t>7.  Как назывался немецкий план нападения на СССР?</a:t>
            </a:r>
            <a:endParaRPr lang="ru-RU" sz="2000" b="1" dirty="0">
              <a:ln w="6350" cmpd="sng">
                <a:noFill/>
                <a:prstDash val="solid"/>
              </a:ln>
              <a:latin typeface="Bookman Old Style" panose="020506040505050202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23528" y="5631630"/>
            <a:ext cx="8496944" cy="61555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000" b="1" dirty="0" smtClean="0">
                <a:ln w="6350" cmpd="sng">
                  <a:noFill/>
                  <a:prstDash val="solid"/>
                </a:ln>
                <a:latin typeface="Bookman Old Style" panose="02050604050505020204" pitchFamily="18" charset="0"/>
              </a:rPr>
              <a:t>8.  Назовите две страны – главные союзницы Германии во </a:t>
            </a:r>
            <a:r>
              <a:rPr lang="en-US" sz="2000" b="1" dirty="0" smtClean="0">
                <a:ln w="6350" cmpd="sng">
                  <a:noFill/>
                  <a:prstDash val="solid"/>
                </a:ln>
                <a:latin typeface="Bookman Old Style" panose="02050604050505020204" pitchFamily="18" charset="0"/>
              </a:rPr>
              <a:t>II</a:t>
            </a:r>
            <a:r>
              <a:rPr lang="ru-RU" sz="2000" b="1" dirty="0" smtClean="0">
                <a:ln w="6350" cmpd="sng">
                  <a:noFill/>
                  <a:prstDash val="solid"/>
                </a:ln>
                <a:latin typeface="Bookman Old Style" panose="02050604050505020204" pitchFamily="18" charset="0"/>
              </a:rPr>
              <a:t>-й мировой войне?</a:t>
            </a:r>
            <a:endParaRPr lang="ru-RU" sz="2000" b="1" dirty="0">
              <a:ln w="6350" cmpd="sng">
                <a:noFill/>
                <a:prstDash val="solid"/>
              </a:ln>
              <a:latin typeface="Bookman Old Style" panose="020506040505050202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17690" y="6381328"/>
            <a:ext cx="8496944" cy="3077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000" b="1" dirty="0" smtClean="0">
                <a:ln w="6350" cmpd="sng">
                  <a:noFill/>
                  <a:prstDash val="solid"/>
                </a:ln>
                <a:latin typeface="Bookman Old Style" panose="02050604050505020204" pitchFamily="18" charset="0"/>
              </a:rPr>
              <a:t>9.  Как назывался немецкий план захвата Москвы?</a:t>
            </a:r>
            <a:endParaRPr lang="ru-RU" sz="2000" b="1" dirty="0">
              <a:ln w="6350" cmpd="sng">
                <a:noFill/>
                <a:prstDash val="solid"/>
              </a:ln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7111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99">
              <a:alpha val="4823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414743" y="0"/>
            <a:ext cx="2516299" cy="836712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0"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07505" y="0"/>
            <a:ext cx="6423924" cy="836712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144741" y="4499429"/>
            <a:ext cx="5283052" cy="668316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135869" y="5257739"/>
            <a:ext cx="5291926" cy="725714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107505" y="6076207"/>
            <a:ext cx="6480720" cy="646331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65126" y="3715658"/>
            <a:ext cx="5262668" cy="744624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15517" y="172132"/>
            <a:ext cx="6372708" cy="49244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ru-RU" sz="3200" b="1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man Old Style" panose="02050604050505020204" pitchFamily="18" charset="0"/>
              </a:rPr>
              <a:t>ВЕЛИКАЯ ОТЕЧЕСТВЕННАЯ</a:t>
            </a:r>
            <a:endParaRPr lang="ru-RU" sz="3200" b="1" dirty="0">
              <a:ln w="6350" cmpd="sng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588225" y="164155"/>
            <a:ext cx="2342817" cy="46166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ru-RU" sz="3000" b="1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man Old Style" panose="02050604050505020204" pitchFamily="18" charset="0"/>
              </a:rPr>
              <a:t>1942-43 гг.</a:t>
            </a:r>
            <a:endParaRPr lang="ru-RU" sz="3000" b="1" dirty="0">
              <a:ln w="6350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63103" y="2708920"/>
            <a:ext cx="3707182" cy="92333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ru-RU" sz="2000" b="1" dirty="0" smtClean="0">
                <a:ln w="6350" cmpd="sng">
                  <a:noFill/>
                  <a:prstDash val="solid"/>
                </a:ln>
                <a:latin typeface="Bookman Old Style" panose="02050604050505020204" pitchFamily="18" charset="0"/>
              </a:rPr>
              <a:t>с 28 </a:t>
            </a:r>
            <a:r>
              <a:rPr lang="ru-RU" sz="2000" b="1" dirty="0">
                <a:ln w="6350" cmpd="sng">
                  <a:noFill/>
                  <a:prstDash val="solid"/>
                </a:ln>
                <a:latin typeface="Bookman Old Style" panose="02050604050505020204" pitchFamily="18" charset="0"/>
              </a:rPr>
              <a:t>ноября </a:t>
            </a:r>
            <a:r>
              <a:rPr lang="ru-RU" sz="2000" b="1" dirty="0" smtClean="0">
                <a:ln w="6350" cmpd="sng">
                  <a:noFill/>
                  <a:prstDash val="solid"/>
                </a:ln>
                <a:latin typeface="Bookman Old Style" panose="02050604050505020204" pitchFamily="18" charset="0"/>
              </a:rPr>
              <a:t>по </a:t>
            </a:r>
            <a:r>
              <a:rPr lang="ru-RU" sz="2000" b="1" dirty="0">
                <a:ln w="6350" cmpd="sng">
                  <a:noFill/>
                  <a:prstDash val="solid"/>
                </a:ln>
                <a:latin typeface="Bookman Old Style" panose="02050604050505020204" pitchFamily="18" charset="0"/>
              </a:rPr>
              <a:t>1 декабря 1943 </a:t>
            </a:r>
            <a:r>
              <a:rPr lang="ru-RU" sz="2000" b="1" dirty="0" smtClean="0">
                <a:ln w="6350" cmpd="sng">
                  <a:noFill/>
                  <a:prstDash val="solid"/>
                </a:ln>
                <a:latin typeface="Bookman Old Style" panose="02050604050505020204" pitchFamily="18" charset="0"/>
              </a:rPr>
              <a:t>г.</a:t>
            </a:r>
            <a:r>
              <a:rPr lang="ru-RU" sz="2000" b="1" dirty="0">
                <a:ln w="6350" cmpd="sng">
                  <a:noFill/>
                  <a:prstDash val="solid"/>
                </a:ln>
                <a:latin typeface="Bookman Old Style" panose="02050604050505020204" pitchFamily="18" charset="0"/>
              </a:rPr>
              <a:t> </a:t>
            </a:r>
            <a:r>
              <a:rPr lang="ru-RU" sz="2000" b="1" dirty="0" smtClean="0">
                <a:ln w="6350" cmpd="sng">
                  <a:noFill/>
                  <a:prstDash val="solid"/>
                </a:ln>
                <a:latin typeface="Bookman Old Style" panose="02050604050505020204" pitchFamily="18" charset="0"/>
              </a:rPr>
              <a:t>происходила </a:t>
            </a:r>
            <a:r>
              <a:rPr lang="ru-RU" sz="2000" b="1" u="sng" dirty="0">
                <a:ln w="6350" cmpd="sng">
                  <a:noFill/>
                  <a:prstDash val="solid"/>
                </a:ln>
                <a:latin typeface="Bookman Old Style" panose="02050604050505020204" pitchFamily="18" charset="0"/>
              </a:rPr>
              <a:t>Тегеранская</a:t>
            </a:r>
            <a:r>
              <a:rPr lang="ru-RU" sz="2000" b="1" dirty="0">
                <a:ln w="6350" cmpd="sng">
                  <a:noFill/>
                  <a:prstDash val="solid"/>
                </a:ln>
                <a:latin typeface="Bookman Old Style" panose="02050604050505020204" pitchFamily="18" charset="0"/>
              </a:rPr>
              <a:t> </a:t>
            </a:r>
            <a:r>
              <a:rPr lang="ru-RU" sz="2000" b="1" dirty="0" smtClean="0">
                <a:ln w="6350" cmpd="sng">
                  <a:noFill/>
                  <a:prstDash val="solid"/>
                </a:ln>
                <a:latin typeface="Bookman Old Style" panose="02050604050505020204" pitchFamily="18" charset="0"/>
              </a:rPr>
              <a:t>конференция</a:t>
            </a:r>
            <a:endParaRPr lang="ru-RU" sz="2000" b="1" dirty="0">
              <a:ln w="6350" cmpd="sng">
                <a:noFill/>
                <a:prstDash val="solid"/>
              </a:ln>
              <a:latin typeface="Bookman Old Style" panose="020506040505050202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47183" y="3782606"/>
            <a:ext cx="5180610" cy="212365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285750" indent="-285750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ru-RU" b="1" dirty="0" smtClean="0">
                <a:ln w="6350" cmpd="sng">
                  <a:noFill/>
                  <a:prstDash val="solid"/>
                </a:ln>
                <a:solidFill>
                  <a:srgbClr val="FFFF00"/>
                </a:solidFill>
                <a:effectLst>
                  <a:outerShdw blurRad="12700" dist="50800" dir="2700000" algn="t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30 мая 1942 г. – создан Главный </a:t>
            </a:r>
            <a:r>
              <a:rPr lang="ru-RU" b="1" dirty="0">
                <a:ln w="6350" cmpd="sng">
                  <a:noFill/>
                  <a:prstDash val="solid"/>
                </a:ln>
                <a:solidFill>
                  <a:srgbClr val="FFFF00"/>
                </a:solidFill>
                <a:effectLst>
                  <a:outerShdw blurRad="12700" dist="50800" dir="2700000" algn="t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штаб партизанского </a:t>
            </a:r>
            <a:r>
              <a:rPr lang="ru-RU" b="1" dirty="0" smtClean="0">
                <a:ln w="6350" cmpd="sng">
                  <a:noFill/>
                  <a:prstDash val="solid"/>
                </a:ln>
                <a:solidFill>
                  <a:srgbClr val="FFFF00"/>
                </a:solidFill>
                <a:effectLst>
                  <a:outerShdw blurRad="12700" dist="50800" dir="2700000" algn="t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движения</a:t>
            </a:r>
          </a:p>
          <a:p>
            <a:pPr marL="285750" indent="-285750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ru-RU" b="1" dirty="0" smtClean="0">
                <a:ln w="6350" cmpd="sng">
                  <a:noFill/>
                  <a:prstDash val="solid"/>
                </a:ln>
                <a:solidFill>
                  <a:srgbClr val="FFFF00"/>
                </a:solidFill>
                <a:effectLst>
                  <a:outerShdw blurRad="12700" dist="50800" dir="2700000" algn="t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19 ноября 1942 г. началось </a:t>
            </a:r>
            <a:r>
              <a:rPr lang="ru-RU" b="1" dirty="0" err="1" smtClean="0">
                <a:ln w="6350" cmpd="sng">
                  <a:noFill/>
                  <a:prstDash val="solid"/>
                </a:ln>
                <a:solidFill>
                  <a:srgbClr val="FFFF00"/>
                </a:solidFill>
                <a:effectLst>
                  <a:outerShdw blurRad="12700" dist="50800" dir="2700000" algn="t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контрнаступле-ние</a:t>
            </a:r>
            <a:r>
              <a:rPr lang="ru-RU" b="1" dirty="0" smtClean="0">
                <a:ln w="6350" cmpd="sng">
                  <a:noFill/>
                  <a:prstDash val="solid"/>
                </a:ln>
                <a:solidFill>
                  <a:srgbClr val="FFFF00"/>
                </a:solidFill>
                <a:effectLst>
                  <a:outerShdw blurRad="12700" dist="50800" dir="2700000" algn="t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советских войск под Сталинградом</a:t>
            </a:r>
          </a:p>
          <a:p>
            <a:pPr marL="285750" indent="-285750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ru-RU" b="1" dirty="0" smtClean="0">
                <a:ln w="6350" cmpd="sng">
                  <a:noFill/>
                  <a:prstDash val="solid"/>
                </a:ln>
                <a:solidFill>
                  <a:srgbClr val="FFFF00"/>
                </a:solidFill>
                <a:effectLst>
                  <a:outerShdw blurRad="12700" dist="50800" dir="2700000" algn="t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План </a:t>
            </a:r>
            <a:r>
              <a:rPr lang="ru-RU" b="1" dirty="0">
                <a:ln w="6350" cmpd="sng">
                  <a:noFill/>
                  <a:prstDash val="solid"/>
                </a:ln>
                <a:solidFill>
                  <a:srgbClr val="FFFF00"/>
                </a:solidFill>
                <a:effectLst>
                  <a:outerShdw blurRad="12700" dist="50800" dir="2700000" algn="t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наступления советских войск под </a:t>
            </a:r>
            <a:r>
              <a:rPr lang="ru-RU" b="1" dirty="0" smtClean="0">
                <a:ln w="6350" cmpd="sng">
                  <a:noFill/>
                  <a:prstDash val="solid"/>
                </a:ln>
                <a:solidFill>
                  <a:srgbClr val="FFFF00"/>
                </a:solidFill>
                <a:effectLst>
                  <a:outerShdw blurRad="12700" dist="50800" dir="2700000" algn="t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Сталинградом назывался </a:t>
            </a:r>
            <a:r>
              <a:rPr lang="ru-RU" b="1" dirty="0">
                <a:ln w="6350" cmpd="sng">
                  <a:noFill/>
                  <a:prstDash val="solid"/>
                </a:ln>
                <a:solidFill>
                  <a:srgbClr val="FFFF00"/>
                </a:solidFill>
                <a:effectLst>
                  <a:outerShdw blurRad="12700" dist="50800" dir="2700000" algn="t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«Уран</a:t>
            </a:r>
            <a:r>
              <a:rPr lang="ru-RU" b="1" dirty="0" smtClean="0">
                <a:ln w="6350" cmpd="sng">
                  <a:noFill/>
                  <a:prstDash val="solid"/>
                </a:ln>
                <a:solidFill>
                  <a:srgbClr val="FFFF00"/>
                </a:solidFill>
                <a:effectLst>
                  <a:outerShdw blurRad="12700" dist="50800" dir="2700000" algn="t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b="1" dirty="0">
              <a:ln w="6350" cmpd="sng">
                <a:noFill/>
                <a:prstDash val="solid"/>
              </a:ln>
              <a:solidFill>
                <a:srgbClr val="FFFF00"/>
              </a:solidFill>
              <a:effectLst>
                <a:outerShdw blurRad="12700" dist="50800" dir="2700000" algn="tl" rotWithShape="0">
                  <a:prstClr val="black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474691" y="5257739"/>
            <a:ext cx="35369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ln w="6350" cmpd="sng">
                  <a:noFill/>
                  <a:prstDash val="solid"/>
                </a:ln>
                <a:latin typeface="Bookman Old Style" panose="02050604050505020204" pitchFamily="18" charset="0"/>
              </a:rPr>
              <a:t>Самое крупное танковое сражение произошло</a:t>
            </a:r>
          </a:p>
          <a:p>
            <a:pPr algn="r"/>
            <a:r>
              <a:rPr lang="ru-RU" b="1" dirty="0" smtClean="0">
                <a:ln w="6350" cmpd="sng">
                  <a:noFill/>
                  <a:prstDash val="solid"/>
                </a:ln>
                <a:latin typeface="Bookman Old Style" panose="02050604050505020204" pitchFamily="18" charset="0"/>
              </a:rPr>
              <a:t>под Прохоровкой</a:t>
            </a:r>
          </a:p>
          <a:p>
            <a:pPr algn="r"/>
            <a:r>
              <a:rPr lang="ru-RU" b="1" dirty="0" smtClean="0">
                <a:ln w="6350" cmpd="sng">
                  <a:noFill/>
                  <a:prstDash val="solid"/>
                </a:ln>
                <a:latin typeface="Bookman Old Style" panose="02050604050505020204" pitchFamily="18" charset="0"/>
              </a:rPr>
              <a:t>12 июля 1943 г.</a:t>
            </a:r>
            <a:endParaRPr lang="ru-RU" dirty="0"/>
          </a:p>
        </p:txBody>
      </p:sp>
      <p:pic>
        <p:nvPicPr>
          <p:cNvPr id="3082" name="Picture 10" descr="http://lh6.ggpht.com/-AO1USGOiL7k/UeASjQ4QpiI/AAAAAAAFwUs/JrAsBkK2Tr4/prohorovka_thumb%25255B13%25255D.jpg?imgmax=800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578229" y="2862308"/>
            <a:ext cx="3433412" cy="23054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Прямоугольник 24"/>
          <p:cNvSpPr/>
          <p:nvPr/>
        </p:nvSpPr>
        <p:spPr>
          <a:xfrm>
            <a:off x="5857143" y="1001208"/>
            <a:ext cx="3286857" cy="138499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ru-RU" b="1" dirty="0">
                <a:ln w="6350" cmpd="sng">
                  <a:noFill/>
                  <a:prstDash val="solid"/>
                </a:ln>
                <a:latin typeface="Bookman Old Style" panose="02050604050505020204" pitchFamily="18" charset="0"/>
              </a:rPr>
              <a:t>План </a:t>
            </a:r>
            <a:r>
              <a:rPr lang="ru-RU" b="1" dirty="0" smtClean="0">
                <a:ln w="6350" cmpd="sng">
                  <a:noFill/>
                  <a:prstDash val="solid"/>
                </a:ln>
                <a:latin typeface="Bookman Old Style" panose="02050604050505020204" pitchFamily="18" charset="0"/>
              </a:rPr>
              <a:t>германского командования по  захвату Кавказа</a:t>
            </a:r>
          </a:p>
          <a:p>
            <a:r>
              <a:rPr lang="ru-RU" b="1" dirty="0" smtClean="0">
                <a:ln w="6350" cmpd="sng">
                  <a:noFill/>
                  <a:prstDash val="solid"/>
                </a:ln>
                <a:latin typeface="Bookman Old Style" panose="02050604050505020204" pitchFamily="18" charset="0"/>
              </a:rPr>
              <a:t>в 1942 г.</a:t>
            </a:r>
            <a:endParaRPr lang="ru-RU" b="1" dirty="0">
              <a:ln w="6350" cmpd="sng">
                <a:noFill/>
                <a:prstDash val="solid"/>
              </a:ln>
              <a:latin typeface="Bookman Old Style" panose="02050604050505020204" pitchFamily="18" charset="0"/>
            </a:endParaRPr>
          </a:p>
          <a:p>
            <a:r>
              <a:rPr lang="ru-RU" b="1" dirty="0">
                <a:ln w="6350" cmpd="sng">
                  <a:noFill/>
                  <a:prstDash val="solid"/>
                </a:ln>
                <a:latin typeface="Bookman Old Style" panose="02050604050505020204" pitchFamily="18" charset="0"/>
              </a:rPr>
              <a:t>назывался </a:t>
            </a:r>
            <a:r>
              <a:rPr lang="ru-RU" b="1" dirty="0" smtClean="0">
                <a:ln w="6350" cmpd="sng">
                  <a:noFill/>
                  <a:prstDash val="solid"/>
                </a:ln>
                <a:latin typeface="Bookman Old Style" panose="02050604050505020204" pitchFamily="18" charset="0"/>
              </a:rPr>
              <a:t> </a:t>
            </a:r>
            <a:r>
              <a:rPr lang="ru-RU" b="1" u="sng" dirty="0" smtClean="0">
                <a:ln w="6350" cmpd="sng">
                  <a:noFill/>
                  <a:prstDash val="solid"/>
                </a:ln>
                <a:latin typeface="Bookman Old Style" panose="02050604050505020204" pitchFamily="18" charset="0"/>
              </a:rPr>
              <a:t>Эдельвейс</a:t>
            </a:r>
            <a:r>
              <a:rPr lang="ru-RU" b="1" dirty="0" smtClean="0">
                <a:ln w="6350" cmpd="sng">
                  <a:noFill/>
                  <a:prstDash val="solid"/>
                </a:ln>
                <a:latin typeface="Bookman Old Style" panose="02050604050505020204" pitchFamily="18" charset="0"/>
              </a:rPr>
              <a:t>»</a:t>
            </a:r>
            <a:endParaRPr lang="ru-RU" b="1" dirty="0">
              <a:ln w="6350" cmpd="sng">
                <a:noFill/>
                <a:prstDash val="solid"/>
              </a:ln>
              <a:latin typeface="Bookman Old Style" panose="02050604050505020204" pitchFamily="18" charset="0"/>
            </a:endParaRPr>
          </a:p>
        </p:txBody>
      </p:sp>
      <p:pic>
        <p:nvPicPr>
          <p:cNvPr id="3086" name="Picture 14" descr="http://allseven.org/wp-content/uploads/2013/03/us3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9199" y="1054755"/>
            <a:ext cx="1696497" cy="8927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http://jasonpoblete.com/wp-content/uploads/2011/12/Flags_of_US_UK.svg_.pn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2016694" y="1054755"/>
            <a:ext cx="1710080" cy="8927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://galeri4.uludagsozluk.com/119/turkiye-nin-adi-anadolu-cumhuriyeti-olsun_188041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5411" y="1780453"/>
            <a:ext cx="1612374" cy="8078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i.sakh.name/b/9/4/944bdca8ab4735d0736edb0352b5003a.jp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890733" y="836712"/>
            <a:ext cx="1868208" cy="259228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144741" y="6094289"/>
            <a:ext cx="64434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ru-RU" b="1" dirty="0" smtClean="0">
                <a:ln w="6350" cmpd="sng">
                  <a:noFill/>
                  <a:prstDash val="solid"/>
                </a:ln>
                <a:solidFill>
                  <a:srgbClr val="FFFF00"/>
                </a:solidFill>
                <a:effectLst>
                  <a:outerShdw blurRad="12700" dist="50800" dir="2700000" algn="t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Операция «Концерт» – это кодовое название опера-</a:t>
            </a:r>
            <a:r>
              <a:rPr lang="ru-RU" b="1" dirty="0" err="1" smtClean="0">
                <a:ln w="6350" cmpd="sng">
                  <a:noFill/>
                  <a:prstDash val="solid"/>
                </a:ln>
                <a:solidFill>
                  <a:srgbClr val="FFFF00"/>
                </a:solidFill>
                <a:effectLst>
                  <a:outerShdw blurRad="12700" dist="50800" dir="2700000" algn="t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ции</a:t>
            </a:r>
            <a:r>
              <a:rPr lang="ru-RU" b="1" dirty="0" smtClean="0">
                <a:ln w="6350" cmpd="sng">
                  <a:noFill/>
                  <a:prstDash val="solid"/>
                </a:ln>
                <a:solidFill>
                  <a:srgbClr val="FFFF00"/>
                </a:solidFill>
                <a:effectLst>
                  <a:outerShdw blurRad="12700" dist="50800" dir="2700000" algn="t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советских партизан в 1943 г.</a:t>
            </a:r>
            <a:endParaRPr lang="ru-RU" b="1" dirty="0">
              <a:ln w="6350" cmpd="sng">
                <a:noFill/>
                <a:prstDash val="solid"/>
              </a:ln>
              <a:solidFill>
                <a:srgbClr val="FFFF00"/>
              </a:solidFill>
              <a:effectLst>
                <a:outerShdw blurRad="12700" dist="50800" dir="2700000" algn="tl" rotWithShape="0">
                  <a:prstClr val="black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7252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30000">
        <p:fade/>
      </p:transition>
    </mc:Choice>
    <mc:Fallback>
      <p:transition spd="med" advClick="0" advTm="3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602</TotalTime>
  <Words>585</Words>
  <Application>Microsoft Office PowerPoint</Application>
  <PresentationFormat>Экран (4:3)</PresentationFormat>
  <Paragraphs>92</Paragraphs>
  <Slides>13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dmitry</dc:creator>
  <cp:lastModifiedBy>1</cp:lastModifiedBy>
  <cp:revision>93</cp:revision>
  <dcterms:created xsi:type="dcterms:W3CDTF">2014-06-19T03:22:19Z</dcterms:created>
  <dcterms:modified xsi:type="dcterms:W3CDTF">2014-11-13T18:19:01Z</dcterms:modified>
</cp:coreProperties>
</file>