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22" r:id="rId2"/>
    <p:sldId id="261" r:id="rId3"/>
    <p:sldId id="319" r:id="rId4"/>
    <p:sldId id="320" r:id="rId5"/>
    <p:sldId id="309" r:id="rId6"/>
    <p:sldId id="304" r:id="rId7"/>
    <p:sldId id="307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000066"/>
    <a:srgbClr val="FF00FF"/>
    <a:srgbClr val="B9B9C7"/>
    <a:srgbClr val="00CC00"/>
    <a:srgbClr val="FFCCFF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91896297-6278-4104-AA61-2755EABE83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97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77D22C-272C-4842-A417-F4EB55A73DA9}" type="slidenum">
              <a:rPr lang="en-GB"/>
              <a:pPr/>
              <a:t>1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29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1E86C7-9D69-4BD9-B166-37025081817A}" type="slidenum">
              <a:rPr lang="en-GB"/>
              <a:pPr/>
              <a:t>2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76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3A976F-66D2-41DD-92EE-616C9BE15435}" type="slidenum">
              <a:rPr lang="en-GB"/>
              <a:pPr/>
              <a:t>4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9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9899-858C-41F0-A631-8CE35AA061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59A344-DA33-4F24-B925-1766CAF87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FDA0A5-68A3-4E15-9EC9-6E7A7FC434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85DF36F-7BAF-4B1E-8B53-E7B09CABDB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1DB52E-F00B-4830-82F1-59DFAA2E0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E0C29-1ECB-4051-98D6-DA10017EF5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A011DE-C1D4-44D2-8E0E-40107F1507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6C382-FFF2-497F-9250-B48C17783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A15C02-0820-47E8-BE43-D5185E621B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C6178-CA42-4F19-9DAB-265111A99F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DEB5E-63CF-48B0-BB07-C3A5EE9120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950BB8-C36F-4FE1-A8E9-E1AD0126C7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DB267F-F743-44EA-A50A-DFA70D1EBF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C09CF664-C6EC-4B58-A288-D09FEEA6614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39725" indent="-3397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899592" y="1052736"/>
            <a:ext cx="7746801" cy="4032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2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Научно-исследовательская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деятельность учащихся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 процессе </a:t>
            </a: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изучения химии</a:t>
            </a:r>
          </a:p>
          <a:p>
            <a:pPr algn="ctr"/>
            <a:endParaRPr lang="ru-RU" sz="36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05064"/>
            <a:ext cx="7776864" cy="1068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Учитель</a:t>
            </a:r>
            <a:r>
              <a:rPr lang="en-GB" sz="3200" b="1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en-GB" sz="3200" b="1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химии</a:t>
            </a:r>
            <a:r>
              <a:rPr lang="ru-RU" sz="3200" b="1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Костенко Марина Григорьевна</a:t>
            </a:r>
            <a:endParaRPr lang="en-GB" sz="3200" b="1" i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8518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66"/>
                </a:solidFill>
                <a:latin typeface="Georgia" panose="02040502050405020303" pitchFamily="18" charset="0"/>
                <a:ea typeface="MS Gothic" charset="0"/>
                <a:cs typeface="MS Gothic" charset="0"/>
              </a:rPr>
              <a:t>г. Санкт-Петербург ГБОУ №451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159069"/>
            <a:ext cx="8442522" cy="1563710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личностно-деятельного подхода в обучении</a:t>
            </a:r>
            <a:endParaRPr lang="en-GB" sz="3200" b="1" i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Маленькая Наука «Наука — это красиво!» Номинация: «Наука — значит развитие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556792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361784" y="1844824"/>
            <a:ext cx="278221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«Единственный путь,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ведущий к знаниям –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деятельность»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Б.Шоу.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071546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исследовательской работы</a:t>
            </a:r>
            <a:endParaRPr lang="ru-RU" sz="3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1071538" y="1357298"/>
            <a:ext cx="6858048" cy="4765690"/>
          </a:xfrm>
          <a:prstGeom prst="pentago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  <a:miter lim="800000"/>
            <a:headEnd/>
            <a:tailEnd/>
          </a:ln>
          <a:scene3d>
            <a:camera prst="obliqueTopRight"/>
            <a:lightRig rig="legacyFlat3" dir="b"/>
          </a:scene3d>
          <a:sp3d extrusionH="430200" prstMaterial="legacyMatte">
            <a:bevelT w="13500" h="13500" prst="relaxedInset"/>
            <a:bevelB w="13500" h="13500" prst="angle"/>
            <a:extrusionClr>
              <a:srgbClr val="001A6C"/>
            </a:extrusionClr>
          </a:sp3d>
        </p:spPr>
        <p:txBody>
          <a:bodyPr wrap="none" anchor="ctr">
            <a:flatTx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979712" y="4869160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Изучение основных вопросов исследовательской работы</a:t>
            </a:r>
            <a:endParaRPr lang="ru-RU" sz="2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259632" y="2348880"/>
            <a:ext cx="372266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Подборка оборудования и выполнение экспериментальной части</a:t>
            </a:r>
            <a:endParaRPr lang="ru-RU" sz="2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48064" y="2852936"/>
            <a:ext cx="32507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Оформление результатов работы</a:t>
            </a:r>
            <a:endParaRPr lang="ru-RU" sz="2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275856" y="980728"/>
            <a:ext cx="3167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</a:t>
            </a:r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бор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научной</a:t>
            </a:r>
            <a:r>
              <a:rPr lang="ru-RU" sz="2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литературы по выбранной теме</a:t>
            </a:r>
            <a:endParaRPr lang="ru-RU" sz="2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52388"/>
            <a:ext cx="8229600" cy="906462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учебного исследования  предполагает</a:t>
            </a:r>
            <a:endParaRPr lang="en-GB" sz="36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1357298"/>
            <a:ext cx="8229600" cy="4899040"/>
          </a:xfrm>
          <a:ln/>
        </p:spPr>
        <p:txBody>
          <a:bodyPr/>
          <a:lstStyle/>
          <a:p>
            <a:pPr marL="538163" indent="-538163">
              <a:lnSpc>
                <a:spcPct val="9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"/>
              <a:tabLst>
                <a:tab pos="644525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</a:tabLst>
            </a:pPr>
            <a:r>
              <a:rPr lang="ru-RU" dirty="0" smtClean="0"/>
              <a:t>Выделение в учебном материале проблемных точек</a:t>
            </a:r>
            <a:endParaRPr lang="ru-RU" b="1" dirty="0" smtClean="0"/>
          </a:p>
          <a:p>
            <a:pPr marL="538163" indent="-538163">
              <a:lnSpc>
                <a:spcPct val="9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"/>
              <a:tabLst>
                <a:tab pos="644525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</a:tabLst>
            </a:pPr>
            <a:r>
              <a:rPr lang="ru-RU" dirty="0" smtClean="0"/>
              <a:t>Развитие навыка формирования или выделения нескольких версий, гипотез</a:t>
            </a:r>
            <a:r>
              <a:rPr lang="ru-RU" b="1" dirty="0" smtClean="0"/>
              <a:t> </a:t>
            </a:r>
          </a:p>
          <a:p>
            <a:pPr marL="538163" indent="-538163">
              <a:lnSpc>
                <a:spcPct val="9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"/>
              <a:tabLst>
                <a:tab pos="644525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</a:tabLst>
            </a:pPr>
            <a:r>
              <a:rPr lang="ru-RU" dirty="0" smtClean="0"/>
              <a:t>Развитие навыка работы с разными версиями </a:t>
            </a:r>
            <a:endParaRPr lang="ru-RU" b="1" dirty="0" smtClean="0"/>
          </a:p>
          <a:p>
            <a:pPr marL="538163" indent="-538163">
              <a:lnSpc>
                <a:spcPct val="9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"/>
              <a:tabLst>
                <a:tab pos="644525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</a:tabLst>
            </a:pPr>
            <a:r>
              <a:rPr lang="ru-RU" dirty="0" smtClean="0"/>
              <a:t>Работа с первоисточниками</a:t>
            </a:r>
            <a:endParaRPr lang="ru-RU" b="1" dirty="0" smtClean="0"/>
          </a:p>
          <a:p>
            <a:pPr marL="538163" indent="-538163">
              <a:lnSpc>
                <a:spcPct val="9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"/>
              <a:tabLst>
                <a:tab pos="644525" algn="l"/>
                <a:tab pos="1093788" algn="l"/>
                <a:tab pos="1543050" algn="l"/>
                <a:tab pos="1992313" algn="l"/>
                <a:tab pos="2441575" algn="l"/>
                <a:tab pos="2890838" algn="l"/>
                <a:tab pos="3340100" algn="l"/>
                <a:tab pos="3789363" algn="l"/>
                <a:tab pos="4238625" algn="l"/>
                <a:tab pos="4687888" algn="l"/>
                <a:tab pos="5137150" algn="l"/>
                <a:tab pos="5586413" algn="l"/>
                <a:tab pos="6035675" algn="l"/>
                <a:tab pos="6484938" algn="l"/>
                <a:tab pos="6934200" algn="l"/>
                <a:tab pos="7383463" algn="l"/>
                <a:tab pos="7832725" algn="l"/>
                <a:tab pos="8281988" algn="l"/>
                <a:tab pos="8731250" algn="l"/>
                <a:tab pos="9180513" algn="l"/>
              </a:tabLst>
            </a:pPr>
            <a:r>
              <a:rPr lang="ru-RU" dirty="0" smtClean="0"/>
              <a:t>Развитие навыков анализа и принятия решения </a:t>
            </a: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0" presetClass="entr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0" presetClass="entr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450" y="1190456"/>
            <a:ext cx="61173" cy="45719"/>
          </a:xfrm>
          <a:prstGeom prst="rect">
            <a:avLst/>
          </a:prstGeom>
        </p:spPr>
      </p:pic>
      <p:pic>
        <p:nvPicPr>
          <p:cNvPr id="8196" name="Picture 4" descr="E:\химия  9кл\Первые шаги в науку\IMG_7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7067798" cy="5301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онференция 2014\IMG_7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261354" cy="5229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43408"/>
            <a:ext cx="6870700" cy="1600200"/>
          </a:xfrm>
        </p:spPr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7415213" cy="3657600"/>
          </a:xfrm>
        </p:spPr>
        <p:txBody>
          <a:bodyPr/>
          <a:lstStyle/>
          <a:p>
            <a:pPr marL="609600" indent="-609600"/>
            <a:r>
              <a:rPr lang="ru-RU" sz="2400" i="1" dirty="0" err="1" smtClean="0"/>
              <a:t>Байбакова</a:t>
            </a:r>
            <a:r>
              <a:rPr lang="ru-RU" sz="2400" i="1" dirty="0" smtClean="0"/>
              <a:t> Ю. А. Учебно-исследовательская деятельность учащихся на уроке химии: организация и проведение по теме «Растворы» [Текст] / Ю. А. </a:t>
            </a:r>
            <a:r>
              <a:rPr lang="ru-RU" sz="2400" i="1" dirty="0" err="1" smtClean="0"/>
              <a:t>Байбакова</a:t>
            </a:r>
            <a:r>
              <a:rPr lang="ru-RU" sz="2400" i="1" dirty="0" smtClean="0"/>
              <a:t> // Педагогическое мастерство: материалы II </a:t>
            </a:r>
            <a:r>
              <a:rPr lang="ru-RU" sz="2400" i="1" dirty="0" err="1" smtClean="0"/>
              <a:t>междунар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науч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конф</a:t>
            </a:r>
            <a:r>
              <a:rPr lang="ru-RU" sz="2400" i="1" dirty="0" smtClean="0"/>
              <a:t>. (г. Москва, декабрь 2012 г.).  — М.: Буки-Веди, 2012. — С. 94-96.</a:t>
            </a:r>
            <a:endParaRPr lang="ru-RU" sz="2400" dirty="0" smtClean="0"/>
          </a:p>
          <a:p>
            <a:pPr marL="609600" indent="-609600"/>
            <a:r>
              <a:rPr lang="ru-RU" sz="2400" dirty="0" smtClean="0"/>
              <a:t>  </a:t>
            </a:r>
            <a:r>
              <a:rPr lang="ru-RU" sz="2400" i="1" dirty="0" smtClean="0"/>
              <a:t>Казарина Н. В. Организация учебно-исследовательской деятельности учащихся по химии [Текст] / Н. В. Казарина // Актуальные вопросы современной педагогики: материалы V </a:t>
            </a:r>
            <a:r>
              <a:rPr lang="ru-RU" sz="2400" i="1" dirty="0" err="1" smtClean="0"/>
              <a:t>междунар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науч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конф</a:t>
            </a:r>
            <a:r>
              <a:rPr lang="ru-RU" sz="2400" i="1" dirty="0" smtClean="0"/>
              <a:t>. (г. Уфа, май 2014 г.).  — Уфа: Лето, 2014. — С. 94-96.</a:t>
            </a:r>
            <a:endParaRPr lang="ru-RU" sz="2400" dirty="0" smtClean="0"/>
          </a:p>
          <a:p>
            <a:pPr marL="609600" indent="-609600">
              <a:buNone/>
            </a:pPr>
            <a:r>
              <a:rPr lang="ru-RU" sz="2400" dirty="0" smtClean="0"/>
              <a:t>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25606" name="Picture 6" descr="MCj042605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2500" y="4797152"/>
            <a:ext cx="1841500" cy="1606550"/>
          </a:xfrm>
        </p:spPr>
      </p:pic>
      <p:pic>
        <p:nvPicPr>
          <p:cNvPr id="4098" name="Picture 2" descr="http://im2-tub-ru.yandex.net/i?id=453577413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1898</TotalTime>
  <Words>152</Words>
  <Application>Microsoft Office PowerPoint</Application>
  <PresentationFormat>Экран (4:3)</PresentationFormat>
  <Paragraphs>35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Реализация личностно-деятельного подхода в обучении</vt:lpstr>
      <vt:lpstr>Этапы исследовательской работы</vt:lpstr>
      <vt:lpstr>Проведение учебного исследования  предполагает</vt:lpstr>
      <vt:lpstr>Слайд 5</vt:lpstr>
      <vt:lpstr>Слайд 6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Марина</cp:lastModifiedBy>
  <cp:revision>190</cp:revision>
  <dcterms:modified xsi:type="dcterms:W3CDTF">2015-01-13T20:02:05Z</dcterms:modified>
</cp:coreProperties>
</file>